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60"/>
  </p:notesMasterIdLst>
  <p:sldIdLst>
    <p:sldId id="259" r:id="rId5"/>
    <p:sldId id="432" r:id="rId6"/>
    <p:sldId id="260" r:id="rId7"/>
    <p:sldId id="261" r:id="rId8"/>
    <p:sldId id="264" r:id="rId9"/>
    <p:sldId id="265" r:id="rId10"/>
    <p:sldId id="433" r:id="rId11"/>
    <p:sldId id="434" r:id="rId12"/>
    <p:sldId id="435" r:id="rId13"/>
    <p:sldId id="436" r:id="rId14"/>
    <p:sldId id="443" r:id="rId15"/>
    <p:sldId id="316" r:id="rId16"/>
    <p:sldId id="342" r:id="rId17"/>
    <p:sldId id="441" r:id="rId18"/>
    <p:sldId id="439" r:id="rId19"/>
    <p:sldId id="344" r:id="rId20"/>
    <p:sldId id="345" r:id="rId21"/>
    <p:sldId id="346" r:id="rId22"/>
    <p:sldId id="447" r:id="rId23"/>
    <p:sldId id="371" r:id="rId24"/>
    <p:sldId id="449" r:id="rId25"/>
    <p:sldId id="351" r:id="rId26"/>
    <p:sldId id="352" r:id="rId27"/>
    <p:sldId id="353" r:id="rId28"/>
    <p:sldId id="354" r:id="rId29"/>
    <p:sldId id="355" r:id="rId30"/>
    <p:sldId id="363" r:id="rId31"/>
    <p:sldId id="362" r:id="rId32"/>
    <p:sldId id="416" r:id="rId33"/>
    <p:sldId id="415" r:id="rId34"/>
    <p:sldId id="417" r:id="rId35"/>
    <p:sldId id="356" r:id="rId36"/>
    <p:sldId id="393" r:id="rId37"/>
    <p:sldId id="357" r:id="rId38"/>
    <p:sldId id="358" r:id="rId39"/>
    <p:sldId id="367" r:id="rId40"/>
    <p:sldId id="368" r:id="rId41"/>
    <p:sldId id="369" r:id="rId42"/>
    <p:sldId id="361" r:id="rId43"/>
    <p:sldId id="426" r:id="rId44"/>
    <p:sldId id="467" r:id="rId45"/>
    <p:sldId id="418" r:id="rId46"/>
    <p:sldId id="470" r:id="rId47"/>
    <p:sldId id="428" r:id="rId48"/>
    <p:sldId id="468" r:id="rId49"/>
    <p:sldId id="431" r:id="rId50"/>
    <p:sldId id="430" r:id="rId51"/>
    <p:sldId id="437" r:id="rId52"/>
    <p:sldId id="471" r:id="rId53"/>
    <p:sldId id="427" r:id="rId54"/>
    <p:sldId id="421" r:id="rId55"/>
    <p:sldId id="422" r:id="rId56"/>
    <p:sldId id="311" r:id="rId57"/>
    <p:sldId id="469" r:id="rId58"/>
    <p:sldId id="419" r:id="rId59"/>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BD979A-1AE0-4146-E3A6-4B648085BE2F}" name="Emily Engers" initials="EE" userId="S::emily.engers@acentra.com::56f60708-e17f-406d-8cca-a37e8c3f4b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B5"/>
    <a:srgbClr val="2BBC2B"/>
    <a:srgbClr val="F2ECE4"/>
    <a:srgbClr val="FFFFFF"/>
    <a:srgbClr val="042126"/>
    <a:srgbClr val="37465E"/>
    <a:srgbClr val="B4EA54"/>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snapToGrid="0">
      <p:cViewPr varScale="1">
        <p:scale>
          <a:sx n="102" d="100"/>
          <a:sy n="102" d="100"/>
        </p:scale>
        <p:origin x="7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www.asam.org/" TargetMode="External"/><Relationship Id="rId7" Type="http://schemas.openxmlformats.org/officeDocument/2006/relationships/image" Target="../media/image85.svg"/><Relationship Id="rId2" Type="http://schemas.openxmlformats.org/officeDocument/2006/relationships/hyperlink" Target="https://mhcp.acentra.com/training/" TargetMode="External"/><Relationship Id="rId1" Type="http://schemas.openxmlformats.org/officeDocument/2006/relationships/hyperlink" Target="https://mn.gov/dhs/partners-and-providers/policies-procedures/alcohol-drug-other-addictions/1115-sud/" TargetMode="Externa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diagrams/_rels/data4.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hyperlink" Target="https://teams.microsoft.com/l/meetup-join/19%3ameeting_NmRiYjFlYjctNGEyMi00ZWMyLTlmNTktYzAwM2YwZWExYTJj%40thread.v2/0?context=%7b%22Tid%22%3a%222393dc0f-4357-4a35-92b9-15c2c0f2dc43%22%2c%22Oid%22%3a%2256f60708-e17f-406d-8cca-a37e8c3f4b34%22%7d" TargetMode="External"/><Relationship Id="rId5" Type="http://schemas.openxmlformats.org/officeDocument/2006/relationships/image" Target="../media/image85.svg"/><Relationship Id="rId4" Type="http://schemas.openxmlformats.org/officeDocument/2006/relationships/image" Target="../media/image8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hyperlink" Target="https://mn.gov/dhs/partners-and-providers/policies-procedures/alcohol-drug-other-addictions/1115-sud/" TargetMode="External"/><Relationship Id="rId7" Type="http://schemas.openxmlformats.org/officeDocument/2006/relationships/image" Target="../media/image86.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hyperlink" Target="https://mhcp.acentra.com/training/" TargetMode="External"/><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hyperlink" Target="http://www.asam.org/"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teams.microsoft.com/l/meetup-join/19%3ameeting_NmRiYjFlYjctNGEyMi00ZWMyLTlmNTktYzAwM2YwZWExYTJj%40thread.v2/0?context=%7b%22Tid%22%3a%222393dc0f-4357-4a35-92b9-15c2c0f2dc43%22%2c%22Oid%22%3a%2256f60708-e17f-406d-8cca-a37e8c3f4b34%22%7d" TargetMode="External"/><Relationship Id="rId2" Type="http://schemas.openxmlformats.org/officeDocument/2006/relationships/image" Target="../media/image83.svg"/><Relationship Id="rId1" Type="http://schemas.openxmlformats.org/officeDocument/2006/relationships/image" Target="../media/image82.png"/><Relationship Id="rId5" Type="http://schemas.openxmlformats.org/officeDocument/2006/relationships/image" Target="../media/image85.svg"/><Relationship Id="rId4"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C8C9978-A5EE-4607-9E64-F9CCBC1931B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935EED4-1AA6-42E5-A52F-FD33BB04935A}">
      <dgm:prSet/>
      <dgm:spPr/>
      <dgm:t>
        <a:bodyPr/>
        <a:lstStyle/>
        <a:p>
          <a:r>
            <a:rPr lang="en-US"/>
            <a:t>1115 Substance Use Disorder (SUD) System Reform Demonstration Clinical </a:t>
          </a:r>
        </a:p>
      </dgm:t>
    </dgm:pt>
    <dgm:pt modelId="{6C2AA8BE-EF5B-4187-A854-10B8544B7D24}" type="parTrans" cxnId="{FC706248-A1F9-4D0B-9ED0-9D08E772BBBA}">
      <dgm:prSet/>
      <dgm:spPr/>
      <dgm:t>
        <a:bodyPr/>
        <a:lstStyle/>
        <a:p>
          <a:endParaRPr lang="en-US"/>
        </a:p>
      </dgm:t>
    </dgm:pt>
    <dgm:pt modelId="{2D4EACF0-CCD3-428E-8773-C6B735889C49}" type="sibTrans" cxnId="{FC706248-A1F9-4D0B-9ED0-9D08E772BBBA}">
      <dgm:prSet/>
      <dgm:spPr/>
      <dgm:t>
        <a:bodyPr/>
        <a:lstStyle/>
        <a:p>
          <a:endParaRPr lang="en-US"/>
        </a:p>
      </dgm:t>
    </dgm:pt>
    <dgm:pt modelId="{277A94D4-42F9-4CD8-A807-725DA674E8CB}">
      <dgm:prSet custT="1"/>
      <dgm:spPr/>
      <dgm:t>
        <a:bodyPr/>
        <a:lstStyle/>
        <a:p>
          <a:r>
            <a:rPr lang="en-US" sz="2000" dirty="0">
              <a:hlinkClick xmlns:r="http://schemas.openxmlformats.org/officeDocument/2006/relationships" r:id="rId1"/>
            </a:rPr>
            <a:t>DHS - 1115 SUD Trainings</a:t>
          </a:r>
          <a:endParaRPr lang="en-US" sz="2000" dirty="0"/>
        </a:p>
      </dgm:t>
    </dgm:pt>
    <dgm:pt modelId="{DA107488-1B84-4654-9C51-4D4463B8EBEA}" type="parTrans" cxnId="{960D0C85-7AA2-4B8A-80C9-C450DC9B3658}">
      <dgm:prSet/>
      <dgm:spPr/>
      <dgm:t>
        <a:bodyPr/>
        <a:lstStyle/>
        <a:p>
          <a:endParaRPr lang="en-US"/>
        </a:p>
      </dgm:t>
    </dgm:pt>
    <dgm:pt modelId="{B0EDB8A4-4337-4D27-B227-A4F655802F87}" type="sibTrans" cxnId="{960D0C85-7AA2-4B8A-80C9-C450DC9B3658}">
      <dgm:prSet/>
      <dgm:spPr/>
      <dgm:t>
        <a:bodyPr/>
        <a:lstStyle/>
        <a:p>
          <a:endParaRPr lang="en-US"/>
        </a:p>
      </dgm:t>
    </dgm:pt>
    <dgm:pt modelId="{B095F6C8-A9B2-4970-9133-CE8DA115010F}">
      <dgm:prSet/>
      <dgm:spPr/>
      <dgm:t>
        <a:bodyPr/>
        <a:lstStyle/>
        <a:p>
          <a:r>
            <a:rPr lang="en-US"/>
            <a:t>Acentra </a:t>
          </a:r>
          <a:r>
            <a:rPr lang="en-US" dirty="0"/>
            <a:t>Provider Portal Registrations and Training </a:t>
          </a:r>
          <a:br>
            <a:rPr lang="en-US" dirty="0"/>
          </a:br>
          <a:r>
            <a:rPr lang="en-US" dirty="0"/>
            <a:t>(this presentation will be uploaded there)</a:t>
          </a:r>
        </a:p>
      </dgm:t>
    </dgm:pt>
    <dgm:pt modelId="{7CBB66BA-869A-491F-88AD-CC12442131B4}" type="parTrans" cxnId="{D515AA26-2CB7-4F16-8945-696944C659F0}">
      <dgm:prSet/>
      <dgm:spPr/>
      <dgm:t>
        <a:bodyPr/>
        <a:lstStyle/>
        <a:p>
          <a:endParaRPr lang="en-US"/>
        </a:p>
      </dgm:t>
    </dgm:pt>
    <dgm:pt modelId="{8A148E3C-233D-4E95-8E5D-842CAEB270AB}" type="sibTrans" cxnId="{D515AA26-2CB7-4F16-8945-696944C659F0}">
      <dgm:prSet/>
      <dgm:spPr/>
      <dgm:t>
        <a:bodyPr/>
        <a:lstStyle/>
        <a:p>
          <a:endParaRPr lang="en-US"/>
        </a:p>
      </dgm:t>
    </dgm:pt>
    <dgm:pt modelId="{DB45B8C3-5367-4D35-A476-A7A632A3C78B}">
      <dgm:prSet custT="1"/>
      <dgm:spPr/>
      <dgm:t>
        <a:bodyPr/>
        <a:lstStyle/>
        <a:p>
          <a:r>
            <a:rPr lang="en-US" sz="2000" dirty="0">
              <a:hlinkClick xmlns:r="http://schemas.openxmlformats.org/officeDocument/2006/relationships" r:id="rId2"/>
            </a:rPr>
            <a:t>https://mhcp.acentra.com/training/</a:t>
          </a:r>
          <a:endParaRPr lang="en-US" sz="2000" dirty="0"/>
        </a:p>
        <a:p>
          <a:endParaRPr lang="en-US" sz="2000" dirty="0"/>
        </a:p>
      </dgm:t>
    </dgm:pt>
    <dgm:pt modelId="{83C7791F-753D-49EE-9617-35B36AAF2A4A}" type="parTrans" cxnId="{88B7EEF5-EC15-4857-B69C-588A995FEA63}">
      <dgm:prSet/>
      <dgm:spPr/>
      <dgm:t>
        <a:bodyPr/>
        <a:lstStyle/>
        <a:p>
          <a:endParaRPr lang="en-US"/>
        </a:p>
      </dgm:t>
    </dgm:pt>
    <dgm:pt modelId="{647071A6-9967-4522-BC5B-B6EF046BC38B}" type="sibTrans" cxnId="{88B7EEF5-EC15-4857-B69C-588A995FEA63}">
      <dgm:prSet/>
      <dgm:spPr/>
      <dgm:t>
        <a:bodyPr/>
        <a:lstStyle/>
        <a:p>
          <a:endParaRPr lang="en-US"/>
        </a:p>
      </dgm:t>
    </dgm:pt>
    <dgm:pt modelId="{4FB6A1EE-297E-4A25-8C30-D3C61077C1B3}">
      <dgm:prSet/>
      <dgm:spPr/>
      <dgm:t>
        <a:bodyPr/>
        <a:lstStyle/>
        <a:p>
          <a:r>
            <a:rPr lang="en-US"/>
            <a:t>American Society of Addiction Medicine</a:t>
          </a:r>
        </a:p>
      </dgm:t>
    </dgm:pt>
    <dgm:pt modelId="{A36B418E-3C14-44FA-9A46-409C34F06B1B}" type="parTrans" cxnId="{2895BDB5-25D7-43F6-9A13-4B6E33E02BBE}">
      <dgm:prSet/>
      <dgm:spPr/>
      <dgm:t>
        <a:bodyPr/>
        <a:lstStyle/>
        <a:p>
          <a:endParaRPr lang="en-US"/>
        </a:p>
      </dgm:t>
    </dgm:pt>
    <dgm:pt modelId="{638DE3E9-265C-4570-B832-C5A87689C8C4}" type="sibTrans" cxnId="{2895BDB5-25D7-43F6-9A13-4B6E33E02BBE}">
      <dgm:prSet/>
      <dgm:spPr/>
      <dgm:t>
        <a:bodyPr/>
        <a:lstStyle/>
        <a:p>
          <a:endParaRPr lang="en-US"/>
        </a:p>
      </dgm:t>
    </dgm:pt>
    <dgm:pt modelId="{AEE6D09E-E18C-4590-8CA3-4670FC385CFA}">
      <dgm:prSet custT="1"/>
      <dgm:spPr/>
      <dgm:t>
        <a:bodyPr/>
        <a:lstStyle/>
        <a:p>
          <a:r>
            <a:rPr lang="en-US" sz="2000" dirty="0">
              <a:hlinkClick xmlns:r="http://schemas.openxmlformats.org/officeDocument/2006/relationships" r:id="rId3"/>
            </a:rPr>
            <a:t>www.asam.org</a:t>
          </a:r>
          <a:r>
            <a:rPr lang="en-US" sz="2000" dirty="0"/>
            <a:t> </a:t>
          </a:r>
        </a:p>
      </dgm:t>
    </dgm:pt>
    <dgm:pt modelId="{AC9B454A-0DDF-406C-9E5C-A013C8C9D212}" type="parTrans" cxnId="{308A35AA-037D-423C-A16B-19A09AC543D7}">
      <dgm:prSet/>
      <dgm:spPr/>
      <dgm:t>
        <a:bodyPr/>
        <a:lstStyle/>
        <a:p>
          <a:endParaRPr lang="en-US"/>
        </a:p>
      </dgm:t>
    </dgm:pt>
    <dgm:pt modelId="{CC839A2B-EE89-4684-B032-C111C350BCD6}" type="sibTrans" cxnId="{308A35AA-037D-423C-A16B-19A09AC543D7}">
      <dgm:prSet/>
      <dgm:spPr/>
      <dgm:t>
        <a:bodyPr/>
        <a:lstStyle/>
        <a:p>
          <a:endParaRPr lang="en-US"/>
        </a:p>
      </dgm:t>
    </dgm:pt>
    <dgm:pt modelId="{3A79D497-FE39-4253-8D70-BCECEE23A22D}" type="pres">
      <dgm:prSet presAssocID="{9C8C9978-A5EE-4607-9E64-F9CCBC1931BE}" presName="root" presStyleCnt="0">
        <dgm:presLayoutVars>
          <dgm:dir/>
          <dgm:resizeHandles val="exact"/>
        </dgm:presLayoutVars>
      </dgm:prSet>
      <dgm:spPr/>
    </dgm:pt>
    <dgm:pt modelId="{3F19DDE8-C1D0-4DB2-AF14-DA0664036184}" type="pres">
      <dgm:prSet presAssocID="{3935EED4-1AA6-42E5-A52F-FD33BB04935A}" presName="compNode" presStyleCnt="0"/>
      <dgm:spPr/>
    </dgm:pt>
    <dgm:pt modelId="{F4AB6321-6915-4B9A-8BA7-2F62F1541238}" type="pres">
      <dgm:prSet presAssocID="{3935EED4-1AA6-42E5-A52F-FD33BB04935A}" presName="bgRect" presStyleLbl="bgShp" presStyleIdx="0" presStyleCnt="3"/>
      <dgm:spPr/>
    </dgm:pt>
    <dgm:pt modelId="{6D4CBA6E-46E2-459F-84D9-2A5660E9D794}" type="pres">
      <dgm:prSet presAssocID="{3935EED4-1AA6-42E5-A52F-FD33BB04935A}"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edicine"/>
        </a:ext>
      </dgm:extLst>
    </dgm:pt>
    <dgm:pt modelId="{E731B60B-FEFF-4CE1-B9D2-F4D0093205F2}" type="pres">
      <dgm:prSet presAssocID="{3935EED4-1AA6-42E5-A52F-FD33BB04935A}" presName="spaceRect" presStyleCnt="0"/>
      <dgm:spPr/>
    </dgm:pt>
    <dgm:pt modelId="{95B6E2EF-CD84-43FD-9F99-CCEBD0AD2619}" type="pres">
      <dgm:prSet presAssocID="{3935EED4-1AA6-42E5-A52F-FD33BB04935A}" presName="parTx" presStyleLbl="revTx" presStyleIdx="0" presStyleCnt="6">
        <dgm:presLayoutVars>
          <dgm:chMax val="0"/>
          <dgm:chPref val="0"/>
        </dgm:presLayoutVars>
      </dgm:prSet>
      <dgm:spPr/>
    </dgm:pt>
    <dgm:pt modelId="{058D6930-5391-4C35-B835-E534CE8A34D6}" type="pres">
      <dgm:prSet presAssocID="{3935EED4-1AA6-42E5-A52F-FD33BB04935A}" presName="desTx" presStyleLbl="revTx" presStyleIdx="1" presStyleCnt="6">
        <dgm:presLayoutVars/>
      </dgm:prSet>
      <dgm:spPr/>
    </dgm:pt>
    <dgm:pt modelId="{D69D188B-1D64-42CC-A12E-11CDF1978E2E}" type="pres">
      <dgm:prSet presAssocID="{2D4EACF0-CCD3-428E-8773-C6B735889C49}" presName="sibTrans" presStyleCnt="0"/>
      <dgm:spPr/>
    </dgm:pt>
    <dgm:pt modelId="{FF69CB08-8E5D-4439-9A8B-8C53E344F7A0}" type="pres">
      <dgm:prSet presAssocID="{B095F6C8-A9B2-4970-9133-CE8DA115010F}" presName="compNode" presStyleCnt="0"/>
      <dgm:spPr/>
    </dgm:pt>
    <dgm:pt modelId="{B7BCED19-523F-4D11-8623-E4805BB27730}" type="pres">
      <dgm:prSet presAssocID="{B095F6C8-A9B2-4970-9133-CE8DA115010F}" presName="bgRect" presStyleLbl="bgShp" presStyleIdx="1" presStyleCnt="3"/>
      <dgm:spPr/>
    </dgm:pt>
    <dgm:pt modelId="{162327E1-A1DA-4EF7-B0D0-F2969B1340CE}" type="pres">
      <dgm:prSet presAssocID="{B095F6C8-A9B2-4970-9133-CE8DA115010F}"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Rainbow"/>
        </a:ext>
      </dgm:extLst>
    </dgm:pt>
    <dgm:pt modelId="{0DF3FAD0-391C-4EB3-B6E5-2E3CB4D43292}" type="pres">
      <dgm:prSet presAssocID="{B095F6C8-A9B2-4970-9133-CE8DA115010F}" presName="spaceRect" presStyleCnt="0"/>
      <dgm:spPr/>
    </dgm:pt>
    <dgm:pt modelId="{0BCFE14D-F9DF-476E-B0BB-55B56CF4383E}" type="pres">
      <dgm:prSet presAssocID="{B095F6C8-A9B2-4970-9133-CE8DA115010F}" presName="parTx" presStyleLbl="revTx" presStyleIdx="2" presStyleCnt="6">
        <dgm:presLayoutVars>
          <dgm:chMax val="0"/>
          <dgm:chPref val="0"/>
        </dgm:presLayoutVars>
      </dgm:prSet>
      <dgm:spPr/>
    </dgm:pt>
    <dgm:pt modelId="{5E55874F-3A99-456E-88B9-0A91730AD94C}" type="pres">
      <dgm:prSet presAssocID="{B095F6C8-A9B2-4970-9133-CE8DA115010F}" presName="desTx" presStyleLbl="revTx" presStyleIdx="3" presStyleCnt="6" custLinFactNeighborY="11135">
        <dgm:presLayoutVars/>
      </dgm:prSet>
      <dgm:spPr/>
    </dgm:pt>
    <dgm:pt modelId="{1C69BF27-F6CD-46E9-905E-2BF44083AD51}" type="pres">
      <dgm:prSet presAssocID="{8A148E3C-233D-4E95-8E5D-842CAEB270AB}" presName="sibTrans" presStyleCnt="0"/>
      <dgm:spPr/>
    </dgm:pt>
    <dgm:pt modelId="{89D4D169-8B93-496E-9A0E-EEAC619EE6D7}" type="pres">
      <dgm:prSet presAssocID="{4FB6A1EE-297E-4A25-8C30-D3C61077C1B3}" presName="compNode" presStyleCnt="0"/>
      <dgm:spPr/>
    </dgm:pt>
    <dgm:pt modelId="{4F4C55FD-F350-40FC-A7B0-6603CD369E32}" type="pres">
      <dgm:prSet presAssocID="{4FB6A1EE-297E-4A25-8C30-D3C61077C1B3}" presName="bgRect" presStyleLbl="bgShp" presStyleIdx="2" presStyleCnt="3"/>
      <dgm:spPr/>
    </dgm:pt>
    <dgm:pt modelId="{39FAB19E-1A73-43EA-8032-A45D615575AB}" type="pres">
      <dgm:prSet presAssocID="{4FB6A1EE-297E-4A25-8C30-D3C61077C1B3}"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edical"/>
        </a:ext>
      </dgm:extLst>
    </dgm:pt>
    <dgm:pt modelId="{D537B6AC-23B3-4DCA-B557-3022264C9A77}" type="pres">
      <dgm:prSet presAssocID="{4FB6A1EE-297E-4A25-8C30-D3C61077C1B3}" presName="spaceRect" presStyleCnt="0"/>
      <dgm:spPr/>
    </dgm:pt>
    <dgm:pt modelId="{CD19DCEC-E9B9-4AE8-943F-7913E9118AC3}" type="pres">
      <dgm:prSet presAssocID="{4FB6A1EE-297E-4A25-8C30-D3C61077C1B3}" presName="parTx" presStyleLbl="revTx" presStyleIdx="4" presStyleCnt="6">
        <dgm:presLayoutVars>
          <dgm:chMax val="0"/>
          <dgm:chPref val="0"/>
        </dgm:presLayoutVars>
      </dgm:prSet>
      <dgm:spPr/>
    </dgm:pt>
    <dgm:pt modelId="{C6BBE516-FC29-4C41-A9FB-9F89002E4CFC}" type="pres">
      <dgm:prSet presAssocID="{4FB6A1EE-297E-4A25-8C30-D3C61077C1B3}" presName="desTx" presStyleLbl="revTx" presStyleIdx="5" presStyleCnt="6">
        <dgm:presLayoutVars/>
      </dgm:prSet>
      <dgm:spPr/>
    </dgm:pt>
  </dgm:ptLst>
  <dgm:cxnLst>
    <dgm:cxn modelId="{7E35A90A-EC52-4AB7-BFA4-EAA5BDC1DCE2}" type="presOf" srcId="{277A94D4-42F9-4CD8-A807-725DA674E8CB}" destId="{058D6930-5391-4C35-B835-E534CE8A34D6}" srcOrd="0" destOrd="0" presId="urn:microsoft.com/office/officeart/2018/2/layout/IconVerticalSolidList"/>
    <dgm:cxn modelId="{D515AA26-2CB7-4F16-8945-696944C659F0}" srcId="{9C8C9978-A5EE-4607-9E64-F9CCBC1931BE}" destId="{B095F6C8-A9B2-4970-9133-CE8DA115010F}" srcOrd="1" destOrd="0" parTransId="{7CBB66BA-869A-491F-88AD-CC12442131B4}" sibTransId="{8A148E3C-233D-4E95-8E5D-842CAEB270AB}"/>
    <dgm:cxn modelId="{7B6ABC32-A680-482B-B387-8DFB74CA162B}" type="presOf" srcId="{4FB6A1EE-297E-4A25-8C30-D3C61077C1B3}" destId="{CD19DCEC-E9B9-4AE8-943F-7913E9118AC3}" srcOrd="0" destOrd="0" presId="urn:microsoft.com/office/officeart/2018/2/layout/IconVerticalSolidList"/>
    <dgm:cxn modelId="{AF316F40-C9F2-4302-AFB9-B119C19B624D}" type="presOf" srcId="{B095F6C8-A9B2-4970-9133-CE8DA115010F}" destId="{0BCFE14D-F9DF-476E-B0BB-55B56CF4383E}" srcOrd="0" destOrd="0" presId="urn:microsoft.com/office/officeart/2018/2/layout/IconVerticalSolidList"/>
    <dgm:cxn modelId="{FC706248-A1F9-4D0B-9ED0-9D08E772BBBA}" srcId="{9C8C9978-A5EE-4607-9E64-F9CCBC1931BE}" destId="{3935EED4-1AA6-42E5-A52F-FD33BB04935A}" srcOrd="0" destOrd="0" parTransId="{6C2AA8BE-EF5B-4187-A854-10B8544B7D24}" sibTransId="{2D4EACF0-CCD3-428E-8773-C6B735889C49}"/>
    <dgm:cxn modelId="{6D354350-39A7-4FE0-83E7-F8800DB54331}" type="presOf" srcId="{DB45B8C3-5367-4D35-A476-A7A632A3C78B}" destId="{5E55874F-3A99-456E-88B9-0A91730AD94C}" srcOrd="0" destOrd="0" presId="urn:microsoft.com/office/officeart/2018/2/layout/IconVerticalSolidList"/>
    <dgm:cxn modelId="{960D0C85-7AA2-4B8A-80C9-C450DC9B3658}" srcId="{3935EED4-1AA6-42E5-A52F-FD33BB04935A}" destId="{277A94D4-42F9-4CD8-A807-725DA674E8CB}" srcOrd="0" destOrd="0" parTransId="{DA107488-1B84-4654-9C51-4D4463B8EBEA}" sibTransId="{B0EDB8A4-4337-4D27-B227-A4F655802F87}"/>
    <dgm:cxn modelId="{308A35AA-037D-423C-A16B-19A09AC543D7}" srcId="{4FB6A1EE-297E-4A25-8C30-D3C61077C1B3}" destId="{AEE6D09E-E18C-4590-8CA3-4670FC385CFA}" srcOrd="0" destOrd="0" parTransId="{AC9B454A-0DDF-406C-9E5C-A013C8C9D212}" sibTransId="{CC839A2B-EE89-4684-B032-C111C350BCD6}"/>
    <dgm:cxn modelId="{2895BDB5-25D7-43F6-9A13-4B6E33E02BBE}" srcId="{9C8C9978-A5EE-4607-9E64-F9CCBC1931BE}" destId="{4FB6A1EE-297E-4A25-8C30-D3C61077C1B3}" srcOrd="2" destOrd="0" parTransId="{A36B418E-3C14-44FA-9A46-409C34F06B1B}" sibTransId="{638DE3E9-265C-4570-B832-C5A87689C8C4}"/>
    <dgm:cxn modelId="{A10FCDE6-DA53-4EF5-A178-5CC5DE43760C}" type="presOf" srcId="{3935EED4-1AA6-42E5-A52F-FD33BB04935A}" destId="{95B6E2EF-CD84-43FD-9F99-CCEBD0AD2619}" srcOrd="0" destOrd="0" presId="urn:microsoft.com/office/officeart/2018/2/layout/IconVerticalSolidList"/>
    <dgm:cxn modelId="{88B7EEF5-EC15-4857-B69C-588A995FEA63}" srcId="{B095F6C8-A9B2-4970-9133-CE8DA115010F}" destId="{DB45B8C3-5367-4D35-A476-A7A632A3C78B}" srcOrd="0" destOrd="0" parTransId="{83C7791F-753D-49EE-9617-35B36AAF2A4A}" sibTransId="{647071A6-9967-4522-BC5B-B6EF046BC38B}"/>
    <dgm:cxn modelId="{3D5333F7-B30D-438F-93D1-87E9DFD832C9}" type="presOf" srcId="{9C8C9978-A5EE-4607-9E64-F9CCBC1931BE}" destId="{3A79D497-FE39-4253-8D70-BCECEE23A22D}" srcOrd="0" destOrd="0" presId="urn:microsoft.com/office/officeart/2018/2/layout/IconVerticalSolidList"/>
    <dgm:cxn modelId="{009BFCF9-C0FD-47CD-BD74-35D1847B022C}" type="presOf" srcId="{AEE6D09E-E18C-4590-8CA3-4670FC385CFA}" destId="{C6BBE516-FC29-4C41-A9FB-9F89002E4CFC}" srcOrd="0" destOrd="0" presId="urn:microsoft.com/office/officeart/2018/2/layout/IconVerticalSolidList"/>
    <dgm:cxn modelId="{3A5DF42F-A943-48A8-A9DD-7C1664FE5619}" type="presParOf" srcId="{3A79D497-FE39-4253-8D70-BCECEE23A22D}" destId="{3F19DDE8-C1D0-4DB2-AF14-DA0664036184}" srcOrd="0" destOrd="0" presId="urn:microsoft.com/office/officeart/2018/2/layout/IconVerticalSolidList"/>
    <dgm:cxn modelId="{C3875EED-38D2-4BB8-B7BA-051C391BB342}" type="presParOf" srcId="{3F19DDE8-C1D0-4DB2-AF14-DA0664036184}" destId="{F4AB6321-6915-4B9A-8BA7-2F62F1541238}" srcOrd="0" destOrd="0" presId="urn:microsoft.com/office/officeart/2018/2/layout/IconVerticalSolidList"/>
    <dgm:cxn modelId="{B163BD7A-227A-47AB-A0CF-D2151209F41C}" type="presParOf" srcId="{3F19DDE8-C1D0-4DB2-AF14-DA0664036184}" destId="{6D4CBA6E-46E2-459F-84D9-2A5660E9D794}" srcOrd="1" destOrd="0" presId="urn:microsoft.com/office/officeart/2018/2/layout/IconVerticalSolidList"/>
    <dgm:cxn modelId="{F5FB9441-65F5-4C2B-A9DA-0229BEFB1E13}" type="presParOf" srcId="{3F19DDE8-C1D0-4DB2-AF14-DA0664036184}" destId="{E731B60B-FEFF-4CE1-B9D2-F4D0093205F2}" srcOrd="2" destOrd="0" presId="urn:microsoft.com/office/officeart/2018/2/layout/IconVerticalSolidList"/>
    <dgm:cxn modelId="{4FCF40B5-6367-4AFD-8C80-7261D1C240D3}" type="presParOf" srcId="{3F19DDE8-C1D0-4DB2-AF14-DA0664036184}" destId="{95B6E2EF-CD84-43FD-9F99-CCEBD0AD2619}" srcOrd="3" destOrd="0" presId="urn:microsoft.com/office/officeart/2018/2/layout/IconVerticalSolidList"/>
    <dgm:cxn modelId="{0AEFF755-7358-45D6-8E4B-5DD59D9D99CA}" type="presParOf" srcId="{3F19DDE8-C1D0-4DB2-AF14-DA0664036184}" destId="{058D6930-5391-4C35-B835-E534CE8A34D6}" srcOrd="4" destOrd="0" presId="urn:microsoft.com/office/officeart/2018/2/layout/IconVerticalSolidList"/>
    <dgm:cxn modelId="{80E0FC13-DF99-44C6-91A3-14C85F24A62E}" type="presParOf" srcId="{3A79D497-FE39-4253-8D70-BCECEE23A22D}" destId="{D69D188B-1D64-42CC-A12E-11CDF1978E2E}" srcOrd="1" destOrd="0" presId="urn:microsoft.com/office/officeart/2018/2/layout/IconVerticalSolidList"/>
    <dgm:cxn modelId="{225478E6-CC94-447B-A5B6-4BC47F185D21}" type="presParOf" srcId="{3A79D497-FE39-4253-8D70-BCECEE23A22D}" destId="{FF69CB08-8E5D-4439-9A8B-8C53E344F7A0}" srcOrd="2" destOrd="0" presId="urn:microsoft.com/office/officeart/2018/2/layout/IconVerticalSolidList"/>
    <dgm:cxn modelId="{C9F18DCB-4B25-458A-9343-3730B730649A}" type="presParOf" srcId="{FF69CB08-8E5D-4439-9A8B-8C53E344F7A0}" destId="{B7BCED19-523F-4D11-8623-E4805BB27730}" srcOrd="0" destOrd="0" presId="urn:microsoft.com/office/officeart/2018/2/layout/IconVerticalSolidList"/>
    <dgm:cxn modelId="{4792E4CF-507C-43A2-92C8-7530ABAD2600}" type="presParOf" srcId="{FF69CB08-8E5D-4439-9A8B-8C53E344F7A0}" destId="{162327E1-A1DA-4EF7-B0D0-F2969B1340CE}" srcOrd="1" destOrd="0" presId="urn:microsoft.com/office/officeart/2018/2/layout/IconVerticalSolidList"/>
    <dgm:cxn modelId="{EB323AF5-2288-4664-AC0C-5DEC64680C51}" type="presParOf" srcId="{FF69CB08-8E5D-4439-9A8B-8C53E344F7A0}" destId="{0DF3FAD0-391C-4EB3-B6E5-2E3CB4D43292}" srcOrd="2" destOrd="0" presId="urn:microsoft.com/office/officeart/2018/2/layout/IconVerticalSolidList"/>
    <dgm:cxn modelId="{D9C36CC9-872D-41EF-898B-400ED9174A60}" type="presParOf" srcId="{FF69CB08-8E5D-4439-9A8B-8C53E344F7A0}" destId="{0BCFE14D-F9DF-476E-B0BB-55B56CF4383E}" srcOrd="3" destOrd="0" presId="urn:microsoft.com/office/officeart/2018/2/layout/IconVerticalSolidList"/>
    <dgm:cxn modelId="{4C17AC54-EB86-485A-A980-0B5883C86423}" type="presParOf" srcId="{FF69CB08-8E5D-4439-9A8B-8C53E344F7A0}" destId="{5E55874F-3A99-456E-88B9-0A91730AD94C}" srcOrd="4" destOrd="0" presId="urn:microsoft.com/office/officeart/2018/2/layout/IconVerticalSolidList"/>
    <dgm:cxn modelId="{128CD525-F971-4892-BFF4-82ACF187BE42}" type="presParOf" srcId="{3A79D497-FE39-4253-8D70-BCECEE23A22D}" destId="{1C69BF27-F6CD-46E9-905E-2BF44083AD51}" srcOrd="3" destOrd="0" presId="urn:microsoft.com/office/officeart/2018/2/layout/IconVerticalSolidList"/>
    <dgm:cxn modelId="{4EEDC9E4-B8BB-4084-B9A2-D0ACAA905D91}" type="presParOf" srcId="{3A79D497-FE39-4253-8D70-BCECEE23A22D}" destId="{89D4D169-8B93-496E-9A0E-EEAC619EE6D7}" srcOrd="4" destOrd="0" presId="urn:microsoft.com/office/officeart/2018/2/layout/IconVerticalSolidList"/>
    <dgm:cxn modelId="{4FF241FC-1991-49D2-92EA-077C64AF1FA6}" type="presParOf" srcId="{89D4D169-8B93-496E-9A0E-EEAC619EE6D7}" destId="{4F4C55FD-F350-40FC-A7B0-6603CD369E32}" srcOrd="0" destOrd="0" presId="urn:microsoft.com/office/officeart/2018/2/layout/IconVerticalSolidList"/>
    <dgm:cxn modelId="{3784147C-FB07-48CD-AD59-8EB37CEE479F}" type="presParOf" srcId="{89D4D169-8B93-496E-9A0E-EEAC619EE6D7}" destId="{39FAB19E-1A73-43EA-8032-A45D615575AB}" srcOrd="1" destOrd="0" presId="urn:microsoft.com/office/officeart/2018/2/layout/IconVerticalSolidList"/>
    <dgm:cxn modelId="{E9152BC4-B5C8-49B0-BA23-3282F45132AE}" type="presParOf" srcId="{89D4D169-8B93-496E-9A0E-EEAC619EE6D7}" destId="{D537B6AC-23B3-4DCA-B557-3022264C9A77}" srcOrd="2" destOrd="0" presId="urn:microsoft.com/office/officeart/2018/2/layout/IconVerticalSolidList"/>
    <dgm:cxn modelId="{7F8CF30B-2CD1-44C7-BFBB-35FE245C2D8F}" type="presParOf" srcId="{89D4D169-8B93-496E-9A0E-EEAC619EE6D7}" destId="{CD19DCEC-E9B9-4AE8-943F-7913E9118AC3}" srcOrd="3" destOrd="0" presId="urn:microsoft.com/office/officeart/2018/2/layout/IconVerticalSolidList"/>
    <dgm:cxn modelId="{E747561C-95DE-442D-AB36-685EDDA14FB0}" type="presParOf" srcId="{89D4D169-8B93-496E-9A0E-EEAC619EE6D7}" destId="{C6BBE516-FC29-4C41-A9FB-9F89002E4CF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8C9978-A5EE-4607-9E64-F9CCBC1931B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935EED4-1AA6-42E5-A52F-FD33BB04935A}">
      <dgm:prSet/>
      <dgm:spPr/>
      <dgm:t>
        <a:bodyPr/>
        <a:lstStyle/>
        <a:p>
          <a:pPr>
            <a:lnSpc>
              <a:spcPct val="100000"/>
            </a:lnSpc>
            <a:spcAft>
              <a:spcPts val="1200"/>
            </a:spcAft>
          </a:pPr>
          <a:r>
            <a:rPr lang="en-US" b="1" dirty="0"/>
            <a:t>MONTHLY: Acentra training series on Provider Portal and other necessary topics.</a:t>
          </a:r>
        </a:p>
        <a:p>
          <a:pPr>
            <a:lnSpc>
              <a:spcPct val="100000"/>
            </a:lnSpc>
            <a:spcAft>
              <a:spcPct val="35000"/>
            </a:spcAft>
          </a:pPr>
          <a:r>
            <a:rPr lang="en-US" b="1" dirty="0"/>
            <a:t>Monthly: </a:t>
          </a:r>
          <a:r>
            <a:rPr lang="en-US" b="0" dirty="0"/>
            <a:t>2</a:t>
          </a:r>
          <a:r>
            <a:rPr lang="en-US" b="0" baseline="30000" dirty="0"/>
            <a:t>nd</a:t>
          </a:r>
          <a:r>
            <a:rPr lang="en-US" b="0" dirty="0"/>
            <a:t> Friday | 11:00 12:00 pm CST</a:t>
          </a:r>
        </a:p>
        <a:p>
          <a:pPr>
            <a:lnSpc>
              <a:spcPct val="100000"/>
            </a:lnSpc>
            <a:spcAft>
              <a:spcPct val="35000"/>
            </a:spcAft>
          </a:pPr>
          <a:r>
            <a:rPr lang="en-US" b="1" dirty="0"/>
            <a:t>Format: </a:t>
          </a:r>
          <a:r>
            <a:rPr lang="en-US" b="0" dirty="0"/>
            <a:t>Teams Meeting</a:t>
          </a:r>
        </a:p>
        <a:p>
          <a:pPr>
            <a:lnSpc>
              <a:spcPct val="100000"/>
            </a:lnSpc>
            <a:spcAft>
              <a:spcPct val="35000"/>
            </a:spcAft>
          </a:pPr>
          <a:r>
            <a:rPr lang="en-US" b="1" dirty="0"/>
            <a:t>Registration Required: </a:t>
          </a:r>
          <a:r>
            <a:rPr lang="en-US" b="0" dirty="0"/>
            <a:t>NO</a:t>
          </a:r>
          <a:endParaRPr lang="en-US" b="1" dirty="0"/>
        </a:p>
      </dgm:t>
    </dgm:pt>
    <dgm:pt modelId="{6C2AA8BE-EF5B-4187-A854-10B8544B7D24}" type="parTrans" cxnId="{FC706248-A1F9-4D0B-9ED0-9D08E772BBBA}">
      <dgm:prSet/>
      <dgm:spPr/>
      <dgm:t>
        <a:bodyPr/>
        <a:lstStyle/>
        <a:p>
          <a:endParaRPr lang="en-US"/>
        </a:p>
      </dgm:t>
    </dgm:pt>
    <dgm:pt modelId="{2D4EACF0-CCD3-428E-8773-C6B735889C49}" type="sibTrans" cxnId="{FC706248-A1F9-4D0B-9ED0-9D08E772BBBA}">
      <dgm:prSet/>
      <dgm:spPr/>
      <dgm:t>
        <a:bodyPr/>
        <a:lstStyle/>
        <a:p>
          <a:endParaRPr lang="en-US"/>
        </a:p>
      </dgm:t>
    </dgm:pt>
    <dgm:pt modelId="{B095F6C8-A9B2-4970-9133-CE8DA115010F}">
      <dgm:prSet/>
      <dgm:spPr/>
      <dgm:t>
        <a:bodyPr/>
        <a:lstStyle/>
        <a:p>
          <a:pPr>
            <a:lnSpc>
              <a:spcPct val="100000"/>
            </a:lnSpc>
            <a:spcBef>
              <a:spcPts val="0"/>
            </a:spcBef>
            <a:spcAft>
              <a:spcPts val="1200"/>
            </a:spcAft>
          </a:pPr>
          <a:r>
            <a:rPr lang="en-US" b="1" dirty="0"/>
            <a:t>MONTHLY: ASAM Lunch &amp; Learn</a:t>
          </a:r>
        </a:p>
        <a:p>
          <a:pPr>
            <a:lnSpc>
              <a:spcPct val="100000"/>
            </a:lnSpc>
            <a:spcBef>
              <a:spcPct val="0"/>
            </a:spcBef>
            <a:spcAft>
              <a:spcPct val="35000"/>
            </a:spcAft>
          </a:pPr>
          <a:r>
            <a:rPr lang="en-US" b="1" dirty="0"/>
            <a:t>Topic:</a:t>
          </a:r>
          <a:r>
            <a:rPr lang="en-US" b="0" dirty="0"/>
            <a:t> ASAM 3</a:t>
          </a:r>
          <a:r>
            <a:rPr lang="en-US" b="0" baseline="30000" dirty="0"/>
            <a:t>rd</a:t>
          </a:r>
          <a:r>
            <a:rPr lang="en-US" b="0" dirty="0"/>
            <a:t> Edition Trends, LOCs, Medical Necessity, Documentation Standards, etc.. </a:t>
          </a:r>
          <a:endParaRPr lang="en-US" b="1" dirty="0"/>
        </a:p>
        <a:p>
          <a:pPr>
            <a:lnSpc>
              <a:spcPct val="100000"/>
            </a:lnSpc>
            <a:spcBef>
              <a:spcPct val="0"/>
            </a:spcBef>
            <a:spcAft>
              <a:spcPct val="35000"/>
            </a:spcAft>
          </a:pPr>
          <a:r>
            <a:rPr lang="en-US" b="1" dirty="0"/>
            <a:t>Quarterly: </a:t>
          </a:r>
          <a:r>
            <a:rPr lang="en-US" b="0" dirty="0"/>
            <a:t>4</a:t>
          </a:r>
          <a:r>
            <a:rPr lang="en-US" b="0" baseline="30000" dirty="0"/>
            <a:t>th</a:t>
          </a:r>
          <a:r>
            <a:rPr lang="en-US" b="0" dirty="0"/>
            <a:t> Wednesday of each month</a:t>
          </a:r>
        </a:p>
        <a:p>
          <a:pPr>
            <a:lnSpc>
              <a:spcPct val="100000"/>
            </a:lnSpc>
            <a:spcBef>
              <a:spcPct val="0"/>
            </a:spcBef>
            <a:spcAft>
              <a:spcPct val="35000"/>
            </a:spcAft>
          </a:pPr>
          <a:r>
            <a:rPr lang="en-US" b="0" dirty="0"/>
            <a:t>	      12 pm CST</a:t>
          </a:r>
        </a:p>
        <a:p>
          <a:pPr>
            <a:lnSpc>
              <a:spcPct val="100000"/>
            </a:lnSpc>
            <a:spcBef>
              <a:spcPct val="0"/>
            </a:spcBef>
            <a:spcAft>
              <a:spcPct val="35000"/>
            </a:spcAft>
          </a:pPr>
          <a:r>
            <a:rPr lang="en-US" b="1" dirty="0"/>
            <a:t>Format: </a:t>
          </a:r>
          <a:r>
            <a:rPr lang="en-US" b="0" dirty="0"/>
            <a:t>Webinar (new link for each month)</a:t>
          </a:r>
        </a:p>
        <a:p>
          <a:pPr>
            <a:lnSpc>
              <a:spcPct val="100000"/>
            </a:lnSpc>
            <a:spcBef>
              <a:spcPct val="0"/>
            </a:spcBef>
            <a:spcAft>
              <a:spcPct val="35000"/>
            </a:spcAft>
          </a:pPr>
          <a:r>
            <a:rPr lang="en-US" b="1" dirty="0"/>
            <a:t>Registration Required: </a:t>
          </a:r>
          <a:r>
            <a:rPr lang="en-US" b="0" dirty="0"/>
            <a:t>Yes</a:t>
          </a:r>
          <a:endParaRPr lang="en-US" b="1" dirty="0"/>
        </a:p>
        <a:p>
          <a:pPr>
            <a:spcBef>
              <a:spcPct val="0"/>
            </a:spcBef>
            <a:spcAft>
              <a:spcPct val="35000"/>
            </a:spcAft>
          </a:pPr>
          <a:endParaRPr lang="en-US" dirty="0"/>
        </a:p>
      </dgm:t>
    </dgm:pt>
    <dgm:pt modelId="{7CBB66BA-869A-491F-88AD-CC12442131B4}" type="parTrans" cxnId="{D515AA26-2CB7-4F16-8945-696944C659F0}">
      <dgm:prSet/>
      <dgm:spPr/>
      <dgm:t>
        <a:bodyPr/>
        <a:lstStyle/>
        <a:p>
          <a:endParaRPr lang="en-US"/>
        </a:p>
      </dgm:t>
    </dgm:pt>
    <dgm:pt modelId="{8A148E3C-233D-4E95-8E5D-842CAEB270AB}" type="sibTrans" cxnId="{D515AA26-2CB7-4F16-8945-696944C659F0}">
      <dgm:prSet/>
      <dgm:spPr/>
      <dgm:t>
        <a:bodyPr/>
        <a:lstStyle/>
        <a:p>
          <a:endParaRPr lang="en-US"/>
        </a:p>
      </dgm:t>
    </dgm:pt>
    <dgm:pt modelId="{DB45B8C3-5367-4D35-A476-A7A632A3C78B}">
      <dgm:prSet custT="1"/>
      <dgm:spPr/>
      <dgm:t>
        <a:bodyPr/>
        <a:lstStyle/>
        <a:p>
          <a:pPr>
            <a:lnSpc>
              <a:spcPct val="100000"/>
            </a:lnSpc>
          </a:pPr>
          <a:endParaRPr lang="en-US" sz="2000" dirty="0"/>
        </a:p>
      </dgm:t>
    </dgm:pt>
    <dgm:pt modelId="{83C7791F-753D-49EE-9617-35B36AAF2A4A}" type="parTrans" cxnId="{88B7EEF5-EC15-4857-B69C-588A995FEA63}">
      <dgm:prSet/>
      <dgm:spPr/>
      <dgm:t>
        <a:bodyPr/>
        <a:lstStyle/>
        <a:p>
          <a:endParaRPr lang="en-US"/>
        </a:p>
      </dgm:t>
    </dgm:pt>
    <dgm:pt modelId="{647071A6-9967-4522-BC5B-B6EF046BC38B}" type="sibTrans" cxnId="{88B7EEF5-EC15-4857-B69C-588A995FEA63}">
      <dgm:prSet/>
      <dgm:spPr/>
      <dgm:t>
        <a:bodyPr/>
        <a:lstStyle/>
        <a:p>
          <a:endParaRPr lang="en-US"/>
        </a:p>
      </dgm:t>
    </dgm:pt>
    <dgm:pt modelId="{277A94D4-42F9-4CD8-A807-725DA674E8CB}">
      <dgm:prSet custT="1"/>
      <dgm:spPr/>
      <dgm:t>
        <a:bodyPr/>
        <a:lstStyle/>
        <a:p>
          <a:pPr algn="ctr">
            <a:lnSpc>
              <a:spcPct val="100000"/>
            </a:lnSpc>
          </a:pPr>
          <a:r>
            <a:rPr lang="en-US" sz="2000" dirty="0">
              <a:hlinkClick xmlns:r="http://schemas.openxmlformats.org/officeDocument/2006/relationships" r:id="rId1"/>
            </a:rPr>
            <a:t>Monthly </a:t>
          </a:r>
          <a:r>
            <a:rPr lang="en-US" sz="2000" dirty="0" err="1">
              <a:hlinkClick xmlns:r="http://schemas.openxmlformats.org/officeDocument/2006/relationships" r:id="rId1"/>
            </a:rPr>
            <a:t>Acentra</a:t>
          </a:r>
          <a:r>
            <a:rPr lang="en-US" sz="2000" dirty="0">
              <a:hlinkClick xmlns:r="http://schemas.openxmlformats.org/officeDocument/2006/relationships" r:id="rId1"/>
            </a:rPr>
            <a:t> Provider Training Link</a:t>
          </a:r>
          <a:endParaRPr lang="en-US" sz="2000" dirty="0"/>
        </a:p>
      </dgm:t>
    </dgm:pt>
    <dgm:pt modelId="{B0EDB8A4-4337-4D27-B227-A4F655802F87}" type="sibTrans" cxnId="{960D0C85-7AA2-4B8A-80C9-C450DC9B3658}">
      <dgm:prSet/>
      <dgm:spPr/>
      <dgm:t>
        <a:bodyPr/>
        <a:lstStyle/>
        <a:p>
          <a:endParaRPr lang="en-US"/>
        </a:p>
      </dgm:t>
    </dgm:pt>
    <dgm:pt modelId="{DA107488-1B84-4654-9C51-4D4463B8EBEA}" type="parTrans" cxnId="{960D0C85-7AA2-4B8A-80C9-C450DC9B3658}">
      <dgm:prSet/>
      <dgm:spPr/>
      <dgm:t>
        <a:bodyPr/>
        <a:lstStyle/>
        <a:p>
          <a:endParaRPr lang="en-US"/>
        </a:p>
      </dgm:t>
    </dgm:pt>
    <dgm:pt modelId="{3A79D497-FE39-4253-8D70-BCECEE23A22D}" type="pres">
      <dgm:prSet presAssocID="{9C8C9978-A5EE-4607-9E64-F9CCBC1931BE}" presName="root" presStyleCnt="0">
        <dgm:presLayoutVars>
          <dgm:dir/>
          <dgm:resizeHandles val="exact"/>
        </dgm:presLayoutVars>
      </dgm:prSet>
      <dgm:spPr/>
    </dgm:pt>
    <dgm:pt modelId="{3F19DDE8-C1D0-4DB2-AF14-DA0664036184}" type="pres">
      <dgm:prSet presAssocID="{3935EED4-1AA6-42E5-A52F-FD33BB04935A}" presName="compNode" presStyleCnt="0"/>
      <dgm:spPr/>
    </dgm:pt>
    <dgm:pt modelId="{F4AB6321-6915-4B9A-8BA7-2F62F1541238}" type="pres">
      <dgm:prSet presAssocID="{3935EED4-1AA6-42E5-A52F-FD33BB04935A}" presName="bgRect" presStyleLbl="bgShp" presStyleIdx="0" presStyleCnt="2"/>
      <dgm:spPr/>
    </dgm:pt>
    <dgm:pt modelId="{6D4CBA6E-46E2-459F-84D9-2A5660E9D794}" type="pres">
      <dgm:prSet presAssocID="{3935EED4-1AA6-42E5-A52F-FD33BB04935A}"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ine"/>
        </a:ext>
      </dgm:extLst>
    </dgm:pt>
    <dgm:pt modelId="{E731B60B-FEFF-4CE1-B9D2-F4D0093205F2}" type="pres">
      <dgm:prSet presAssocID="{3935EED4-1AA6-42E5-A52F-FD33BB04935A}" presName="spaceRect" presStyleCnt="0"/>
      <dgm:spPr/>
    </dgm:pt>
    <dgm:pt modelId="{95B6E2EF-CD84-43FD-9F99-CCEBD0AD2619}" type="pres">
      <dgm:prSet presAssocID="{3935EED4-1AA6-42E5-A52F-FD33BB04935A}" presName="parTx" presStyleLbl="revTx" presStyleIdx="0" presStyleCnt="4" custScaleX="128651" custLinFactNeighborX="10425">
        <dgm:presLayoutVars>
          <dgm:chMax val="0"/>
          <dgm:chPref val="0"/>
        </dgm:presLayoutVars>
      </dgm:prSet>
      <dgm:spPr/>
    </dgm:pt>
    <dgm:pt modelId="{058D6930-5391-4C35-B835-E534CE8A34D6}" type="pres">
      <dgm:prSet presAssocID="{3935EED4-1AA6-42E5-A52F-FD33BB04935A}" presName="desTx" presStyleLbl="revTx" presStyleIdx="1" presStyleCnt="4" custScaleX="100000" custLinFactNeighborX="17080" custLinFactNeighborY="-2089">
        <dgm:presLayoutVars/>
      </dgm:prSet>
      <dgm:spPr/>
    </dgm:pt>
    <dgm:pt modelId="{D69D188B-1D64-42CC-A12E-11CDF1978E2E}" type="pres">
      <dgm:prSet presAssocID="{2D4EACF0-CCD3-428E-8773-C6B735889C49}" presName="sibTrans" presStyleCnt="0"/>
      <dgm:spPr/>
    </dgm:pt>
    <dgm:pt modelId="{FF69CB08-8E5D-4439-9A8B-8C53E344F7A0}" type="pres">
      <dgm:prSet presAssocID="{B095F6C8-A9B2-4970-9133-CE8DA115010F}" presName="compNode" presStyleCnt="0"/>
      <dgm:spPr/>
    </dgm:pt>
    <dgm:pt modelId="{B7BCED19-523F-4D11-8623-E4805BB27730}" type="pres">
      <dgm:prSet presAssocID="{B095F6C8-A9B2-4970-9133-CE8DA115010F}" presName="bgRect" presStyleLbl="bgShp" presStyleIdx="1" presStyleCnt="2"/>
      <dgm:spPr/>
    </dgm:pt>
    <dgm:pt modelId="{162327E1-A1DA-4EF7-B0D0-F2969B1340CE}" type="pres">
      <dgm:prSet presAssocID="{B095F6C8-A9B2-4970-9133-CE8DA115010F}"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ainbow"/>
        </a:ext>
      </dgm:extLst>
    </dgm:pt>
    <dgm:pt modelId="{0DF3FAD0-391C-4EB3-B6E5-2E3CB4D43292}" type="pres">
      <dgm:prSet presAssocID="{B095F6C8-A9B2-4970-9133-CE8DA115010F}" presName="spaceRect" presStyleCnt="0"/>
      <dgm:spPr/>
    </dgm:pt>
    <dgm:pt modelId="{0BCFE14D-F9DF-476E-B0BB-55B56CF4383E}" type="pres">
      <dgm:prSet presAssocID="{B095F6C8-A9B2-4970-9133-CE8DA115010F}" presName="parTx" presStyleLbl="revTx" presStyleIdx="2" presStyleCnt="4" custScaleX="170641" custLinFactNeighborX="33930" custLinFactNeighborY="-427">
        <dgm:presLayoutVars>
          <dgm:chMax val="0"/>
          <dgm:chPref val="0"/>
        </dgm:presLayoutVars>
      </dgm:prSet>
      <dgm:spPr/>
    </dgm:pt>
    <dgm:pt modelId="{5E55874F-3A99-456E-88B9-0A91730AD94C}" type="pres">
      <dgm:prSet presAssocID="{B095F6C8-A9B2-4970-9133-CE8DA115010F}" presName="desTx" presStyleLbl="revTx" presStyleIdx="3" presStyleCnt="4" custScaleX="57915" custLinFactNeighborX="21241">
        <dgm:presLayoutVars/>
      </dgm:prSet>
      <dgm:spPr/>
    </dgm:pt>
  </dgm:ptLst>
  <dgm:cxnLst>
    <dgm:cxn modelId="{7E35A90A-EC52-4AB7-BFA4-EAA5BDC1DCE2}" type="presOf" srcId="{277A94D4-42F9-4CD8-A807-725DA674E8CB}" destId="{058D6930-5391-4C35-B835-E534CE8A34D6}" srcOrd="0" destOrd="0" presId="urn:microsoft.com/office/officeart/2018/2/layout/IconVerticalSolidList"/>
    <dgm:cxn modelId="{D515AA26-2CB7-4F16-8945-696944C659F0}" srcId="{9C8C9978-A5EE-4607-9E64-F9CCBC1931BE}" destId="{B095F6C8-A9B2-4970-9133-CE8DA115010F}" srcOrd="1" destOrd="0" parTransId="{7CBB66BA-869A-491F-88AD-CC12442131B4}" sibTransId="{8A148E3C-233D-4E95-8E5D-842CAEB270AB}"/>
    <dgm:cxn modelId="{AF316F40-C9F2-4302-AFB9-B119C19B624D}" type="presOf" srcId="{B095F6C8-A9B2-4970-9133-CE8DA115010F}" destId="{0BCFE14D-F9DF-476E-B0BB-55B56CF4383E}" srcOrd="0" destOrd="0" presId="urn:microsoft.com/office/officeart/2018/2/layout/IconVerticalSolidList"/>
    <dgm:cxn modelId="{FC706248-A1F9-4D0B-9ED0-9D08E772BBBA}" srcId="{9C8C9978-A5EE-4607-9E64-F9CCBC1931BE}" destId="{3935EED4-1AA6-42E5-A52F-FD33BB04935A}" srcOrd="0" destOrd="0" parTransId="{6C2AA8BE-EF5B-4187-A854-10B8544B7D24}" sibTransId="{2D4EACF0-CCD3-428E-8773-C6B735889C49}"/>
    <dgm:cxn modelId="{6D354350-39A7-4FE0-83E7-F8800DB54331}" type="presOf" srcId="{DB45B8C3-5367-4D35-A476-A7A632A3C78B}" destId="{5E55874F-3A99-456E-88B9-0A91730AD94C}" srcOrd="0" destOrd="0" presId="urn:microsoft.com/office/officeart/2018/2/layout/IconVerticalSolidList"/>
    <dgm:cxn modelId="{960D0C85-7AA2-4B8A-80C9-C450DC9B3658}" srcId="{3935EED4-1AA6-42E5-A52F-FD33BB04935A}" destId="{277A94D4-42F9-4CD8-A807-725DA674E8CB}" srcOrd="0" destOrd="0" parTransId="{DA107488-1B84-4654-9C51-4D4463B8EBEA}" sibTransId="{B0EDB8A4-4337-4D27-B227-A4F655802F87}"/>
    <dgm:cxn modelId="{A10FCDE6-DA53-4EF5-A178-5CC5DE43760C}" type="presOf" srcId="{3935EED4-1AA6-42E5-A52F-FD33BB04935A}" destId="{95B6E2EF-CD84-43FD-9F99-CCEBD0AD2619}" srcOrd="0" destOrd="0" presId="urn:microsoft.com/office/officeart/2018/2/layout/IconVerticalSolidList"/>
    <dgm:cxn modelId="{88B7EEF5-EC15-4857-B69C-588A995FEA63}" srcId="{B095F6C8-A9B2-4970-9133-CE8DA115010F}" destId="{DB45B8C3-5367-4D35-A476-A7A632A3C78B}" srcOrd="0" destOrd="0" parTransId="{83C7791F-753D-49EE-9617-35B36AAF2A4A}" sibTransId="{647071A6-9967-4522-BC5B-B6EF046BC38B}"/>
    <dgm:cxn modelId="{3D5333F7-B30D-438F-93D1-87E9DFD832C9}" type="presOf" srcId="{9C8C9978-A5EE-4607-9E64-F9CCBC1931BE}" destId="{3A79D497-FE39-4253-8D70-BCECEE23A22D}" srcOrd="0" destOrd="0" presId="urn:microsoft.com/office/officeart/2018/2/layout/IconVerticalSolidList"/>
    <dgm:cxn modelId="{3A5DF42F-A943-48A8-A9DD-7C1664FE5619}" type="presParOf" srcId="{3A79D497-FE39-4253-8D70-BCECEE23A22D}" destId="{3F19DDE8-C1D0-4DB2-AF14-DA0664036184}" srcOrd="0" destOrd="0" presId="urn:microsoft.com/office/officeart/2018/2/layout/IconVerticalSolidList"/>
    <dgm:cxn modelId="{C3875EED-38D2-4BB8-B7BA-051C391BB342}" type="presParOf" srcId="{3F19DDE8-C1D0-4DB2-AF14-DA0664036184}" destId="{F4AB6321-6915-4B9A-8BA7-2F62F1541238}" srcOrd="0" destOrd="0" presId="urn:microsoft.com/office/officeart/2018/2/layout/IconVerticalSolidList"/>
    <dgm:cxn modelId="{B163BD7A-227A-47AB-A0CF-D2151209F41C}" type="presParOf" srcId="{3F19DDE8-C1D0-4DB2-AF14-DA0664036184}" destId="{6D4CBA6E-46E2-459F-84D9-2A5660E9D794}" srcOrd="1" destOrd="0" presId="urn:microsoft.com/office/officeart/2018/2/layout/IconVerticalSolidList"/>
    <dgm:cxn modelId="{F5FB9441-65F5-4C2B-A9DA-0229BEFB1E13}" type="presParOf" srcId="{3F19DDE8-C1D0-4DB2-AF14-DA0664036184}" destId="{E731B60B-FEFF-4CE1-B9D2-F4D0093205F2}" srcOrd="2" destOrd="0" presId="urn:microsoft.com/office/officeart/2018/2/layout/IconVerticalSolidList"/>
    <dgm:cxn modelId="{4FCF40B5-6367-4AFD-8C80-7261D1C240D3}" type="presParOf" srcId="{3F19DDE8-C1D0-4DB2-AF14-DA0664036184}" destId="{95B6E2EF-CD84-43FD-9F99-CCEBD0AD2619}" srcOrd="3" destOrd="0" presId="urn:microsoft.com/office/officeart/2018/2/layout/IconVerticalSolidList"/>
    <dgm:cxn modelId="{0AEFF755-7358-45D6-8E4B-5DD59D9D99CA}" type="presParOf" srcId="{3F19DDE8-C1D0-4DB2-AF14-DA0664036184}" destId="{058D6930-5391-4C35-B835-E534CE8A34D6}" srcOrd="4" destOrd="0" presId="urn:microsoft.com/office/officeart/2018/2/layout/IconVerticalSolidList"/>
    <dgm:cxn modelId="{80E0FC13-DF99-44C6-91A3-14C85F24A62E}" type="presParOf" srcId="{3A79D497-FE39-4253-8D70-BCECEE23A22D}" destId="{D69D188B-1D64-42CC-A12E-11CDF1978E2E}" srcOrd="1" destOrd="0" presId="urn:microsoft.com/office/officeart/2018/2/layout/IconVerticalSolidList"/>
    <dgm:cxn modelId="{225478E6-CC94-447B-A5B6-4BC47F185D21}" type="presParOf" srcId="{3A79D497-FE39-4253-8D70-BCECEE23A22D}" destId="{FF69CB08-8E5D-4439-9A8B-8C53E344F7A0}" srcOrd="2" destOrd="0" presId="urn:microsoft.com/office/officeart/2018/2/layout/IconVerticalSolidList"/>
    <dgm:cxn modelId="{C9F18DCB-4B25-458A-9343-3730B730649A}" type="presParOf" srcId="{FF69CB08-8E5D-4439-9A8B-8C53E344F7A0}" destId="{B7BCED19-523F-4D11-8623-E4805BB27730}" srcOrd="0" destOrd="0" presId="urn:microsoft.com/office/officeart/2018/2/layout/IconVerticalSolidList"/>
    <dgm:cxn modelId="{4792E4CF-507C-43A2-92C8-7530ABAD2600}" type="presParOf" srcId="{FF69CB08-8E5D-4439-9A8B-8C53E344F7A0}" destId="{162327E1-A1DA-4EF7-B0D0-F2969B1340CE}" srcOrd="1" destOrd="0" presId="urn:microsoft.com/office/officeart/2018/2/layout/IconVerticalSolidList"/>
    <dgm:cxn modelId="{EB323AF5-2288-4664-AC0C-5DEC64680C51}" type="presParOf" srcId="{FF69CB08-8E5D-4439-9A8B-8C53E344F7A0}" destId="{0DF3FAD0-391C-4EB3-B6E5-2E3CB4D43292}" srcOrd="2" destOrd="0" presId="urn:microsoft.com/office/officeart/2018/2/layout/IconVerticalSolidList"/>
    <dgm:cxn modelId="{D9C36CC9-872D-41EF-898B-400ED9174A60}" type="presParOf" srcId="{FF69CB08-8E5D-4439-9A8B-8C53E344F7A0}" destId="{0BCFE14D-F9DF-476E-B0BB-55B56CF4383E}" srcOrd="3" destOrd="0" presId="urn:microsoft.com/office/officeart/2018/2/layout/IconVerticalSolidList"/>
    <dgm:cxn modelId="{4C17AC54-EB86-485A-A980-0B5883C86423}" type="presParOf" srcId="{FF69CB08-8E5D-4439-9A8B-8C53E344F7A0}" destId="{5E55874F-3A99-456E-88B9-0A91730AD94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B6321-6915-4B9A-8BA7-2F62F1541238}">
      <dsp:nvSpPr>
        <dsp:cNvPr id="0" name=""/>
        <dsp:cNvSpPr/>
      </dsp:nvSpPr>
      <dsp:spPr>
        <a:xfrm>
          <a:off x="0" y="579"/>
          <a:ext cx="11287125"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CBA6E-46E2-459F-84D9-2A5660E9D794}">
      <dsp:nvSpPr>
        <dsp:cNvPr id="0" name=""/>
        <dsp:cNvSpPr/>
      </dsp:nvSpPr>
      <dsp:spPr>
        <a:xfrm>
          <a:off x="409869" y="305440"/>
          <a:ext cx="745217" cy="7452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B6E2EF-CD84-43FD-9F99-CCEBD0AD2619}">
      <dsp:nvSpPr>
        <dsp:cNvPr id="0" name=""/>
        <dsp:cNvSpPr/>
      </dsp:nvSpPr>
      <dsp:spPr>
        <a:xfrm>
          <a:off x="1564956" y="579"/>
          <a:ext cx="5079206"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a:t>1115 Substance Use Disorder (SUD) System Reform Demonstration Clinical </a:t>
          </a:r>
        </a:p>
      </dsp:txBody>
      <dsp:txXfrm>
        <a:off x="1564956" y="579"/>
        <a:ext cx="5079206" cy="1354940"/>
      </dsp:txXfrm>
    </dsp:sp>
    <dsp:sp modelId="{058D6930-5391-4C35-B835-E534CE8A34D6}">
      <dsp:nvSpPr>
        <dsp:cNvPr id="0" name=""/>
        <dsp:cNvSpPr/>
      </dsp:nvSpPr>
      <dsp:spPr>
        <a:xfrm>
          <a:off x="6644162" y="579"/>
          <a:ext cx="4642962"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dirty="0">
              <a:hlinkClick xmlns:r="http://schemas.openxmlformats.org/officeDocument/2006/relationships" r:id="rId3"/>
            </a:rPr>
            <a:t>DHS - 1115 SUD Trainings</a:t>
          </a:r>
          <a:endParaRPr lang="en-US" sz="2000" kern="1200" dirty="0"/>
        </a:p>
      </dsp:txBody>
      <dsp:txXfrm>
        <a:off x="6644162" y="579"/>
        <a:ext cx="4642962" cy="1354940"/>
      </dsp:txXfrm>
    </dsp:sp>
    <dsp:sp modelId="{B7BCED19-523F-4D11-8623-E4805BB27730}">
      <dsp:nvSpPr>
        <dsp:cNvPr id="0" name=""/>
        <dsp:cNvSpPr/>
      </dsp:nvSpPr>
      <dsp:spPr>
        <a:xfrm>
          <a:off x="0" y="1694254"/>
          <a:ext cx="11287125"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327E1-A1DA-4EF7-B0D0-F2969B1340CE}">
      <dsp:nvSpPr>
        <dsp:cNvPr id="0" name=""/>
        <dsp:cNvSpPr/>
      </dsp:nvSpPr>
      <dsp:spPr>
        <a:xfrm>
          <a:off x="409869" y="1999116"/>
          <a:ext cx="745217" cy="74521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FE14D-F9DF-476E-B0BB-55B56CF4383E}">
      <dsp:nvSpPr>
        <dsp:cNvPr id="0" name=""/>
        <dsp:cNvSpPr/>
      </dsp:nvSpPr>
      <dsp:spPr>
        <a:xfrm>
          <a:off x="1564956" y="1694254"/>
          <a:ext cx="5079206"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a:t>Acentra </a:t>
          </a:r>
          <a:r>
            <a:rPr lang="en-US" sz="2000" kern="1200" dirty="0"/>
            <a:t>Provider Portal Registrations and Training </a:t>
          </a:r>
          <a:br>
            <a:rPr lang="en-US" sz="2000" kern="1200" dirty="0"/>
          </a:br>
          <a:r>
            <a:rPr lang="en-US" sz="2000" kern="1200" dirty="0"/>
            <a:t>(this presentation will be uploaded there)</a:t>
          </a:r>
        </a:p>
      </dsp:txBody>
      <dsp:txXfrm>
        <a:off x="1564956" y="1694254"/>
        <a:ext cx="5079206" cy="1354940"/>
      </dsp:txXfrm>
    </dsp:sp>
    <dsp:sp modelId="{5E55874F-3A99-456E-88B9-0A91730AD94C}">
      <dsp:nvSpPr>
        <dsp:cNvPr id="0" name=""/>
        <dsp:cNvSpPr/>
      </dsp:nvSpPr>
      <dsp:spPr>
        <a:xfrm>
          <a:off x="6644162" y="1845127"/>
          <a:ext cx="4642962"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dirty="0">
              <a:hlinkClick xmlns:r="http://schemas.openxmlformats.org/officeDocument/2006/relationships" r:id="rId6"/>
            </a:rPr>
            <a:t>https://mhcp.acentra.com/training/</a:t>
          </a:r>
          <a:endParaRPr lang="en-US" sz="2000" kern="1200" dirty="0"/>
        </a:p>
        <a:p>
          <a:pPr marL="0" lvl="0" indent="0" algn="l" defTabSz="889000">
            <a:lnSpc>
              <a:spcPct val="90000"/>
            </a:lnSpc>
            <a:spcBef>
              <a:spcPct val="0"/>
            </a:spcBef>
            <a:spcAft>
              <a:spcPct val="35000"/>
            </a:spcAft>
            <a:buNone/>
          </a:pPr>
          <a:endParaRPr lang="en-US" sz="2000" kern="1200" dirty="0"/>
        </a:p>
      </dsp:txBody>
      <dsp:txXfrm>
        <a:off x="6644162" y="1845127"/>
        <a:ext cx="4642962" cy="1354940"/>
      </dsp:txXfrm>
    </dsp:sp>
    <dsp:sp modelId="{4F4C55FD-F350-40FC-A7B0-6603CD369E32}">
      <dsp:nvSpPr>
        <dsp:cNvPr id="0" name=""/>
        <dsp:cNvSpPr/>
      </dsp:nvSpPr>
      <dsp:spPr>
        <a:xfrm>
          <a:off x="0" y="3387930"/>
          <a:ext cx="11287125"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AB19E-1A73-43EA-8032-A45D615575AB}">
      <dsp:nvSpPr>
        <dsp:cNvPr id="0" name=""/>
        <dsp:cNvSpPr/>
      </dsp:nvSpPr>
      <dsp:spPr>
        <a:xfrm>
          <a:off x="409869" y="3692792"/>
          <a:ext cx="745217" cy="7452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19DCEC-E9B9-4AE8-943F-7913E9118AC3}">
      <dsp:nvSpPr>
        <dsp:cNvPr id="0" name=""/>
        <dsp:cNvSpPr/>
      </dsp:nvSpPr>
      <dsp:spPr>
        <a:xfrm>
          <a:off x="1564956" y="3387930"/>
          <a:ext cx="5079206"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a:t>American Society of Addiction Medicine</a:t>
          </a:r>
        </a:p>
      </dsp:txBody>
      <dsp:txXfrm>
        <a:off x="1564956" y="3387930"/>
        <a:ext cx="5079206" cy="1354940"/>
      </dsp:txXfrm>
    </dsp:sp>
    <dsp:sp modelId="{C6BBE516-FC29-4C41-A9FB-9F89002E4CFC}">
      <dsp:nvSpPr>
        <dsp:cNvPr id="0" name=""/>
        <dsp:cNvSpPr/>
      </dsp:nvSpPr>
      <dsp:spPr>
        <a:xfrm>
          <a:off x="6644162" y="3387930"/>
          <a:ext cx="4642962"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dirty="0">
              <a:hlinkClick xmlns:r="http://schemas.openxmlformats.org/officeDocument/2006/relationships" r:id="rId9"/>
            </a:rPr>
            <a:t>www.asam.org</a:t>
          </a:r>
          <a:r>
            <a:rPr lang="en-US" sz="2000" kern="1200" dirty="0"/>
            <a:t> </a:t>
          </a:r>
        </a:p>
      </dsp:txBody>
      <dsp:txXfrm>
        <a:off x="6644162" y="3387930"/>
        <a:ext cx="4642962" cy="13549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B6321-6915-4B9A-8BA7-2F62F1541238}">
      <dsp:nvSpPr>
        <dsp:cNvPr id="0" name=""/>
        <dsp:cNvSpPr/>
      </dsp:nvSpPr>
      <dsp:spPr>
        <a:xfrm>
          <a:off x="0" y="196"/>
          <a:ext cx="11287125" cy="22129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CBA6E-46E2-459F-84D9-2A5660E9D794}">
      <dsp:nvSpPr>
        <dsp:cNvPr id="0" name=""/>
        <dsp:cNvSpPr/>
      </dsp:nvSpPr>
      <dsp:spPr>
        <a:xfrm>
          <a:off x="669411" y="498105"/>
          <a:ext cx="1217112" cy="12171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B6E2EF-CD84-43FD-9F99-CCEBD0AD2619}">
      <dsp:nvSpPr>
        <dsp:cNvPr id="0" name=""/>
        <dsp:cNvSpPr/>
      </dsp:nvSpPr>
      <dsp:spPr>
        <a:xfrm>
          <a:off x="2357821" y="196"/>
          <a:ext cx="6534449"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l" defTabSz="622300">
            <a:lnSpc>
              <a:spcPct val="100000"/>
            </a:lnSpc>
            <a:spcBef>
              <a:spcPct val="0"/>
            </a:spcBef>
            <a:spcAft>
              <a:spcPts val="1200"/>
            </a:spcAft>
            <a:buNone/>
          </a:pPr>
          <a:r>
            <a:rPr lang="en-US" sz="1400" b="1" kern="1200" dirty="0"/>
            <a:t>MONTHLY: Acentra training series on Provider Portal and other necessary topics.</a:t>
          </a:r>
        </a:p>
        <a:p>
          <a:pPr marL="0" lvl="0" indent="0" algn="l" defTabSz="622300">
            <a:lnSpc>
              <a:spcPct val="100000"/>
            </a:lnSpc>
            <a:spcBef>
              <a:spcPct val="0"/>
            </a:spcBef>
            <a:spcAft>
              <a:spcPct val="35000"/>
            </a:spcAft>
            <a:buNone/>
          </a:pPr>
          <a:r>
            <a:rPr lang="en-US" sz="1400" b="1" kern="1200" dirty="0"/>
            <a:t>Monthly: </a:t>
          </a:r>
          <a:r>
            <a:rPr lang="en-US" sz="1400" b="0" kern="1200" dirty="0"/>
            <a:t>2</a:t>
          </a:r>
          <a:r>
            <a:rPr lang="en-US" sz="1400" b="0" kern="1200" baseline="30000" dirty="0"/>
            <a:t>nd</a:t>
          </a:r>
          <a:r>
            <a:rPr lang="en-US" sz="1400" b="0" kern="1200" dirty="0"/>
            <a:t> Friday | 11:00 12:00 pm CST</a:t>
          </a:r>
        </a:p>
        <a:p>
          <a:pPr marL="0" lvl="0" indent="0" algn="l" defTabSz="622300">
            <a:lnSpc>
              <a:spcPct val="100000"/>
            </a:lnSpc>
            <a:spcBef>
              <a:spcPct val="0"/>
            </a:spcBef>
            <a:spcAft>
              <a:spcPct val="35000"/>
            </a:spcAft>
            <a:buNone/>
          </a:pPr>
          <a:r>
            <a:rPr lang="en-US" sz="1400" b="1" kern="1200" dirty="0"/>
            <a:t>Format: </a:t>
          </a:r>
          <a:r>
            <a:rPr lang="en-US" sz="1400" b="0" kern="1200" dirty="0"/>
            <a:t>Teams Meeting</a:t>
          </a:r>
        </a:p>
        <a:p>
          <a:pPr marL="0" lvl="0" indent="0" algn="l" defTabSz="622300">
            <a:lnSpc>
              <a:spcPct val="100000"/>
            </a:lnSpc>
            <a:spcBef>
              <a:spcPct val="0"/>
            </a:spcBef>
            <a:spcAft>
              <a:spcPct val="35000"/>
            </a:spcAft>
            <a:buNone/>
          </a:pPr>
          <a:r>
            <a:rPr lang="en-US" sz="1400" b="1" kern="1200" dirty="0"/>
            <a:t>Registration Required: </a:t>
          </a:r>
          <a:r>
            <a:rPr lang="en-US" sz="1400" b="0" kern="1200" dirty="0"/>
            <a:t>NO</a:t>
          </a:r>
          <a:endParaRPr lang="en-US" sz="1400" b="1" kern="1200" dirty="0"/>
        </a:p>
      </dsp:txBody>
      <dsp:txXfrm>
        <a:off x="2357821" y="196"/>
        <a:ext cx="6534449" cy="2212931"/>
      </dsp:txXfrm>
    </dsp:sp>
    <dsp:sp modelId="{058D6930-5391-4C35-B835-E534CE8A34D6}">
      <dsp:nvSpPr>
        <dsp:cNvPr id="0" name=""/>
        <dsp:cNvSpPr/>
      </dsp:nvSpPr>
      <dsp:spPr>
        <a:xfrm>
          <a:off x="7783114" y="0"/>
          <a:ext cx="3504010"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ctr" defTabSz="889000">
            <a:lnSpc>
              <a:spcPct val="100000"/>
            </a:lnSpc>
            <a:spcBef>
              <a:spcPct val="0"/>
            </a:spcBef>
            <a:spcAft>
              <a:spcPct val="35000"/>
            </a:spcAft>
            <a:buNone/>
          </a:pPr>
          <a:r>
            <a:rPr lang="en-US" sz="2000" kern="1200" dirty="0">
              <a:hlinkClick xmlns:r="http://schemas.openxmlformats.org/officeDocument/2006/relationships" r:id="rId3"/>
            </a:rPr>
            <a:t>Monthly </a:t>
          </a:r>
          <a:r>
            <a:rPr lang="en-US" sz="2000" kern="1200" dirty="0" err="1">
              <a:hlinkClick xmlns:r="http://schemas.openxmlformats.org/officeDocument/2006/relationships" r:id="rId3"/>
            </a:rPr>
            <a:t>Acentra</a:t>
          </a:r>
          <a:r>
            <a:rPr lang="en-US" sz="2000" kern="1200" dirty="0">
              <a:hlinkClick xmlns:r="http://schemas.openxmlformats.org/officeDocument/2006/relationships" r:id="rId3"/>
            </a:rPr>
            <a:t> Provider Training Link</a:t>
          </a:r>
          <a:endParaRPr lang="en-US" sz="2000" kern="1200" dirty="0"/>
        </a:p>
      </dsp:txBody>
      <dsp:txXfrm>
        <a:off x="7783114" y="0"/>
        <a:ext cx="3504010" cy="2212931"/>
      </dsp:txXfrm>
    </dsp:sp>
    <dsp:sp modelId="{B7BCED19-523F-4D11-8623-E4805BB27730}">
      <dsp:nvSpPr>
        <dsp:cNvPr id="0" name=""/>
        <dsp:cNvSpPr/>
      </dsp:nvSpPr>
      <dsp:spPr>
        <a:xfrm>
          <a:off x="0" y="2530322"/>
          <a:ext cx="11287125" cy="22129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327E1-A1DA-4EF7-B0D0-F2969B1340CE}">
      <dsp:nvSpPr>
        <dsp:cNvPr id="0" name=""/>
        <dsp:cNvSpPr/>
      </dsp:nvSpPr>
      <dsp:spPr>
        <a:xfrm>
          <a:off x="669411" y="3028232"/>
          <a:ext cx="1217112" cy="121711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FE14D-F9DF-476E-B0BB-55B56CF4383E}">
      <dsp:nvSpPr>
        <dsp:cNvPr id="0" name=""/>
        <dsp:cNvSpPr/>
      </dsp:nvSpPr>
      <dsp:spPr>
        <a:xfrm>
          <a:off x="2485309" y="2520873"/>
          <a:ext cx="8667208"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l" defTabSz="622300">
            <a:lnSpc>
              <a:spcPct val="100000"/>
            </a:lnSpc>
            <a:spcBef>
              <a:spcPts val="0"/>
            </a:spcBef>
            <a:spcAft>
              <a:spcPts val="1200"/>
            </a:spcAft>
            <a:buNone/>
          </a:pPr>
          <a:r>
            <a:rPr lang="en-US" sz="1400" b="1" kern="1200" dirty="0"/>
            <a:t>MONTHLY: ASAM Lunch &amp; Learn</a:t>
          </a:r>
        </a:p>
        <a:p>
          <a:pPr marL="0" lvl="0" indent="0" algn="l" defTabSz="622300">
            <a:lnSpc>
              <a:spcPct val="100000"/>
            </a:lnSpc>
            <a:spcBef>
              <a:spcPct val="0"/>
            </a:spcBef>
            <a:spcAft>
              <a:spcPct val="35000"/>
            </a:spcAft>
            <a:buNone/>
          </a:pPr>
          <a:r>
            <a:rPr lang="en-US" sz="1400" b="1" kern="1200" dirty="0"/>
            <a:t>Topic:</a:t>
          </a:r>
          <a:r>
            <a:rPr lang="en-US" sz="1400" b="0" kern="1200" dirty="0"/>
            <a:t> ASAM 3</a:t>
          </a:r>
          <a:r>
            <a:rPr lang="en-US" sz="1400" b="0" kern="1200" baseline="30000" dirty="0"/>
            <a:t>rd</a:t>
          </a:r>
          <a:r>
            <a:rPr lang="en-US" sz="1400" b="0" kern="1200" dirty="0"/>
            <a:t> Edition Trends, LOCs, Medical Necessity, Documentation Standards, etc.. </a:t>
          </a:r>
          <a:endParaRPr lang="en-US" sz="1400" b="1" kern="1200" dirty="0"/>
        </a:p>
        <a:p>
          <a:pPr marL="0" lvl="0" indent="0" algn="l" defTabSz="622300">
            <a:lnSpc>
              <a:spcPct val="100000"/>
            </a:lnSpc>
            <a:spcBef>
              <a:spcPct val="0"/>
            </a:spcBef>
            <a:spcAft>
              <a:spcPct val="35000"/>
            </a:spcAft>
            <a:buNone/>
          </a:pPr>
          <a:r>
            <a:rPr lang="en-US" sz="1400" b="1" kern="1200" dirty="0"/>
            <a:t>Quarterly: </a:t>
          </a:r>
          <a:r>
            <a:rPr lang="en-US" sz="1400" b="0" kern="1200" dirty="0"/>
            <a:t>4</a:t>
          </a:r>
          <a:r>
            <a:rPr lang="en-US" sz="1400" b="0" kern="1200" baseline="30000" dirty="0"/>
            <a:t>th</a:t>
          </a:r>
          <a:r>
            <a:rPr lang="en-US" sz="1400" b="0" kern="1200" dirty="0"/>
            <a:t> Wednesday of each month</a:t>
          </a:r>
        </a:p>
        <a:p>
          <a:pPr marL="0" lvl="0" indent="0" algn="l" defTabSz="622300">
            <a:lnSpc>
              <a:spcPct val="100000"/>
            </a:lnSpc>
            <a:spcBef>
              <a:spcPct val="0"/>
            </a:spcBef>
            <a:spcAft>
              <a:spcPct val="35000"/>
            </a:spcAft>
            <a:buNone/>
          </a:pPr>
          <a:r>
            <a:rPr lang="en-US" sz="1400" b="0" kern="1200" dirty="0"/>
            <a:t>	      12 pm CST</a:t>
          </a:r>
        </a:p>
        <a:p>
          <a:pPr marL="0" lvl="0" indent="0" algn="l" defTabSz="622300">
            <a:lnSpc>
              <a:spcPct val="100000"/>
            </a:lnSpc>
            <a:spcBef>
              <a:spcPct val="0"/>
            </a:spcBef>
            <a:spcAft>
              <a:spcPct val="35000"/>
            </a:spcAft>
            <a:buNone/>
          </a:pPr>
          <a:r>
            <a:rPr lang="en-US" sz="1400" b="1" kern="1200" dirty="0"/>
            <a:t>Format: </a:t>
          </a:r>
          <a:r>
            <a:rPr lang="en-US" sz="1400" b="0" kern="1200" dirty="0"/>
            <a:t>Webinar (new link for each month)</a:t>
          </a:r>
        </a:p>
        <a:p>
          <a:pPr marL="0" lvl="0" indent="0" algn="l" defTabSz="622300">
            <a:lnSpc>
              <a:spcPct val="100000"/>
            </a:lnSpc>
            <a:spcBef>
              <a:spcPct val="0"/>
            </a:spcBef>
            <a:spcAft>
              <a:spcPct val="35000"/>
            </a:spcAft>
            <a:buNone/>
          </a:pPr>
          <a:r>
            <a:rPr lang="en-US" sz="1400" b="1" kern="1200" dirty="0"/>
            <a:t>Registration Required: </a:t>
          </a:r>
          <a:r>
            <a:rPr lang="en-US" sz="1400" b="0" kern="1200" dirty="0"/>
            <a:t>Yes</a:t>
          </a:r>
          <a:endParaRPr lang="en-US" sz="1400" b="1" kern="1200" dirty="0"/>
        </a:p>
        <a:p>
          <a:pPr marL="0" lvl="0" indent="0" algn="l" defTabSz="622300">
            <a:spcBef>
              <a:spcPct val="0"/>
            </a:spcBef>
            <a:spcAft>
              <a:spcPct val="35000"/>
            </a:spcAft>
            <a:buNone/>
          </a:pPr>
          <a:endParaRPr lang="en-US" sz="1400" kern="1200" dirty="0"/>
        </a:p>
      </dsp:txBody>
      <dsp:txXfrm>
        <a:off x="2485309" y="2520873"/>
        <a:ext cx="8667208" cy="2212931"/>
      </dsp:txXfrm>
    </dsp:sp>
    <dsp:sp modelId="{5E55874F-3A99-456E-88B9-0A91730AD94C}">
      <dsp:nvSpPr>
        <dsp:cNvPr id="0" name=""/>
        <dsp:cNvSpPr/>
      </dsp:nvSpPr>
      <dsp:spPr>
        <a:xfrm>
          <a:off x="9116759" y="2530322"/>
          <a:ext cx="2029347"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9116759" y="2530322"/>
        <a:ext cx="2029347" cy="2212931"/>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7C84-1985-4309-B093-C3782BCF7AC5}"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A197F-0E91-47CA-9969-6199DB502C2B}" type="slidenum">
              <a:rPr lang="en-US" smtClean="0"/>
              <a:t>‹#›</a:t>
            </a:fld>
            <a:endParaRPr lang="en-US"/>
          </a:p>
        </p:txBody>
      </p:sp>
    </p:spTree>
    <p:extLst>
      <p:ext uri="{BB962C8B-B14F-4D97-AF65-F5344CB8AC3E}">
        <p14:creationId xmlns:p14="http://schemas.microsoft.com/office/powerpoint/2010/main" val="27541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outpatient</a:t>
            </a:r>
          </a:p>
        </p:txBody>
      </p:sp>
      <p:sp>
        <p:nvSpPr>
          <p:cNvPr id="4" name="Slide Number Placeholder 3"/>
          <p:cNvSpPr>
            <a:spLocks noGrp="1"/>
          </p:cNvSpPr>
          <p:nvPr>
            <p:ph type="sldNum" sz="quarter" idx="5"/>
          </p:nvPr>
        </p:nvSpPr>
        <p:spPr/>
        <p:txBody>
          <a:bodyPr/>
          <a:lstStyle/>
          <a:p>
            <a:fld id="{F139BA10-C5CF-4769-BB45-19E5C126BAC8}" type="slidenum">
              <a:rPr lang="en-US" smtClean="0"/>
              <a:t>40</a:t>
            </a:fld>
            <a:endParaRPr lang="en-US" dirty="0"/>
          </a:p>
        </p:txBody>
      </p:sp>
    </p:spTree>
    <p:extLst>
      <p:ext uri="{BB962C8B-B14F-4D97-AF65-F5344CB8AC3E}">
        <p14:creationId xmlns:p14="http://schemas.microsoft.com/office/powerpoint/2010/main" val="184737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203F4-CDF3-B255-444D-696A5490C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B11E0-33AE-5AF9-BD22-E5349A612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B2983-86ED-7F6E-0ACA-9B6EF9110C14}"/>
              </a:ext>
            </a:extLst>
          </p:cNvPr>
          <p:cNvSpPr>
            <a:spLocks noGrp="1"/>
          </p:cNvSpPr>
          <p:nvPr>
            <p:ph type="body" idx="1"/>
          </p:nvPr>
        </p:nvSpPr>
        <p:spPr/>
        <p:txBody>
          <a:bodyPr/>
          <a:lstStyle/>
          <a:p>
            <a:r>
              <a:rPr lang="en-US" dirty="0"/>
              <a:t>Extending a case </a:t>
            </a:r>
          </a:p>
        </p:txBody>
      </p:sp>
      <p:sp>
        <p:nvSpPr>
          <p:cNvPr id="4" name="Slide Number Placeholder 3">
            <a:extLst>
              <a:ext uri="{FF2B5EF4-FFF2-40B4-BE49-F238E27FC236}">
                <a16:creationId xmlns:a16="http://schemas.microsoft.com/office/drawing/2014/main" id="{9F1759C6-E50B-E798-B53C-7EB3BFA32101}"/>
              </a:ext>
            </a:extLst>
          </p:cNvPr>
          <p:cNvSpPr>
            <a:spLocks noGrp="1"/>
          </p:cNvSpPr>
          <p:nvPr>
            <p:ph type="sldNum" sz="quarter" idx="5"/>
          </p:nvPr>
        </p:nvSpPr>
        <p:spPr/>
        <p:txBody>
          <a:bodyPr/>
          <a:lstStyle/>
          <a:p>
            <a:fld id="{F139BA10-C5CF-4769-BB45-19E5C126BAC8}" type="slidenum">
              <a:rPr lang="en-US" smtClean="0"/>
              <a:t>43</a:t>
            </a:fld>
            <a:endParaRPr lang="en-US" dirty="0"/>
          </a:p>
        </p:txBody>
      </p:sp>
    </p:spTree>
    <p:extLst>
      <p:ext uri="{BB962C8B-B14F-4D97-AF65-F5344CB8AC3E}">
        <p14:creationId xmlns:p14="http://schemas.microsoft.com/office/powerpoint/2010/main" val="262375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Extending a case</a:t>
            </a:r>
          </a:p>
        </p:txBody>
      </p:sp>
      <p:sp>
        <p:nvSpPr>
          <p:cNvPr id="4" name="Slide Number Placeholder 3"/>
          <p:cNvSpPr>
            <a:spLocks noGrp="1"/>
          </p:cNvSpPr>
          <p:nvPr>
            <p:ph type="sldNum" sz="quarter" idx="5"/>
          </p:nvPr>
        </p:nvSpPr>
        <p:spPr/>
        <p:txBody>
          <a:bodyPr/>
          <a:lstStyle/>
          <a:p>
            <a:fld id="{F139BA10-C5CF-4769-BB45-19E5C126BAC8}" type="slidenum">
              <a:rPr lang="en-US" smtClean="0"/>
              <a:t>44</a:t>
            </a:fld>
            <a:endParaRPr lang="en-US" dirty="0"/>
          </a:p>
        </p:txBody>
      </p:sp>
    </p:spTree>
    <p:extLst>
      <p:ext uri="{BB962C8B-B14F-4D97-AF65-F5344CB8AC3E}">
        <p14:creationId xmlns:p14="http://schemas.microsoft.com/office/powerpoint/2010/main" val="3140272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E6829-CDBF-DB53-B5A9-985AD627D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448C4-E73D-B7CC-6773-9A3AD3831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F7544-760B-4FC9-3E28-1F9A2C3A8921}"/>
              </a:ext>
            </a:extLst>
          </p:cNvPr>
          <p:cNvSpPr>
            <a:spLocks noGrp="1"/>
          </p:cNvSpPr>
          <p:nvPr>
            <p:ph type="body" idx="1"/>
          </p:nvPr>
        </p:nvSpPr>
        <p:spPr/>
        <p:txBody>
          <a:bodyPr/>
          <a:lstStyle/>
          <a:p>
            <a:r>
              <a:rPr lang="en-US" dirty="0"/>
              <a:t>Message Center</a:t>
            </a:r>
          </a:p>
        </p:txBody>
      </p:sp>
      <p:sp>
        <p:nvSpPr>
          <p:cNvPr id="4" name="Slide Number Placeholder 3">
            <a:extLst>
              <a:ext uri="{FF2B5EF4-FFF2-40B4-BE49-F238E27FC236}">
                <a16:creationId xmlns:a16="http://schemas.microsoft.com/office/drawing/2014/main" id="{DF06B699-B04A-0D2C-4FAB-97207BEB0388}"/>
              </a:ext>
            </a:extLst>
          </p:cNvPr>
          <p:cNvSpPr>
            <a:spLocks noGrp="1"/>
          </p:cNvSpPr>
          <p:nvPr>
            <p:ph type="sldNum" sz="quarter" idx="5"/>
          </p:nvPr>
        </p:nvSpPr>
        <p:spPr/>
        <p:txBody>
          <a:bodyPr/>
          <a:lstStyle/>
          <a:p>
            <a:fld id="{F139BA10-C5CF-4769-BB45-19E5C126BAC8}" type="slidenum">
              <a:rPr lang="en-US" smtClean="0"/>
              <a:t>49</a:t>
            </a:fld>
            <a:endParaRPr lang="en-US" dirty="0"/>
          </a:p>
        </p:txBody>
      </p:sp>
    </p:spTree>
    <p:extLst>
      <p:ext uri="{BB962C8B-B14F-4D97-AF65-F5344CB8AC3E}">
        <p14:creationId xmlns:p14="http://schemas.microsoft.com/office/powerpoint/2010/main" val="232085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center</a:t>
            </a:r>
          </a:p>
        </p:txBody>
      </p:sp>
      <p:sp>
        <p:nvSpPr>
          <p:cNvPr id="4" name="Slide Number Placeholder 3"/>
          <p:cNvSpPr>
            <a:spLocks noGrp="1"/>
          </p:cNvSpPr>
          <p:nvPr>
            <p:ph type="sldNum" sz="quarter" idx="5"/>
          </p:nvPr>
        </p:nvSpPr>
        <p:spPr/>
        <p:txBody>
          <a:bodyPr/>
          <a:lstStyle/>
          <a:p>
            <a:fld id="{F139BA10-C5CF-4769-BB45-19E5C126BAC8}" type="slidenum">
              <a:rPr lang="en-US" smtClean="0"/>
              <a:t>50</a:t>
            </a:fld>
            <a:endParaRPr lang="en-US" dirty="0"/>
          </a:p>
        </p:txBody>
      </p:sp>
    </p:spTree>
    <p:extLst>
      <p:ext uri="{BB962C8B-B14F-4D97-AF65-F5344CB8AC3E}">
        <p14:creationId xmlns:p14="http://schemas.microsoft.com/office/powerpoint/2010/main" val="213918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A1C1B3-97EC-4117-8F5C-399BAAAD143E}" type="slidenum">
              <a:rPr lang="en-US" smtClean="0"/>
              <a:t>54</a:t>
            </a:fld>
            <a:endParaRPr lang="en-US"/>
          </a:p>
        </p:txBody>
      </p:sp>
    </p:spTree>
    <p:extLst>
      <p:ext uri="{BB962C8B-B14F-4D97-AF65-F5344CB8AC3E}">
        <p14:creationId xmlns:p14="http://schemas.microsoft.com/office/powerpoint/2010/main" val="540384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4.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1028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C94456BE-BF64-0AAE-3170-6A3981BC3F94}"/>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BD461C8E-FB35-6C58-E9C0-E1782F8E0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F536CD3E-6861-E33D-3A44-38389D01A81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C5515E7-BE50-E87A-ED9C-5F68314D70A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988664"/>
      </p:ext>
    </p:extLst>
  </p:cSld>
  <p:clrMapOvr>
    <a:masterClrMapping/>
  </p:clrMapOvr>
  <p:extLst>
    <p:ext uri="{DCECCB84-F9BA-43D5-87BE-67443E8EF086}">
      <p15:sldGuideLst xmlns:p15="http://schemas.microsoft.com/office/powerpoint/2012/main">
        <p15:guide id="5" userDrawn="1">
          <p15:clr>
            <a:srgbClr val="FBAE40"/>
          </p15:clr>
        </p15:guide>
        <p15:guide id="6" pos="76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246E79DA-EC67-C737-99DC-B56B640F96E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1DF8E0AC-72F4-DC5D-EC87-63437F9E4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B941D281-83F1-F5E1-0E39-1D4BB06A064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7C44022-53F5-E0BC-B4A7-1CEA22CA5B3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35718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94D59F3B-D44B-4AC6-A143-BE7C993BE05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2" name="object 14">
            <a:extLst>
              <a:ext uri="{FF2B5EF4-FFF2-40B4-BE49-F238E27FC236}">
                <a16:creationId xmlns:a16="http://schemas.microsoft.com/office/drawing/2014/main" id="{A8865C9D-F7E2-34B9-4345-B86C048DC086}"/>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D55BB2A1-9C1E-2E2A-9BB4-7216080BDB06}"/>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E66EFB6-05B3-4C1A-BC33-CF3EA2F4E5A7}"/>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A3373166-FBC8-A83E-F2B3-D6436CCC709B}"/>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14">
            <a:extLst>
              <a:ext uri="{FF2B5EF4-FFF2-40B4-BE49-F238E27FC236}">
                <a16:creationId xmlns:a16="http://schemas.microsoft.com/office/drawing/2014/main" id="{D7434470-66EA-A0B8-54E2-563A8203C440}"/>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Picture 21" descr="A green triangle with a black background&#10;&#10;Description automatically generated with medium confidence">
            <a:extLst>
              <a:ext uri="{FF2B5EF4-FFF2-40B4-BE49-F238E27FC236}">
                <a16:creationId xmlns:a16="http://schemas.microsoft.com/office/drawing/2014/main" id="{C4E77C34-DD72-AAA9-511B-405077EB5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3" name="Straight Connector 22">
            <a:extLst>
              <a:ext uri="{FF2B5EF4-FFF2-40B4-BE49-F238E27FC236}">
                <a16:creationId xmlns:a16="http://schemas.microsoft.com/office/drawing/2014/main" id="{6B4342E7-0FD9-6620-5E0F-C837DC8EB49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4EF439EF-E0F3-7F47-430C-B44DBCA7F25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424603"/>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5E694618-EE06-FD42-0825-25A8137A1BE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1" name="object 14">
            <a:extLst>
              <a:ext uri="{FF2B5EF4-FFF2-40B4-BE49-F238E27FC236}">
                <a16:creationId xmlns:a16="http://schemas.microsoft.com/office/drawing/2014/main" id="{F09288FD-A190-F004-AB95-956AC7CB7113}"/>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E6E69119-5066-CE4A-366B-C4BD3C36A4A5}"/>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9BB22069-BA1E-9BB9-6B03-AFCB2FA31D9E}"/>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DC0A051-5ECC-5E55-87C1-3CAD7F8B7423}"/>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B96C3096-2426-8BD5-9244-1861C39BC804}"/>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A13AB96-7358-785F-01F1-7977813C221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1505820-3B15-3695-6A5D-7B56CA3BD8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046266"/>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F917741A-75F2-2AA8-9B28-10377E63BFF2}"/>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266829D3-26EB-DC3E-CEBB-855140F456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505BAC47-23E7-7A83-48EB-55497AB85B2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D788E2B-A2A5-2E0E-CC3C-AE954EFC62A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4943198"/>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08E6D0F6-B3D3-FBF3-EC82-9307E14257C0}"/>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08B1489B-AB74-0D40-0C1D-AC331CF27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4763BC73-CE85-E82A-41D7-5C032AED21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5B2CD2C-5F32-E3C5-A507-2868A9852334}"/>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55125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70EBFEB2-8520-5542-FB38-CFA200F550F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21DA5E3-3F9E-88DD-F2D0-AAC9905F18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7D6957EF-DF59-14F2-F1A2-F86A63C88FE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BE8824F-72CF-711E-3589-74DDC637AD9F}"/>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9746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AABCF1A-0EFC-BDF5-5466-1594B19089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6E183C0A-1F27-0983-39D4-B54D44FA796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FE63E97-375D-82AA-1640-6597A5F76E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0201"/>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5" name="object 3">
            <a:extLst>
              <a:ext uri="{FF2B5EF4-FFF2-40B4-BE49-F238E27FC236}">
                <a16:creationId xmlns:a16="http://schemas.microsoft.com/office/drawing/2014/main" id="{9BF0F7B0-077A-E685-C73C-6F1C251E671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65652F88-6A68-F7E7-A300-13BEE4427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7" name="Slide Number Placeholder 5">
            <a:extLst>
              <a:ext uri="{FF2B5EF4-FFF2-40B4-BE49-F238E27FC236}">
                <a16:creationId xmlns:a16="http://schemas.microsoft.com/office/drawing/2014/main" id="{0FE6C3D2-CFCC-FD9E-EC4A-5D4C02C99D6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0475680"/>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B3598B98-988C-68E3-B822-D00E6D6C75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Slide Number Placeholder 5">
            <a:extLst>
              <a:ext uri="{FF2B5EF4-FFF2-40B4-BE49-F238E27FC236}">
                <a16:creationId xmlns:a16="http://schemas.microsoft.com/office/drawing/2014/main" id="{87E2671C-C91A-1D61-2C4E-FED9C4642E1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186545"/>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Image_1">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hasCustomPrompt="1"/>
          </p:nvPr>
        </p:nvSpPr>
        <p:spPr>
          <a:xfrm>
            <a:off x="382316" y="5656263"/>
            <a:ext cx="4762500" cy="587519"/>
          </a:xfrm>
          <a:prstGeom prst="rect">
            <a:avLst/>
          </a:prstGeom>
        </p:spPr>
        <p:txBody>
          <a:bodyPr>
            <a:noAutofit/>
          </a:bodyPr>
          <a:lstStyle>
            <a:lvl1pPr marL="0" indent="0">
              <a:buNone/>
              <a:defRPr sz="3200" b="1">
                <a:solidFill>
                  <a:schemeClr val="bg2"/>
                </a:solidFill>
              </a:defRPr>
            </a:lvl1pPr>
            <a:lvl2pPr marL="221761" indent="0">
              <a:buNone/>
              <a:defRPr/>
            </a:lvl2pPr>
          </a:lstStyle>
          <a:p>
            <a:pPr lvl="0"/>
            <a:r>
              <a:rPr lang="en-US"/>
              <a:t>Title</a:t>
            </a:r>
          </a:p>
        </p:txBody>
      </p: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hasCustomPrompt="1"/>
          </p:nvPr>
        </p:nvSpPr>
        <p:spPr>
          <a:xfrm>
            <a:off x="382316" y="6316616"/>
            <a:ext cx="4646884" cy="463511"/>
          </a:xfrm>
          <a:prstGeom prst="rect">
            <a:avLst/>
          </a:prstGeom>
        </p:spPr>
        <p:txBody>
          <a:bodyPr>
            <a:noAutofit/>
          </a:bodyPr>
          <a:lstStyle>
            <a:lvl1pPr marL="0" indent="0">
              <a:buNone/>
              <a:defRPr sz="1800" b="0">
                <a:solidFill>
                  <a:schemeClr val="bg2"/>
                </a:solidFill>
              </a:defRPr>
            </a:lvl1pPr>
            <a:lvl2pPr marL="221761" indent="0">
              <a:buNone/>
              <a:defRPr/>
            </a:lvl2pPr>
          </a:lstStyle>
          <a:p>
            <a:r>
              <a:rPr lang="en-US"/>
              <a:t>Subtitle </a:t>
            </a:r>
            <a:r>
              <a:rPr lang="en-US">
                <a:solidFill>
                  <a:srgbClr val="2BBC2B"/>
                </a:solidFill>
              </a:rPr>
              <a:t> |  </a:t>
            </a:r>
            <a:r>
              <a:rPr lang="en-US"/>
              <a:t>Date</a:t>
            </a:r>
          </a:p>
        </p:txBody>
      </p:sp>
      <p:pic>
        <p:nvPicPr>
          <p:cNvPr id="2" name="Picture Placeholder 5" descr="A person and a baby looking at a tablet&#10;&#10;Description automatically generated with medium confidence">
            <a:extLst>
              <a:ext uri="{FF2B5EF4-FFF2-40B4-BE49-F238E27FC236}">
                <a16:creationId xmlns:a16="http://schemas.microsoft.com/office/drawing/2014/main" id="{CAD76CD4-C329-556C-E914-0F61935B512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5549817"/>
          </a:xfrm>
          <a:prstGeom prst="rect">
            <a:avLst/>
          </a:prstGeom>
        </p:spPr>
      </p:pic>
      <p:pic>
        <p:nvPicPr>
          <p:cNvPr id="5" name="Picture 4" descr="A picture containing font, graphics, graphic design, logo&#10;&#10;Description automatically generated">
            <a:extLst>
              <a:ext uri="{FF2B5EF4-FFF2-40B4-BE49-F238E27FC236}">
                <a16:creationId xmlns:a16="http://schemas.microsoft.com/office/drawing/2014/main" id="{783D5B2F-BEE0-8663-5FE4-58E75326F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701" y="6017227"/>
            <a:ext cx="2106403" cy="598779"/>
          </a:xfrm>
          <a:prstGeom prst="rect">
            <a:avLst/>
          </a:prstGeom>
        </p:spPr>
      </p:pic>
      <p:sp>
        <p:nvSpPr>
          <p:cNvPr id="4" name="TextBox 3">
            <a:extLst>
              <a:ext uri="{FF2B5EF4-FFF2-40B4-BE49-F238E27FC236}">
                <a16:creationId xmlns:a16="http://schemas.microsoft.com/office/drawing/2014/main" id="{F40B7CC5-A7CB-7520-9D73-79082E3C1F3D}"/>
              </a:ext>
            </a:extLst>
          </p:cNvPr>
          <p:cNvSpPr txBox="1"/>
          <p:nvPr/>
        </p:nvSpPr>
        <p:spPr>
          <a:xfrm>
            <a:off x="10365132" y="5279874"/>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6" name="Picture Placeholder 5" descr="A person and a baby looking at a tablet&#10;&#10;Description automatically generated with medium confidence">
            <a:extLst>
              <a:ext uri="{FF2B5EF4-FFF2-40B4-BE49-F238E27FC236}">
                <a16:creationId xmlns:a16="http://schemas.microsoft.com/office/drawing/2014/main" id="{EA1863A7-2F94-06C6-AA1A-3C60E4BD310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5549817"/>
          </a:xfrm>
          <a:prstGeom prst="rect">
            <a:avLst/>
          </a:prstGeom>
        </p:spPr>
      </p:pic>
      <p:pic>
        <p:nvPicPr>
          <p:cNvPr id="7" name="Picture 6" descr="A picture containing font, graphics, graphic design, logo&#10;&#10;Description automatically generated">
            <a:extLst>
              <a:ext uri="{FF2B5EF4-FFF2-40B4-BE49-F238E27FC236}">
                <a16:creationId xmlns:a16="http://schemas.microsoft.com/office/drawing/2014/main" id="{0F312AFC-309F-DF04-23D8-E830A16E1A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7701" y="6017227"/>
            <a:ext cx="2106403" cy="598779"/>
          </a:xfrm>
          <a:prstGeom prst="rect">
            <a:avLst/>
          </a:prstGeom>
        </p:spPr>
      </p:pic>
      <p:sp>
        <p:nvSpPr>
          <p:cNvPr id="8" name="TextBox 7">
            <a:extLst>
              <a:ext uri="{FF2B5EF4-FFF2-40B4-BE49-F238E27FC236}">
                <a16:creationId xmlns:a16="http://schemas.microsoft.com/office/drawing/2014/main" id="{50003E2A-DDE1-C706-51FF-964B4E26166D}"/>
              </a:ext>
            </a:extLst>
          </p:cNvPr>
          <p:cNvSpPr txBox="1"/>
          <p:nvPr userDrawn="1"/>
        </p:nvSpPr>
        <p:spPr>
          <a:xfrm>
            <a:off x="10365132" y="5279874"/>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0064632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pic>
        <p:nvPicPr>
          <p:cNvPr id="2" name="Picture Placeholder 4" descr="Man taking adhesive note from a glass wall in an office">
            <a:extLst>
              <a:ext uri="{FF2B5EF4-FFF2-40B4-BE49-F238E27FC236}">
                <a16:creationId xmlns:a16="http://schemas.microsoft.com/office/drawing/2014/main" id="{C4205E02-318A-739F-35D7-96BC258B39D9}"/>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flipH="1">
            <a:off x="7896723" y="1804856"/>
            <a:ext cx="4295275" cy="5048801"/>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23964" y="1785817"/>
            <a:ext cx="12215962"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Placeholder 4" descr="Man taking adhesive note from a glass wall in an office">
            <a:extLst>
              <a:ext uri="{FF2B5EF4-FFF2-40B4-BE49-F238E27FC236}">
                <a16:creationId xmlns:a16="http://schemas.microsoft.com/office/drawing/2014/main" id="{914D5FD6-4C81-3B96-40C6-62785D59B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
          <a:stretch/>
        </p:blipFill>
        <p:spPr>
          <a:xfrm flipH="1">
            <a:off x="7896723" y="1804856"/>
            <a:ext cx="4295275" cy="5048801"/>
          </a:xfrm>
          <a:prstGeom prst="rect">
            <a:avLst/>
          </a:prstGeom>
        </p:spPr>
      </p:pic>
      <p:sp>
        <p:nvSpPr>
          <p:cNvPr id="17" name="Rectangle 16">
            <a:extLst>
              <a:ext uri="{FF2B5EF4-FFF2-40B4-BE49-F238E27FC236}">
                <a16:creationId xmlns:a16="http://schemas.microsoft.com/office/drawing/2014/main" id="{020B116E-92DE-0A68-3B8A-FE3475D2FC4C}"/>
              </a:ext>
            </a:extLst>
          </p:cNvPr>
          <p:cNvSpPr/>
          <p:nvPr userDrawn="1"/>
        </p:nvSpPr>
        <p:spPr>
          <a:xfrm flipV="1">
            <a:off x="-23964" y="1785817"/>
            <a:ext cx="12215962"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B528F3BE-9F6F-5333-B3A2-EEED57D4D2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484ECD3-0243-8570-9972-BDEDCA68ABB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72FD1CF5-144C-6981-13D4-F830E813ED3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84258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pic>
        <p:nvPicPr>
          <p:cNvPr id="7" name="Picture Placeholder 23" descr="A person and a doctor looking at a tablet&#10;&#10;Description automatically generated with low confidence">
            <a:extLst>
              <a:ext uri="{FF2B5EF4-FFF2-40B4-BE49-F238E27FC236}">
                <a16:creationId xmlns:a16="http://schemas.microsoft.com/office/drawing/2014/main" id="{B356DB53-CA0A-DF45-118F-5C6C2B82774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882196"/>
            <a:ext cx="4279076" cy="4975804"/>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12121" y="1872257"/>
            <a:ext cx="12160001"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Placeholder 23" descr="A person and a doctor looking at a tablet&#10;&#10;Description automatically generated with low confidence">
            <a:extLst>
              <a:ext uri="{FF2B5EF4-FFF2-40B4-BE49-F238E27FC236}">
                <a16:creationId xmlns:a16="http://schemas.microsoft.com/office/drawing/2014/main" id="{6931190B-1751-095C-AB68-FEAE0BBCDA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82196"/>
            <a:ext cx="4279076" cy="4975804"/>
          </a:xfrm>
          <a:prstGeom prst="rect">
            <a:avLst/>
          </a:prstGeom>
        </p:spPr>
      </p:pic>
      <p:sp>
        <p:nvSpPr>
          <p:cNvPr id="8" name="Rectangle 7">
            <a:extLst>
              <a:ext uri="{FF2B5EF4-FFF2-40B4-BE49-F238E27FC236}">
                <a16:creationId xmlns:a16="http://schemas.microsoft.com/office/drawing/2014/main" id="{3AF861FE-87BA-245D-5659-6CCA6912D694}"/>
              </a:ext>
            </a:extLst>
          </p:cNvPr>
          <p:cNvSpPr/>
          <p:nvPr userDrawn="1"/>
        </p:nvSpPr>
        <p:spPr>
          <a:xfrm flipV="1">
            <a:off x="12121" y="1872257"/>
            <a:ext cx="12160001"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44A782ED-3248-F16B-06A1-0EA4D7D43E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438CDF90-00D5-F739-8788-F0DB06199B1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8EB7CC6-97A1-0F26-2624-9435BC2A014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411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2" name="Picture 1" descr="A picture containing person, clothing, smile, human face&#10;&#10;Description automatically generated">
            <a:extLst>
              <a:ext uri="{FF2B5EF4-FFF2-40B4-BE49-F238E27FC236}">
                <a16:creationId xmlns:a16="http://schemas.microsoft.com/office/drawing/2014/main" id="{6C90AE67-EA40-FEC2-6BB3-765ABA1B7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73" y="1918185"/>
            <a:ext cx="5297805" cy="6858000"/>
          </a:xfrm>
          <a:prstGeom prst="rect">
            <a:avLst/>
          </a:prstGeom>
        </p:spPr>
      </p:pic>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F6454382-A519-17CB-0C91-7CD2BFCBF54F}"/>
              </a:ext>
            </a:extLst>
          </p:cNvPr>
          <p:cNvSpPr/>
          <p:nvPr userDrawn="1"/>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pic>
        <p:nvPicPr>
          <p:cNvPr id="9" name="Picture 8" descr="A picture containing person, clothing, smile, human face&#10;&#10;Description automatically generated">
            <a:extLst>
              <a:ext uri="{FF2B5EF4-FFF2-40B4-BE49-F238E27FC236}">
                <a16:creationId xmlns:a16="http://schemas.microsoft.com/office/drawing/2014/main" id="{2BB37B91-3A8E-0A65-69A1-B60B3F5C1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473" y="1918185"/>
            <a:ext cx="5297805" cy="6858000"/>
          </a:xfrm>
          <a:prstGeom prst="rect">
            <a:avLst/>
          </a:prstGeom>
        </p:spPr>
      </p:pic>
      <p:pic>
        <p:nvPicPr>
          <p:cNvPr id="11" name="Picture 10" descr="A green triangle with a black background&#10;&#10;Description automatically generated with medium confidence">
            <a:extLst>
              <a:ext uri="{FF2B5EF4-FFF2-40B4-BE49-F238E27FC236}">
                <a16:creationId xmlns:a16="http://schemas.microsoft.com/office/drawing/2014/main" id="{29DF2C92-FB20-943A-F19E-E008FABAB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DB84B0C5-083F-22F3-DA2E-298E5AFF79C6}"/>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31C683-D143-43D5-A6CD-F0E4B4AE20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90023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2" name="Picture 1" descr="Medium shot of people wearing scrubs&#10;&#10;Description automatically generated with low confidence">
            <a:extLst>
              <a:ext uri="{FF2B5EF4-FFF2-40B4-BE49-F238E27FC236}">
                <a16:creationId xmlns:a16="http://schemas.microsoft.com/office/drawing/2014/main" id="{5688C07C-52C9-C98D-4B67-0B8DE8D35A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94608" y="0"/>
            <a:ext cx="5711952" cy="6858000"/>
          </a:xfrm>
          <a:prstGeom prst="rect">
            <a:avLst/>
          </a:prstGeom>
        </p:spPr>
      </p:pic>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8" name="Picture 7" descr="Medium shot of people wearing scrubs&#10;&#10;Description automatically generated with low confidence">
            <a:extLst>
              <a:ext uri="{FF2B5EF4-FFF2-40B4-BE49-F238E27FC236}">
                <a16:creationId xmlns:a16="http://schemas.microsoft.com/office/drawing/2014/main" id="{FAE7E722-A6F4-A890-FE01-6525C54FE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494608" y="0"/>
            <a:ext cx="5711952" cy="6858000"/>
          </a:xfrm>
          <a:prstGeom prst="rect">
            <a:avLst/>
          </a:prstGeom>
        </p:spPr>
      </p:pic>
      <p:pic>
        <p:nvPicPr>
          <p:cNvPr id="9" name="Picture 8" descr="A green triangle with a black background&#10;&#10;Description automatically generated with medium confidence">
            <a:extLst>
              <a:ext uri="{FF2B5EF4-FFF2-40B4-BE49-F238E27FC236}">
                <a16:creationId xmlns:a16="http://schemas.microsoft.com/office/drawing/2014/main" id="{6511FE06-C0C2-CEC4-8FBD-4E0F4ED67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492D61AE-F809-DD6B-A01B-33D13B302B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A1B8214-BE6E-572D-A1E8-3F0987FA31F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3945078"/>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D3A68671-3111-CB26-2873-F49025F9BDAF}"/>
              </a:ext>
            </a:extLst>
          </p:cNvPr>
          <p:cNvSpPr/>
          <p:nvPr userDrawn="1"/>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35593AF3-70C4-D3A9-7DA7-719F2E96AC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E663CC60-08F4-6FA3-C60C-9709A0A28D3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2FC8EFB-9DB4-44E6-8B22-AEEB01CA486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04740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E4F92508-CCDA-161F-03AF-645ED1439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4FC61635-6232-C0A7-2B07-8E9265C59FE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0D88856-131D-7E7C-7A1E-43800B0760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120579"/>
      </p:ext>
    </p:extLst>
  </p:cSld>
  <p:clrMapOvr>
    <a:masterClrMapping/>
  </p:clrMapOvr>
  <p:extLst>
    <p:ext uri="{DCECCB84-F9BA-43D5-87BE-67443E8EF086}">
      <p15:sldGuideLst xmlns:p15="http://schemas.microsoft.com/office/powerpoint/2012/main">
        <p15:guide id="1" pos="14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EDE7C15-B464-6FAB-AE3E-93B75D2173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BADA2404-6369-D833-DB7F-C4E588CA3F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73DFB3-0E31-C04C-4982-2D57DC37C49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6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1466590763"/>
      </p:ext>
    </p:extLst>
  </p:cSld>
  <p:clrMapOvr>
    <a:masterClrMapping/>
  </p:clrMapOvr>
  <p:hf hdr="0" ftr="0" dt="0"/>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6" name="Rectangle 6">
            <a:extLst>
              <a:ext uri="{FF2B5EF4-FFF2-40B4-BE49-F238E27FC236}">
                <a16:creationId xmlns:a16="http://schemas.microsoft.com/office/drawing/2014/main" id="{C17FD326-7388-4F26-4F9A-BCE5C1058782}"/>
              </a:ext>
            </a:extLst>
          </p:cNvPr>
          <p:cNvSpPr/>
          <p:nvPr userDrawn="1"/>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67BF48-43FF-71D6-D6D1-8E7D3B6300AA}"/>
              </a:ext>
            </a:extLst>
          </p:cNvPr>
          <p:cNvSpPr/>
          <p:nvPr userDrawn="1"/>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2863C87-AE12-B7A8-0C59-8364F52C48BB}"/>
              </a:ext>
            </a:extLst>
          </p:cNvPr>
          <p:cNvSpPr/>
          <p:nvPr userDrawn="1"/>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51DD55F-37EB-953B-5B0F-29A1F94AC9D0}"/>
              </a:ext>
            </a:extLst>
          </p:cNvPr>
          <p:cNvSpPr/>
          <p:nvPr userDrawn="1"/>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B8B5445-5234-3750-41B3-6B7A0AB15230}"/>
              </a:ext>
            </a:extLst>
          </p:cNvPr>
          <p:cNvSpPr/>
          <p:nvPr userDrawn="1"/>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18D7AF-FBED-F38C-4113-D3DB14F88239}"/>
              </a:ext>
            </a:extLst>
          </p:cNvPr>
          <p:cNvSpPr/>
          <p:nvPr userDrawn="1"/>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4912C78-6610-3704-1301-2FDE136A2E86}"/>
              </a:ext>
            </a:extLst>
          </p:cNvPr>
          <p:cNvSpPr/>
          <p:nvPr userDrawn="1"/>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7" name="Picture 26" descr="A green triangle with a black background&#10;&#10;Description automatically generated with medium confidence">
            <a:extLst>
              <a:ext uri="{FF2B5EF4-FFF2-40B4-BE49-F238E27FC236}">
                <a16:creationId xmlns:a16="http://schemas.microsoft.com/office/drawing/2014/main" id="{8E1299F0-2415-D500-41D7-71792FD13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9" name="Straight Connector 28">
            <a:extLst>
              <a:ext uri="{FF2B5EF4-FFF2-40B4-BE49-F238E27FC236}">
                <a16:creationId xmlns:a16="http://schemas.microsoft.com/office/drawing/2014/main" id="{CC06A125-1CDC-ABFC-7FD8-13EF0AC9992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4B4ED807-B5CE-29DA-2E8C-3E630F626FA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826952"/>
      </p:ext>
    </p:extLst>
  </p:cSld>
  <p:clrMapOvr>
    <a:masterClrMapping/>
  </p:clrMapOvr>
  <p:extLst>
    <p:ext uri="{DCECCB84-F9BA-43D5-87BE-67443E8EF086}">
      <p15:sldGuideLst xmlns:p15="http://schemas.microsoft.com/office/powerpoint/2012/main">
        <p15:guide id="7" pos="7680" userDrawn="1">
          <p15:clr>
            <a:srgbClr val="FBAE40"/>
          </p15:clr>
        </p15:guide>
        <p15:guide id="8" orient="horz" pos="268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endParaRPr lang="en-US" dirty="0"/>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975045864"/>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 t="-2759" r="9448" b="2154"/>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151087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endParaRPr lang="en-US" dirty="0"/>
          </a:p>
        </p:txBody>
      </p:sp>
    </p:spTree>
    <p:extLst>
      <p:ext uri="{BB962C8B-B14F-4D97-AF65-F5344CB8AC3E}">
        <p14:creationId xmlns:p14="http://schemas.microsoft.com/office/powerpoint/2010/main" val="1204145592"/>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606083581"/>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3350530773"/>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endParaRPr lang="en-US" dirty="0"/>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endParaRPr lang="en-US" dirty="0"/>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endParaRPr lang="en-US" dirty="0"/>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2917293223"/>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graphicFrame>
        <p:nvGraphicFramePr>
          <p:cNvPr id="10" name="Content Placeholder 3" descr="Timeline Placeholder ">
            <a:extLst>
              <a:ext uri="{FF2B5EF4-FFF2-40B4-BE49-F238E27FC236}">
                <a16:creationId xmlns:a16="http://schemas.microsoft.com/office/drawing/2014/main" id="{C3717EC1-320C-2DDC-1A74-290A7641DE5A}"/>
              </a:ext>
            </a:extLst>
          </p:cNvPr>
          <p:cNvGraphicFramePr>
            <a:graphicFrameLocks/>
          </p:cNvGraphicFramePr>
          <p:nvPr userDrawn="1">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descr="A green triangle with a black background&#10;&#10;Description automatically generated with medium confidence">
            <a:extLst>
              <a:ext uri="{FF2B5EF4-FFF2-40B4-BE49-F238E27FC236}">
                <a16:creationId xmlns:a16="http://schemas.microsoft.com/office/drawing/2014/main" id="{89FF8E65-DC00-0035-3568-259453F3FE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FE9CAA8E-30AD-A33E-EE5D-8DA375009AC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81F9AC6-D530-52F7-3722-C5D57641CC0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71086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514890577"/>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834713380"/>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white triangle with a black background&#10;&#10;Description automatically generated with medium confidence">
            <a:extLst>
              <a:ext uri="{FF2B5EF4-FFF2-40B4-BE49-F238E27FC236}">
                <a16:creationId xmlns:a16="http://schemas.microsoft.com/office/drawing/2014/main" id="{A42D92AC-3B9C-B611-9583-599864B6EB1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a:stretch/>
        </p:blipFill>
        <p:spPr>
          <a:xfrm>
            <a:off x="0" y="1347488"/>
            <a:ext cx="6096000" cy="5519058"/>
          </a:xfrm>
          <a:prstGeom prst="rect">
            <a:avLst/>
          </a:prstGeom>
        </p:spPr>
      </p:pic>
      <p:cxnSp>
        <p:nvCxnSpPr>
          <p:cNvPr id="5" name="Straight Connector 4">
            <a:extLst>
              <a:ext uri="{FF2B5EF4-FFF2-40B4-BE49-F238E27FC236}">
                <a16:creationId xmlns:a16="http://schemas.microsoft.com/office/drawing/2014/main" id="{BC0E4ADC-DE33-C6F0-1902-B086C51E7AB8}"/>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Oval 6">
            <a:extLst>
              <a:ext uri="{FF2B5EF4-FFF2-40B4-BE49-F238E27FC236}">
                <a16:creationId xmlns:a16="http://schemas.microsoft.com/office/drawing/2014/main" id="{3B3B170F-F22B-75B7-4C36-96C693EE79D4}"/>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8" name="Oval 7">
            <a:extLst>
              <a:ext uri="{FF2B5EF4-FFF2-40B4-BE49-F238E27FC236}">
                <a16:creationId xmlns:a16="http://schemas.microsoft.com/office/drawing/2014/main" id="{AB0B51ED-25D6-ED41-97E5-43771C1CB100}"/>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3ECCF91F-346F-67F8-287D-A9E46F2FEB96}"/>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C216719-395E-B73A-60C8-2129934D6013}"/>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5318ABC-A2E8-5088-9B92-5DF6D2563E33}"/>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9507FF9E-160B-A4A4-91FD-71A75B691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18675D7A-760F-C67E-E1D1-AC029A49A4D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55D31003-C312-7F2E-00AF-509B45E8DA8B}"/>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705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a:extLst>
              <a:ext uri="{28A0092B-C50C-407E-A947-70E740481C1C}">
                <a14:useLocalDpi xmlns:a14="http://schemas.microsoft.com/office/drawing/2010/main" val="0"/>
              </a:ext>
            </a:extLst>
          </a:blip>
          <a:srcRect l="11815"/>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6D6CFFE-79D4-D610-402A-95AC50017D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15"/>
          <a:stretch/>
        </p:blipFill>
        <p:spPr>
          <a:xfrm>
            <a:off x="0" y="1546275"/>
            <a:ext cx="5878285" cy="5320270"/>
          </a:xfrm>
          <a:prstGeom prst="rect">
            <a:avLst/>
          </a:prstGeom>
        </p:spPr>
      </p:pic>
      <p:cxnSp>
        <p:nvCxnSpPr>
          <p:cNvPr id="8" name="Straight Connector 7">
            <a:extLst>
              <a:ext uri="{FF2B5EF4-FFF2-40B4-BE49-F238E27FC236}">
                <a16:creationId xmlns:a16="http://schemas.microsoft.com/office/drawing/2014/main" id="{2ECA8BCE-7D3D-1C48-5183-FEEC47FE82DB}"/>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F9B2DE73-D7CE-D199-62AD-0AC364F29390}"/>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4FC5897-9849-0439-CD93-B18E44491139}"/>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675CB74-AB64-2565-0B7E-6D1ED4051EAA}"/>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3FEB98CB-749B-6B30-B2DD-AE4D38948461}"/>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34" name="Oval 33">
            <a:extLst>
              <a:ext uri="{FF2B5EF4-FFF2-40B4-BE49-F238E27FC236}">
                <a16:creationId xmlns:a16="http://schemas.microsoft.com/office/drawing/2014/main" id="{BA47CE6A-A948-2258-D138-985319DD691A}"/>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197D84F8-B5D3-BDBB-388A-56CCFC0D1E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0A7FFFAB-2EF9-D7E6-7F5D-CE21AEA23B4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87BE5C7E-91B8-303E-5C16-2F8B784C4D2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402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Rectangle">
            <a:extLst>
              <a:ext uri="{FF2B5EF4-FFF2-40B4-BE49-F238E27FC236}">
                <a16:creationId xmlns:a16="http://schemas.microsoft.com/office/drawing/2014/main" id="{09A8215C-B778-B9A9-3576-61EF360DCF8E}"/>
              </a:ext>
            </a:extLst>
          </p:cNvPr>
          <p:cNvSpPr/>
          <p:nvPr userDrawn="1"/>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 name="Line">
            <a:extLst>
              <a:ext uri="{FF2B5EF4-FFF2-40B4-BE49-F238E27FC236}">
                <a16:creationId xmlns:a16="http://schemas.microsoft.com/office/drawing/2014/main" id="{ADFDA3E7-C61B-714A-1B4C-A6E683456A20}"/>
              </a:ext>
            </a:extLst>
          </p:cNvPr>
          <p:cNvSpPr/>
          <p:nvPr userDrawn="1"/>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 name="Line">
            <a:extLst>
              <a:ext uri="{FF2B5EF4-FFF2-40B4-BE49-F238E27FC236}">
                <a16:creationId xmlns:a16="http://schemas.microsoft.com/office/drawing/2014/main" id="{B52E77B6-049E-7D3F-CCDF-826CBE27334F}"/>
              </a:ext>
            </a:extLst>
          </p:cNvPr>
          <p:cNvSpPr/>
          <p:nvPr userDrawn="1"/>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 name="Line">
            <a:extLst>
              <a:ext uri="{FF2B5EF4-FFF2-40B4-BE49-F238E27FC236}">
                <a16:creationId xmlns:a16="http://schemas.microsoft.com/office/drawing/2014/main" id="{4466D4C8-46E3-C8A0-E955-D88C139707B1}"/>
              </a:ext>
            </a:extLst>
          </p:cNvPr>
          <p:cNvSpPr/>
          <p:nvPr userDrawn="1"/>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Line">
            <a:extLst>
              <a:ext uri="{FF2B5EF4-FFF2-40B4-BE49-F238E27FC236}">
                <a16:creationId xmlns:a16="http://schemas.microsoft.com/office/drawing/2014/main" id="{EFAF677E-3356-B2DE-A5AF-87A36DF4B7A8}"/>
              </a:ext>
            </a:extLst>
          </p:cNvPr>
          <p:cNvSpPr/>
          <p:nvPr userDrawn="1"/>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Line">
            <a:extLst>
              <a:ext uri="{FF2B5EF4-FFF2-40B4-BE49-F238E27FC236}">
                <a16:creationId xmlns:a16="http://schemas.microsoft.com/office/drawing/2014/main" id="{DC8A1119-2CA5-C09D-4489-DC83B940ECAD}"/>
              </a:ext>
            </a:extLst>
          </p:cNvPr>
          <p:cNvSpPr/>
          <p:nvPr userDrawn="1"/>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descr="A green triangle with a black background&#10;&#10;Description automatically generated with medium confidence">
            <a:extLst>
              <a:ext uri="{FF2B5EF4-FFF2-40B4-BE49-F238E27FC236}">
                <a16:creationId xmlns:a16="http://schemas.microsoft.com/office/drawing/2014/main" id="{ECFBB6AD-4739-23E2-9DAC-72F69C7BA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4" name="Straight Connector 13">
            <a:extLst>
              <a:ext uri="{FF2B5EF4-FFF2-40B4-BE49-F238E27FC236}">
                <a16:creationId xmlns:a16="http://schemas.microsoft.com/office/drawing/2014/main" id="{D28882F6-147B-63DE-051A-F99FB70CD4B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0A73B1F-C13E-9DDC-886B-5BC61E40DEC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04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Light Image">
    <p:bg>
      <p:bgPr>
        <a:solidFill>
          <a:schemeClr val="tx2">
            <a:alpha val="25000"/>
          </a:schemeClr>
        </a:solidFill>
        <a:effectLst/>
      </p:bgPr>
    </p:bg>
    <p:spTree>
      <p:nvGrpSpPr>
        <p:cNvPr id="1" name=""/>
        <p:cNvGrpSpPr/>
        <p:nvPr/>
      </p:nvGrpSpPr>
      <p:grpSpPr>
        <a:xfrm>
          <a:off x="0" y="0"/>
          <a:ext cx="0" cy="0"/>
          <a:chOff x="0" y="0"/>
          <a:chExt cx="0" cy="0"/>
        </a:xfrm>
      </p:grpSpPr>
      <p:pic>
        <p:nvPicPr>
          <p:cNvPr id="5" name="Picture 4" descr="A picture containing font, graphics, graphic design, logo&#10;&#10;Description automatically generated">
            <a:extLst>
              <a:ext uri="{FF2B5EF4-FFF2-40B4-BE49-F238E27FC236}">
                <a16:creationId xmlns:a16="http://schemas.microsoft.com/office/drawing/2014/main" id="{1A225E34-463A-36D0-2609-5BA85E085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457265"/>
            <a:ext cx="4762500" cy="888935"/>
          </a:xfrm>
          <a:prstGeom prst="rect">
            <a:avLst/>
          </a:prstGeom>
        </p:spPr>
        <p:txBody>
          <a:bodyPr>
            <a:noAutofit/>
          </a:bodyPr>
          <a:lstStyle>
            <a:lvl1pPr marL="0" indent="0">
              <a:buNone/>
              <a:defRPr sz="3200" b="0">
                <a:solidFill>
                  <a:schemeClr val="bg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bg2"/>
                </a:solidFill>
              </a:defRPr>
            </a:lvl1pPr>
            <a:lvl2pPr marL="221761" indent="0">
              <a:buNone/>
              <a:defRPr/>
            </a:lvl2pPr>
          </a:lstStyle>
          <a:p>
            <a:pPr lvl="0"/>
            <a:r>
              <a:rPr lang="en-US"/>
              <a:t>Click to edit Master text styles</a:t>
            </a:r>
          </a:p>
        </p:txBody>
      </p:sp>
      <p:pic>
        <p:nvPicPr>
          <p:cNvPr id="2" name="Picture 1" descr="A picture containing human face, clothing, person, smile&#10;&#10;Description automatically generated">
            <a:extLst>
              <a:ext uri="{FF2B5EF4-FFF2-40B4-BE49-F238E27FC236}">
                <a16:creationId xmlns:a16="http://schemas.microsoft.com/office/drawing/2014/main" id="{4B1D662D-5CE4-28C1-AE38-98F5CE59F512}"/>
              </a:ext>
            </a:extLst>
          </p:cNvPr>
          <p:cNvPicPr>
            <a:picLocks noChangeAspect="1"/>
          </p:cNvPicPr>
          <p:nvPr/>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6" name="TextBox 5">
            <a:extLst>
              <a:ext uri="{FF2B5EF4-FFF2-40B4-BE49-F238E27FC236}">
                <a16:creationId xmlns:a16="http://schemas.microsoft.com/office/drawing/2014/main" id="{62D9BE64-E36B-453E-A917-E13B48622D3A}"/>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4" name="Picture 3" descr="A picture containing font, graphics, graphic design, logo&#10;&#10;Description automatically generated">
            <a:extLst>
              <a:ext uri="{FF2B5EF4-FFF2-40B4-BE49-F238E27FC236}">
                <a16:creationId xmlns:a16="http://schemas.microsoft.com/office/drawing/2014/main" id="{FB141FF8-6832-FAD9-1020-062755B200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cxnSp>
        <p:nvCxnSpPr>
          <p:cNvPr id="7" name="Straight Connector 6">
            <a:extLst>
              <a:ext uri="{FF2B5EF4-FFF2-40B4-BE49-F238E27FC236}">
                <a16:creationId xmlns:a16="http://schemas.microsoft.com/office/drawing/2014/main" id="{0582F3BD-FF64-3473-C4B3-BF120D752D01}"/>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human face, clothing, person, smile&#10;&#10;Description automatically generated">
            <a:extLst>
              <a:ext uri="{FF2B5EF4-FFF2-40B4-BE49-F238E27FC236}">
                <a16:creationId xmlns:a16="http://schemas.microsoft.com/office/drawing/2014/main" id="{7500B9AB-D644-A979-8C96-C5A6304CB0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9" name="TextBox 8">
            <a:extLst>
              <a:ext uri="{FF2B5EF4-FFF2-40B4-BE49-F238E27FC236}">
                <a16:creationId xmlns:a16="http://schemas.microsoft.com/office/drawing/2014/main" id="{106AE112-2C26-E83B-E906-6F519A4F435B}"/>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892384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2926">
          <p15:clr>
            <a:srgbClr val="FBAE40"/>
          </p15:clr>
        </p15:guide>
        <p15:guide id="3" pos="5086">
          <p15:clr>
            <a:srgbClr val="FBAE40"/>
          </p15:clr>
        </p15:guide>
        <p15:guide id="4" orient="horz" pos="355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object 3">
            <a:extLst>
              <a:ext uri="{FF2B5EF4-FFF2-40B4-BE49-F238E27FC236}">
                <a16:creationId xmlns:a16="http://schemas.microsoft.com/office/drawing/2014/main" id="{3DA47851-F80C-1EE4-319E-CF01C83D897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9" name="Straight Connector 8">
            <a:extLst>
              <a:ext uri="{FF2B5EF4-FFF2-40B4-BE49-F238E27FC236}">
                <a16:creationId xmlns:a16="http://schemas.microsoft.com/office/drawing/2014/main" id="{B25212B3-7D89-5B8F-EFF8-20019E0A4DA1}"/>
              </a:ext>
            </a:extLst>
          </p:cNvPr>
          <p:cNvCxnSpPr/>
          <p:nvPr userDrawn="1"/>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14C3CF6-5420-9677-49A4-B7DB70ED8569}"/>
              </a:ext>
            </a:extLst>
          </p:cNvPr>
          <p:cNvSpPr/>
          <p:nvPr userDrawn="1"/>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A842C9D-D77B-CBBD-E58B-4C84E002769B}"/>
              </a:ext>
            </a:extLst>
          </p:cNvPr>
          <p:cNvSpPr/>
          <p:nvPr userDrawn="1"/>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E93BDEB-B2B5-449C-BBD6-23855F5DC174}"/>
              </a:ext>
            </a:extLst>
          </p:cNvPr>
          <p:cNvSpPr/>
          <p:nvPr userDrawn="1"/>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C761C73-C670-A5AC-D5F8-570C1F26BE2A}"/>
              </a:ext>
            </a:extLst>
          </p:cNvPr>
          <p:cNvSpPr/>
          <p:nvPr userDrawn="1"/>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DEECF13-4E54-5362-858C-1F526C1891FB}"/>
              </a:ext>
            </a:extLst>
          </p:cNvPr>
          <p:cNvCxnSpPr/>
          <p:nvPr userDrawn="1"/>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DB3DDF-7AE4-C26E-F453-D779309B0A99}"/>
              </a:ext>
            </a:extLst>
          </p:cNvPr>
          <p:cNvSpPr/>
          <p:nvPr userDrawn="1"/>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23FD01D-6C27-2B96-50D0-54A58293F307}"/>
              </a:ext>
            </a:extLst>
          </p:cNvPr>
          <p:cNvSpPr/>
          <p:nvPr userDrawn="1"/>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5BBCB55-44EF-4B7C-489F-370529F54B25}"/>
              </a:ext>
            </a:extLst>
          </p:cNvPr>
          <p:cNvSpPr/>
          <p:nvPr userDrawn="1"/>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74B5F4A-03A1-4607-45AD-FEEB58BE9724}"/>
              </a:ext>
            </a:extLst>
          </p:cNvPr>
          <p:cNvSpPr/>
          <p:nvPr userDrawn="1"/>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een triangle with a black background&#10;&#10;Description automatically generated with medium confidence">
            <a:extLst>
              <a:ext uri="{FF2B5EF4-FFF2-40B4-BE49-F238E27FC236}">
                <a16:creationId xmlns:a16="http://schemas.microsoft.com/office/drawing/2014/main" id="{000BA473-C771-F64B-6E39-8541D9C397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6" name="Straight Connector 25">
            <a:extLst>
              <a:ext uri="{FF2B5EF4-FFF2-40B4-BE49-F238E27FC236}">
                <a16:creationId xmlns:a16="http://schemas.microsoft.com/office/drawing/2014/main" id="{DC7EC2A6-2254-96D1-5D7D-BF7137F43E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5EF3AFD1-3E53-39E8-CF42-7190BC981AD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654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Flowchart: Process 9">
            <a:extLst>
              <a:ext uri="{FF2B5EF4-FFF2-40B4-BE49-F238E27FC236}">
                <a16:creationId xmlns:a16="http://schemas.microsoft.com/office/drawing/2014/main" id="{3DC19218-AC1F-32DF-7687-61916C0121FF}"/>
              </a:ext>
            </a:extLst>
          </p:cNvPr>
          <p:cNvSpPr/>
          <p:nvPr userDrawn="1"/>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DE21AC05-4F46-D495-8A28-286E838FF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C43059D0-E81C-1B8A-2EAD-EEC751F53E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A3B4345-24E8-515D-23BC-5D6168EAD98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9772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02AB828A-F1D6-5AB7-EB3D-95FC0A178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89DC774E-9AED-D53D-73AE-3FA202D0132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2D370DB-136E-B39C-9CDC-6C2D5520E55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206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6BAB7B6-DC3D-D6C4-CC51-253A46860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595AE7C2-A119-927D-FC77-E72276BB87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B5960B0-0D12-2B54-5746-A10F3606C471}"/>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424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F82124AF-29B7-64B0-8E7A-B38D3FF1E8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1A86653-6656-E352-BC6C-2AAFCACEA4D7}"/>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BA87842-937A-DF41-C8DD-19380860B06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8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0858461D-8D70-8F7D-67EC-77FBBA9AC5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7" name="Straight Connector 16">
            <a:extLst>
              <a:ext uri="{FF2B5EF4-FFF2-40B4-BE49-F238E27FC236}">
                <a16:creationId xmlns:a16="http://schemas.microsoft.com/office/drawing/2014/main" id="{9355B067-FC1B-DE7A-250F-D95FBED1A26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92593FA-21B2-2781-6366-35BDC585637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3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FCBEB201-D68A-8ED8-AA49-882B4AB36A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FD417BDF-8D5E-3386-9A19-962F084C7BC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D7DED62-743D-38CF-A683-23B017F0242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19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text, font, graphics, screenshot&#10;&#10;Description automatically generated">
            <a:extLst>
              <a:ext uri="{FF2B5EF4-FFF2-40B4-BE49-F238E27FC236}">
                <a16:creationId xmlns:a16="http://schemas.microsoft.com/office/drawing/2014/main" id="{50F38980-6A39-15C9-159C-AD9D47739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pic>
        <p:nvPicPr>
          <p:cNvPr id="4" name="Picture 3" descr="A picture containing text, font, graphics, screenshot&#10;&#10;Description automatically generated">
            <a:extLst>
              <a:ext uri="{FF2B5EF4-FFF2-40B4-BE49-F238E27FC236}">
                <a16:creationId xmlns:a16="http://schemas.microsoft.com/office/drawing/2014/main" id="{1BB9D671-1FD3-3E00-00A8-64C074559E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5" name="TextBox 4">
            <a:extLst>
              <a:ext uri="{FF2B5EF4-FFF2-40B4-BE49-F238E27FC236}">
                <a16:creationId xmlns:a16="http://schemas.microsoft.com/office/drawing/2014/main" id="{DF667CEB-61A7-7B85-1182-24639CB63F16}"/>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2332809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3" name="Picture 2" descr="A green text on a black background&#10;&#10;Description automatically generated with low confidence">
            <a:extLst>
              <a:ext uri="{FF2B5EF4-FFF2-40B4-BE49-F238E27FC236}">
                <a16:creationId xmlns:a16="http://schemas.microsoft.com/office/drawing/2014/main" id="{43E3126E-794B-18B6-97B3-643DB1D3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4" name="Picture 3" descr="A green text on a black background&#10;&#10;Description automatically generated with low confidence">
            <a:extLst>
              <a:ext uri="{FF2B5EF4-FFF2-40B4-BE49-F238E27FC236}">
                <a16:creationId xmlns:a16="http://schemas.microsoft.com/office/drawing/2014/main" id="{CCD0D612-E364-017B-94C2-3BCCAFF59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5" name="TextBox 4">
            <a:extLst>
              <a:ext uri="{FF2B5EF4-FFF2-40B4-BE49-F238E27FC236}">
                <a16:creationId xmlns:a16="http://schemas.microsoft.com/office/drawing/2014/main" id="{22ABA562-CA4F-3FD2-9C7E-44CD68FDB645}"/>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70915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bout Us">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8A191A2-1815-4213-BFB6-302359B75777}"/>
              </a:ext>
            </a:extLst>
          </p:cNvPr>
          <p:cNvSpPr/>
          <p:nvPr userDrawn="1"/>
        </p:nvSpPr>
        <p:spPr>
          <a:xfrm>
            <a:off x="9022080" y="1"/>
            <a:ext cx="316992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25" name="Text Placeholder 6">
            <a:extLst>
              <a:ext uri="{FF2B5EF4-FFF2-40B4-BE49-F238E27FC236}">
                <a16:creationId xmlns:a16="http://schemas.microsoft.com/office/drawing/2014/main" id="{114BBCFE-9B60-49F8-B6C5-1ECD65FD8AE8}"/>
              </a:ext>
            </a:extLst>
          </p:cNvPr>
          <p:cNvSpPr>
            <a:spLocks noGrp="1"/>
          </p:cNvSpPr>
          <p:nvPr>
            <p:ph type="body" sz="quarter" idx="18" hasCustomPrompt="1"/>
          </p:nvPr>
        </p:nvSpPr>
        <p:spPr>
          <a:xfrm>
            <a:off x="885824" y="2775578"/>
            <a:ext cx="6506853" cy="3530119"/>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6" name="Slide Number Placeholder 5">
            <a:extLst>
              <a:ext uri="{FF2B5EF4-FFF2-40B4-BE49-F238E27FC236}">
                <a16:creationId xmlns:a16="http://schemas.microsoft.com/office/drawing/2014/main" id="{96FC17F8-0335-4251-930B-CF3A5F99C2F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dirty="0">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7" name="Footer Placeholder 4">
            <a:extLst>
              <a:ext uri="{FF2B5EF4-FFF2-40B4-BE49-F238E27FC236}">
                <a16:creationId xmlns:a16="http://schemas.microsoft.com/office/drawing/2014/main" id="{212C0771-4AD6-4196-B5B7-4C9EE53A969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0" name="Picture 9">
            <a:extLst>
              <a:ext uri="{FF2B5EF4-FFF2-40B4-BE49-F238E27FC236}">
                <a16:creationId xmlns:a16="http://schemas.microsoft.com/office/drawing/2014/main" id="{42E3B835-467B-4F22-9025-31B0363D3A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4284586020"/>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_Image_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ont, graphics, graphic design, logo&#10;&#10;Description automatically generated">
            <a:extLst>
              <a:ext uri="{FF2B5EF4-FFF2-40B4-BE49-F238E27FC236}">
                <a16:creationId xmlns:a16="http://schemas.microsoft.com/office/drawing/2014/main" id="{C9690CAD-D503-075B-1958-2CD2BAAD5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326" y="829744"/>
            <a:ext cx="2698068" cy="766969"/>
          </a:xfrm>
          <a:prstGeom prst="rect">
            <a:avLst/>
          </a:prstGeom>
        </p:spPr>
      </p:pic>
      <p:sp>
        <p:nvSpPr>
          <p:cNvPr id="4" name="Text Placeholder 2">
            <a:extLst>
              <a:ext uri="{FF2B5EF4-FFF2-40B4-BE49-F238E27FC236}">
                <a16:creationId xmlns:a16="http://schemas.microsoft.com/office/drawing/2014/main" id="{0FF7BAD1-21C1-3878-17FA-58CC71D48038}"/>
              </a:ext>
            </a:extLst>
          </p:cNvPr>
          <p:cNvSpPr>
            <a:spLocks noGrp="1"/>
          </p:cNvSpPr>
          <p:nvPr>
            <p:ph type="body" sz="quarter" idx="10"/>
          </p:nvPr>
        </p:nvSpPr>
        <p:spPr>
          <a:xfrm>
            <a:off x="830626" y="3088901"/>
            <a:ext cx="4171211" cy="1714008"/>
          </a:xfrm>
          <a:prstGeom prst="rect">
            <a:avLst/>
          </a:prstGeom>
        </p:spPr>
        <p:txBody>
          <a:bodyPr>
            <a:noAutofit/>
          </a:bodyPr>
          <a:lstStyle>
            <a:lvl1pPr marL="0" indent="0" algn="ctr">
              <a:buNone/>
              <a:defRPr sz="3200" b="1">
                <a:solidFill>
                  <a:schemeClr val="bg2"/>
                </a:solidFill>
              </a:defRPr>
            </a:lvl1pPr>
            <a:lvl2pPr marL="221761" indent="0">
              <a:buNone/>
              <a:defRPr/>
            </a:lvl2pPr>
          </a:lstStyle>
          <a:p>
            <a:pPr lvl="0"/>
            <a:r>
              <a:rPr lang="en-US"/>
              <a:t>Click to edit Master text styles</a:t>
            </a:r>
          </a:p>
        </p:txBody>
      </p:sp>
      <p:pic>
        <p:nvPicPr>
          <p:cNvPr id="5" name="Picture 4" descr="A person looking at a tablet&#10;&#10;Description automatically generated with medium confidence">
            <a:extLst>
              <a:ext uri="{FF2B5EF4-FFF2-40B4-BE49-F238E27FC236}">
                <a16:creationId xmlns:a16="http://schemas.microsoft.com/office/drawing/2014/main" id="{4DA75AF9-88FD-05DE-DC27-17E74FC98C6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5835955" y="-1"/>
            <a:ext cx="6356045" cy="6858001"/>
          </a:xfrm>
          <a:prstGeom prst="rect">
            <a:avLst/>
          </a:prstGeom>
        </p:spPr>
      </p:pic>
      <p:cxnSp>
        <p:nvCxnSpPr>
          <p:cNvPr id="6" name="Straight Connector 5">
            <a:extLst>
              <a:ext uri="{FF2B5EF4-FFF2-40B4-BE49-F238E27FC236}">
                <a16:creationId xmlns:a16="http://schemas.microsoft.com/office/drawing/2014/main" id="{53A8C2CC-6915-7155-1926-D7E3D6D77C1C}"/>
              </a:ext>
            </a:extLst>
          </p:cNvPr>
          <p:cNvCxnSpPr>
            <a:cxnSpLocks/>
          </p:cNvCxnSpPr>
          <p:nvPr/>
        </p:nvCxnSpPr>
        <p:spPr>
          <a:xfrm>
            <a:off x="771993" y="5674570"/>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4039D-C218-559B-9CFC-970985602792}"/>
              </a:ext>
            </a:extLst>
          </p:cNvPr>
          <p:cNvCxnSpPr>
            <a:cxnSpLocks/>
          </p:cNvCxnSpPr>
          <p:nvPr/>
        </p:nvCxnSpPr>
        <p:spPr>
          <a:xfrm>
            <a:off x="771993" y="6171853"/>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1207D17-1B0A-C4FC-E70C-729ABC8A9197}"/>
              </a:ext>
            </a:extLst>
          </p:cNvPr>
          <p:cNvSpPr>
            <a:spLocks noGrp="1"/>
          </p:cNvSpPr>
          <p:nvPr>
            <p:ph type="body" sz="quarter" idx="11" hasCustomPrompt="1"/>
          </p:nvPr>
        </p:nvSpPr>
        <p:spPr>
          <a:xfrm>
            <a:off x="1066800" y="5754255"/>
            <a:ext cx="3657600" cy="283233"/>
          </a:xfrm>
          <a:prstGeom prst="rect">
            <a:avLst/>
          </a:prstGeom>
        </p:spPr>
        <p:txBody>
          <a:bodyPr>
            <a:noAutofit/>
          </a:bodyPr>
          <a:lstStyle>
            <a:lvl1pPr marL="0" indent="0" algn="ctr">
              <a:buNone/>
              <a:defRPr sz="1800" b="0">
                <a:solidFill>
                  <a:srgbClr val="2BBC2B"/>
                </a:solidFill>
              </a:defRPr>
            </a:lvl1pPr>
            <a:lvl2pPr marL="221761" indent="0">
              <a:buNone/>
              <a:defRPr/>
            </a:lvl2pPr>
          </a:lstStyle>
          <a:p>
            <a:r>
              <a:rPr lang="en-US"/>
              <a:t>Date</a:t>
            </a:r>
          </a:p>
        </p:txBody>
      </p:sp>
      <p:sp>
        <p:nvSpPr>
          <p:cNvPr id="8" name="TextBox 7">
            <a:extLst>
              <a:ext uri="{FF2B5EF4-FFF2-40B4-BE49-F238E27FC236}">
                <a16:creationId xmlns:a16="http://schemas.microsoft.com/office/drawing/2014/main" id="{BC852697-1B7F-D2F2-A6E0-1C6F77E41F4E}"/>
              </a:ext>
            </a:extLst>
          </p:cNvPr>
          <p:cNvSpPr txBox="1"/>
          <p:nvPr/>
        </p:nvSpPr>
        <p:spPr>
          <a:xfrm>
            <a:off x="10365132" y="6527800"/>
            <a:ext cx="1826868" cy="215444"/>
          </a:xfrm>
          <a:prstGeom prst="rect">
            <a:avLst/>
          </a:prstGeom>
          <a:noFill/>
        </p:spPr>
        <p:txBody>
          <a:bodyPr wrap="square">
            <a:spAutoFit/>
          </a:bodyPr>
          <a:lstStyle/>
          <a:p>
            <a:r>
              <a:rPr lang="en-US" sz="800">
                <a:solidFill>
                  <a:schemeClr val="tx2">
                    <a:alpha val="24000"/>
                  </a:schemeClr>
                </a:solidFill>
                <a:effectLst/>
                <a:latin typeface="+mn-lt"/>
                <a:ea typeface="Calibri" panose="020F0502020204030204" pitchFamily="34" charset="0"/>
              </a:rPr>
              <a:t>© CNSI/</a:t>
            </a:r>
            <a:r>
              <a:rPr lang="en-US" sz="800">
                <a:solidFill>
                  <a:schemeClr val="tx2">
                    <a:alpha val="25000"/>
                  </a:schemeClr>
                </a:solidFill>
                <a:effectLst/>
                <a:latin typeface="+mn-lt"/>
                <a:ea typeface="Calibri" panose="020F0502020204030204" pitchFamily="34" charset="0"/>
              </a:rPr>
              <a:t>Kepro</a:t>
            </a:r>
            <a:r>
              <a:rPr lang="en-US" sz="800">
                <a:solidFill>
                  <a:schemeClr val="tx2">
                    <a:alpha val="24000"/>
                  </a:schemeClr>
                </a:solidFill>
                <a:effectLst/>
                <a:latin typeface="+mn-lt"/>
                <a:ea typeface="Calibri" panose="020F0502020204030204" pitchFamily="34" charset="0"/>
              </a:rPr>
              <a:t>. All Rights Reserved.</a:t>
            </a:r>
            <a:endParaRPr lang="en-US" sz="800">
              <a:solidFill>
                <a:schemeClr val="tx2">
                  <a:alpha val="24000"/>
                </a:schemeClr>
              </a:solidFill>
              <a:latin typeface="+mn-lt"/>
            </a:endParaRPr>
          </a:p>
        </p:txBody>
      </p:sp>
      <p:pic>
        <p:nvPicPr>
          <p:cNvPr id="2" name="Picture 1" descr="A picture containing font, graphics, graphic design, logo&#10;&#10;Description automatically generated">
            <a:extLst>
              <a:ext uri="{FF2B5EF4-FFF2-40B4-BE49-F238E27FC236}">
                <a16:creationId xmlns:a16="http://schemas.microsoft.com/office/drawing/2014/main" id="{16403949-7844-4676-5505-288271662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326" y="829744"/>
            <a:ext cx="2698068" cy="766969"/>
          </a:xfrm>
          <a:prstGeom prst="rect">
            <a:avLst/>
          </a:prstGeom>
        </p:spPr>
      </p:pic>
      <p:pic>
        <p:nvPicPr>
          <p:cNvPr id="10" name="Picture 9" descr="A person looking at a tablet&#10;&#10;Description automatically generated with medium confidence">
            <a:extLst>
              <a:ext uri="{FF2B5EF4-FFF2-40B4-BE49-F238E27FC236}">
                <a16:creationId xmlns:a16="http://schemas.microsoft.com/office/drawing/2014/main" id="{11BCEA16-B836-044C-9F40-2807D074EEAA}"/>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a:stretch/>
        </p:blipFill>
        <p:spPr>
          <a:xfrm>
            <a:off x="5835955" y="-1"/>
            <a:ext cx="6356045" cy="6858001"/>
          </a:xfrm>
          <a:prstGeom prst="rect">
            <a:avLst/>
          </a:prstGeom>
        </p:spPr>
      </p:pic>
      <p:cxnSp>
        <p:nvCxnSpPr>
          <p:cNvPr id="11" name="Straight Connector 10">
            <a:extLst>
              <a:ext uri="{FF2B5EF4-FFF2-40B4-BE49-F238E27FC236}">
                <a16:creationId xmlns:a16="http://schemas.microsoft.com/office/drawing/2014/main" id="{3CE4C24A-2CE7-DEE4-81CE-02E3905F2755}"/>
              </a:ext>
            </a:extLst>
          </p:cNvPr>
          <p:cNvCxnSpPr>
            <a:cxnSpLocks/>
          </p:cNvCxnSpPr>
          <p:nvPr userDrawn="1"/>
        </p:nvCxnSpPr>
        <p:spPr>
          <a:xfrm>
            <a:off x="771993" y="5674570"/>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877DD4-4289-9993-EC34-22B3F87F2606}"/>
              </a:ext>
            </a:extLst>
          </p:cNvPr>
          <p:cNvCxnSpPr>
            <a:cxnSpLocks/>
          </p:cNvCxnSpPr>
          <p:nvPr userDrawn="1"/>
        </p:nvCxnSpPr>
        <p:spPr>
          <a:xfrm>
            <a:off x="771993" y="6171853"/>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3FF441-FBA5-4AE5-6C50-E1D9808D915B}"/>
              </a:ext>
            </a:extLst>
          </p:cNvPr>
          <p:cNvSpPr txBox="1"/>
          <p:nvPr userDrawn="1"/>
        </p:nvSpPr>
        <p:spPr>
          <a:xfrm>
            <a:off x="10365132" y="6527800"/>
            <a:ext cx="1826868" cy="215444"/>
          </a:xfrm>
          <a:prstGeom prst="rect">
            <a:avLst/>
          </a:prstGeom>
          <a:noFill/>
        </p:spPr>
        <p:txBody>
          <a:bodyPr wrap="square">
            <a:spAutoFit/>
          </a:bodyPr>
          <a:lstStyle/>
          <a:p>
            <a:r>
              <a:rPr lang="en-US" sz="800">
                <a:solidFill>
                  <a:schemeClr val="tx2">
                    <a:alpha val="24000"/>
                  </a:schemeClr>
                </a:solidFill>
                <a:effectLst/>
                <a:latin typeface="+mn-lt"/>
                <a:ea typeface="Calibri" panose="020F0502020204030204" pitchFamily="34" charset="0"/>
              </a:rPr>
              <a:t>© CNSI/</a:t>
            </a:r>
            <a:r>
              <a:rPr lang="en-US" sz="800">
                <a:solidFill>
                  <a:schemeClr val="tx2">
                    <a:alpha val="25000"/>
                  </a:schemeClr>
                </a:solidFill>
                <a:effectLst/>
                <a:latin typeface="+mn-lt"/>
                <a:ea typeface="Calibri" panose="020F0502020204030204" pitchFamily="34" charset="0"/>
              </a:rPr>
              <a:t>Kepro</a:t>
            </a:r>
            <a:r>
              <a:rPr lang="en-US" sz="800">
                <a:solidFill>
                  <a:schemeClr val="tx2">
                    <a:alpha val="24000"/>
                  </a:schemeClr>
                </a:solidFill>
                <a:effectLst/>
                <a:latin typeface="+mn-lt"/>
                <a:ea typeface="Calibri" panose="020F0502020204030204" pitchFamily="34" charset="0"/>
              </a:rPr>
              <a:t>. All Rights Reserved.</a:t>
            </a:r>
            <a:endParaRPr lang="en-US" sz="800">
              <a:solidFill>
                <a:schemeClr val="tx2">
                  <a:alpha val="24000"/>
                </a:schemeClr>
              </a:solidFill>
              <a:latin typeface="+mn-lt"/>
            </a:endParaRPr>
          </a:p>
        </p:txBody>
      </p:sp>
    </p:spTree>
    <p:extLst>
      <p:ext uri="{BB962C8B-B14F-4D97-AF65-F5344CB8AC3E}">
        <p14:creationId xmlns:p14="http://schemas.microsoft.com/office/powerpoint/2010/main" val="18966579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6" pos="3672" userDrawn="1">
          <p15:clr>
            <a:srgbClr val="FBAE40"/>
          </p15:clr>
        </p15:guide>
        <p15:guide id="7" userDrawn="1">
          <p15:clr>
            <a:srgbClr val="FBAE40"/>
          </p15:clr>
        </p15:guide>
        <p15:guide id="8" pos="18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Icon Layout V2">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1FC7A03-B771-44F7-A957-5F46DBDDD00E}"/>
              </a:ext>
            </a:extLst>
          </p:cNvPr>
          <p:cNvSpPr/>
          <p:nvPr userDrawn="1"/>
        </p:nvSpPr>
        <p:spPr>
          <a:xfrm>
            <a:off x="0" y="1"/>
            <a:ext cx="6096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2" name="Text Placeholder 2">
            <a:extLst>
              <a:ext uri="{FF2B5EF4-FFF2-40B4-BE49-F238E27FC236}">
                <a16:creationId xmlns:a16="http://schemas.microsoft.com/office/drawing/2014/main" id="{5D01145E-B053-480A-AC30-80B6EAFDD131}"/>
              </a:ext>
            </a:extLst>
          </p:cNvPr>
          <p:cNvSpPr>
            <a:spLocks noGrp="1"/>
          </p:cNvSpPr>
          <p:nvPr>
            <p:ph type="body" idx="1" hasCustomPrompt="1"/>
          </p:nvPr>
        </p:nvSpPr>
        <p:spPr>
          <a:xfrm>
            <a:off x="8081336" y="866751"/>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3" name="Text Placeholder 3">
            <a:extLst>
              <a:ext uri="{FF2B5EF4-FFF2-40B4-BE49-F238E27FC236}">
                <a16:creationId xmlns:a16="http://schemas.microsoft.com/office/drawing/2014/main" id="{13C700EB-6948-4B3D-94F6-E8134ACFAF44}"/>
              </a:ext>
            </a:extLst>
          </p:cNvPr>
          <p:cNvSpPr>
            <a:spLocks noGrp="1"/>
          </p:cNvSpPr>
          <p:nvPr>
            <p:ph type="body" sz="half" idx="17" hasCustomPrompt="1"/>
          </p:nvPr>
        </p:nvSpPr>
        <p:spPr>
          <a:xfrm>
            <a:off x="8081335" y="1390812"/>
            <a:ext cx="3234365" cy="865178"/>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34" name="Title 1">
            <a:extLst>
              <a:ext uri="{FF2B5EF4-FFF2-40B4-BE49-F238E27FC236}">
                <a16:creationId xmlns:a16="http://schemas.microsoft.com/office/drawing/2014/main" id="{8DD9F2ED-217E-4B67-9033-DE6438424A71}"/>
              </a:ext>
            </a:extLst>
          </p:cNvPr>
          <p:cNvSpPr>
            <a:spLocks noGrp="1"/>
          </p:cNvSpPr>
          <p:nvPr>
            <p:ph type="title" hasCustomPrompt="1"/>
          </p:nvPr>
        </p:nvSpPr>
        <p:spPr>
          <a:xfrm>
            <a:off x="890246" y="2167694"/>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35" name="Straight Connector 34">
            <a:extLst>
              <a:ext uri="{FF2B5EF4-FFF2-40B4-BE49-F238E27FC236}">
                <a16:creationId xmlns:a16="http://schemas.microsoft.com/office/drawing/2014/main" id="{36B0C9AD-E92F-4AE1-86D9-6F8EBB8C6764}"/>
              </a:ext>
            </a:extLst>
          </p:cNvPr>
          <p:cNvCxnSpPr>
            <a:cxnSpLocks/>
          </p:cNvCxnSpPr>
          <p:nvPr userDrawn="1"/>
        </p:nvCxnSpPr>
        <p:spPr>
          <a:xfrm>
            <a:off x="876300" y="288839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656179F8-BAF4-48F4-9FFE-965E3014F937}"/>
              </a:ext>
            </a:extLst>
          </p:cNvPr>
          <p:cNvSpPr>
            <a:spLocks noGrp="1"/>
          </p:cNvSpPr>
          <p:nvPr>
            <p:ph type="body" sz="half" idx="24" hasCustomPrompt="1"/>
          </p:nvPr>
        </p:nvSpPr>
        <p:spPr>
          <a:xfrm>
            <a:off x="876300" y="3168629"/>
            <a:ext cx="4391025" cy="3003568"/>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38" name="Text Placeholder 2">
            <a:extLst>
              <a:ext uri="{FF2B5EF4-FFF2-40B4-BE49-F238E27FC236}">
                <a16:creationId xmlns:a16="http://schemas.microsoft.com/office/drawing/2014/main" id="{D0D4EEA6-826F-4CAA-939B-33482E00159D}"/>
              </a:ext>
            </a:extLst>
          </p:cNvPr>
          <p:cNvSpPr>
            <a:spLocks noGrp="1"/>
          </p:cNvSpPr>
          <p:nvPr>
            <p:ph type="body" idx="25" hasCustomPrompt="1"/>
          </p:nvPr>
        </p:nvSpPr>
        <p:spPr>
          <a:xfrm>
            <a:off x="8081336" y="2734378"/>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9" name="Text Placeholder 3">
            <a:extLst>
              <a:ext uri="{FF2B5EF4-FFF2-40B4-BE49-F238E27FC236}">
                <a16:creationId xmlns:a16="http://schemas.microsoft.com/office/drawing/2014/main" id="{CD5A9EB1-F0A1-4437-9B7B-2F28D46647C7}"/>
              </a:ext>
            </a:extLst>
          </p:cNvPr>
          <p:cNvSpPr>
            <a:spLocks noGrp="1"/>
          </p:cNvSpPr>
          <p:nvPr>
            <p:ph type="body" sz="half" idx="26" hasCustomPrompt="1"/>
          </p:nvPr>
        </p:nvSpPr>
        <p:spPr>
          <a:xfrm>
            <a:off x="8081335" y="3258438"/>
            <a:ext cx="3234365" cy="865181"/>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40" name="Text Placeholder 2">
            <a:extLst>
              <a:ext uri="{FF2B5EF4-FFF2-40B4-BE49-F238E27FC236}">
                <a16:creationId xmlns:a16="http://schemas.microsoft.com/office/drawing/2014/main" id="{E7520CDE-5603-4BA4-AC0E-C1BF28DEA28D}"/>
              </a:ext>
            </a:extLst>
          </p:cNvPr>
          <p:cNvSpPr>
            <a:spLocks noGrp="1"/>
          </p:cNvSpPr>
          <p:nvPr>
            <p:ph type="body" idx="27" hasCustomPrompt="1"/>
          </p:nvPr>
        </p:nvSpPr>
        <p:spPr>
          <a:xfrm>
            <a:off x="8081336" y="4602006"/>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41" name="Text Placeholder 3">
            <a:extLst>
              <a:ext uri="{FF2B5EF4-FFF2-40B4-BE49-F238E27FC236}">
                <a16:creationId xmlns:a16="http://schemas.microsoft.com/office/drawing/2014/main" id="{1B7C59E7-1631-4BB3-BF24-86857618381B}"/>
              </a:ext>
            </a:extLst>
          </p:cNvPr>
          <p:cNvSpPr>
            <a:spLocks noGrp="1"/>
          </p:cNvSpPr>
          <p:nvPr>
            <p:ph type="body" sz="half" idx="28" hasCustomPrompt="1"/>
          </p:nvPr>
        </p:nvSpPr>
        <p:spPr>
          <a:xfrm>
            <a:off x="8081335" y="5126067"/>
            <a:ext cx="3234365" cy="865182"/>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18" name="Oval 17">
            <a:extLst>
              <a:ext uri="{FF2B5EF4-FFF2-40B4-BE49-F238E27FC236}">
                <a16:creationId xmlns:a16="http://schemas.microsoft.com/office/drawing/2014/main" id="{FFE83558-0D23-4184-A4C6-5A304A0846B6}"/>
              </a:ext>
            </a:extLst>
          </p:cNvPr>
          <p:cNvSpPr/>
          <p:nvPr userDrawn="1"/>
        </p:nvSpPr>
        <p:spPr>
          <a:xfrm>
            <a:off x="6628496" y="866751"/>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21102BCF-7E6C-40DB-B6CA-637C150CF8F9}"/>
              </a:ext>
            </a:extLst>
          </p:cNvPr>
          <p:cNvSpPr/>
          <p:nvPr userDrawn="1"/>
        </p:nvSpPr>
        <p:spPr>
          <a:xfrm>
            <a:off x="6628496" y="2734378"/>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ADD7EDF-1C8B-4D47-B7E0-C3576BB34DFE}"/>
              </a:ext>
            </a:extLst>
          </p:cNvPr>
          <p:cNvSpPr/>
          <p:nvPr userDrawn="1"/>
        </p:nvSpPr>
        <p:spPr>
          <a:xfrm>
            <a:off x="6642156" y="4602005"/>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7DF80C2-1B61-4A83-9111-0C1A4A947B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790403714"/>
      </p:ext>
    </p:extLst>
  </p:cSld>
  <p:clrMapOvr>
    <a:masterClrMapping/>
  </p:clrMapOvr>
  <p:extLst>
    <p:ext uri="{DCECCB84-F9BA-43D5-87BE-67443E8EF086}">
      <p15:sldGuideLst xmlns:p15="http://schemas.microsoft.com/office/powerpoint/2012/main">
        <p15:guide id="1" orient="horz" pos="2280">
          <p15:clr>
            <a:srgbClr val="FBAE40"/>
          </p15:clr>
        </p15:guide>
        <p15:guide id="2" pos="45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with List V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10C297AB-4C0F-40F1-A571-6D13E121DED7}"/>
              </a:ext>
            </a:extLst>
          </p:cNvPr>
          <p:cNvSpPr>
            <a:spLocks noGrp="1"/>
          </p:cNvSpPr>
          <p:nvPr>
            <p:ph type="body" idx="14" hasCustomPrompt="1"/>
          </p:nvPr>
        </p:nvSpPr>
        <p:spPr>
          <a:xfrm>
            <a:off x="5641719" y="1653012"/>
            <a:ext cx="4807790" cy="685160"/>
          </a:xfrm>
          <a:prstGeom prst="rect">
            <a:avLst/>
          </a:prstGeom>
        </p:spPr>
        <p:txBody>
          <a:bodyPr lIns="0">
            <a:noAutofit/>
          </a:bodyPr>
          <a:lstStyle>
            <a:lvl1pPr marL="0" indent="0">
              <a:lnSpc>
                <a:spcPct val="100000"/>
              </a:lnSpc>
              <a:buNone/>
              <a:defRPr sz="1900" b="0">
                <a:solidFill>
                  <a:srgbClr val="37465E"/>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10" name="Title 1">
            <a:extLst>
              <a:ext uri="{FF2B5EF4-FFF2-40B4-BE49-F238E27FC236}">
                <a16:creationId xmlns:a16="http://schemas.microsoft.com/office/drawing/2014/main" id="{BC61D59D-111F-49EB-9193-6EED45C399E5}"/>
              </a:ext>
            </a:extLst>
          </p:cNvPr>
          <p:cNvSpPr>
            <a:spLocks noGrp="1"/>
          </p:cNvSpPr>
          <p:nvPr>
            <p:ph type="title" hasCustomPrompt="1"/>
          </p:nvPr>
        </p:nvSpPr>
        <p:spPr>
          <a:xfrm>
            <a:off x="5632194"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14" name="Rectangle 13">
            <a:extLst>
              <a:ext uri="{FF2B5EF4-FFF2-40B4-BE49-F238E27FC236}">
                <a16:creationId xmlns:a16="http://schemas.microsoft.com/office/drawing/2014/main" id="{9283FA55-A787-4F8F-954A-A50171EEFFD4}"/>
              </a:ext>
            </a:extLst>
          </p:cNvPr>
          <p:cNvSpPr/>
          <p:nvPr userDrawn="1"/>
        </p:nvSpPr>
        <p:spPr>
          <a:xfrm>
            <a:off x="0" y="1"/>
            <a:ext cx="2715528" cy="47243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4">
            <a:extLst>
              <a:ext uri="{FF2B5EF4-FFF2-40B4-BE49-F238E27FC236}">
                <a16:creationId xmlns:a16="http://schemas.microsoft.com/office/drawing/2014/main" id="{0E54DC1B-F71F-4CDC-9B76-3DD189F64283}"/>
              </a:ext>
            </a:extLst>
          </p:cNvPr>
          <p:cNvSpPr>
            <a:spLocks noGrp="1"/>
          </p:cNvSpPr>
          <p:nvPr>
            <p:ph type="pic" sz="quarter" idx="19"/>
          </p:nvPr>
        </p:nvSpPr>
        <p:spPr>
          <a:xfrm>
            <a:off x="633041" y="647700"/>
            <a:ext cx="4366112" cy="5105400"/>
          </a:xfrm>
        </p:spPr>
        <p:txBody>
          <a:bodyPr/>
          <a:lstStyle/>
          <a:p>
            <a:endParaRPr lang="en-US" dirty="0"/>
          </a:p>
        </p:txBody>
      </p:sp>
      <p:cxnSp>
        <p:nvCxnSpPr>
          <p:cNvPr id="18" name="Straight Connector 17">
            <a:extLst>
              <a:ext uri="{FF2B5EF4-FFF2-40B4-BE49-F238E27FC236}">
                <a16:creationId xmlns:a16="http://schemas.microsoft.com/office/drawing/2014/main" id="{AB4AD22C-A047-4621-838B-ADB5BF87778F}"/>
              </a:ext>
            </a:extLst>
          </p:cNvPr>
          <p:cNvCxnSpPr>
            <a:cxnSpLocks/>
          </p:cNvCxnSpPr>
          <p:nvPr userDrawn="1"/>
        </p:nvCxnSpPr>
        <p:spPr>
          <a:xfrm>
            <a:off x="5641719"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02C8DDE6-B6CA-4DF3-8D91-0A56923EC34C}"/>
              </a:ext>
            </a:extLst>
          </p:cNvPr>
          <p:cNvSpPr>
            <a:spLocks noGrp="1"/>
          </p:cNvSpPr>
          <p:nvPr>
            <p:ph type="body" sz="half" idx="17" hasCustomPrompt="1"/>
          </p:nvPr>
        </p:nvSpPr>
        <p:spPr>
          <a:xfrm>
            <a:off x="5651243" y="4484487"/>
            <a:ext cx="4861057" cy="1268613"/>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9" name="Text Placeholder 6">
            <a:extLst>
              <a:ext uri="{FF2B5EF4-FFF2-40B4-BE49-F238E27FC236}">
                <a16:creationId xmlns:a16="http://schemas.microsoft.com/office/drawing/2014/main" id="{663C6A73-2D39-484B-87A1-3A715E113A36}"/>
              </a:ext>
            </a:extLst>
          </p:cNvPr>
          <p:cNvSpPr>
            <a:spLocks noGrp="1"/>
          </p:cNvSpPr>
          <p:nvPr>
            <p:ph type="body" sz="quarter" idx="18" hasCustomPrompt="1"/>
          </p:nvPr>
        </p:nvSpPr>
        <p:spPr>
          <a:xfrm>
            <a:off x="5651244" y="2820538"/>
            <a:ext cx="4861056"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22" name="Slide Number Placeholder 5">
            <a:extLst>
              <a:ext uri="{FF2B5EF4-FFF2-40B4-BE49-F238E27FC236}">
                <a16:creationId xmlns:a16="http://schemas.microsoft.com/office/drawing/2014/main" id="{D70F3CCE-26B4-488D-8F4C-6C4012B8CB3D}"/>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3" name="Footer Placeholder 4">
            <a:extLst>
              <a:ext uri="{FF2B5EF4-FFF2-40B4-BE49-F238E27FC236}">
                <a16:creationId xmlns:a16="http://schemas.microsoft.com/office/drawing/2014/main" id="{A7387E14-1D04-4516-BDB1-A33B42756895}"/>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2" name="Picture 11">
            <a:extLst>
              <a:ext uri="{FF2B5EF4-FFF2-40B4-BE49-F238E27FC236}">
                <a16:creationId xmlns:a16="http://schemas.microsoft.com/office/drawing/2014/main" id="{A91788D0-F0E6-4D90-9EF5-BDBDC1E1C4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2903053485"/>
      </p:ext>
    </p:extLst>
  </p:cSld>
  <p:clrMapOvr>
    <a:masterClrMapping/>
  </p:clrMapOvr>
  <p:extLst>
    <p:ext uri="{DCECCB84-F9BA-43D5-87BE-67443E8EF086}">
      <p15:sldGuideLst xmlns:p15="http://schemas.microsoft.com/office/powerpoint/2012/main">
        <p15:guide id="1" orient="horz" pos="2160">
          <p15:clr>
            <a:srgbClr val="FBAE40"/>
          </p15:clr>
        </p15:guide>
        <p15:guide id="2" pos="35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clusion">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ECB76D88-49A0-4154-B911-5E67F28F581E}"/>
              </a:ext>
            </a:extLst>
          </p:cNvPr>
          <p:cNvSpPr/>
          <p:nvPr userDrawn="1"/>
        </p:nvSpPr>
        <p:spPr>
          <a:xfrm>
            <a:off x="-1" y="0"/>
            <a:ext cx="8998086" cy="6858000"/>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0">
            <a:extLst>
              <a:ext uri="{FF2B5EF4-FFF2-40B4-BE49-F238E27FC236}">
                <a16:creationId xmlns:a16="http://schemas.microsoft.com/office/drawing/2014/main" id="{3A0C692D-DDDF-41D5-8472-39C1EBAB5504}"/>
              </a:ext>
            </a:extLst>
          </p:cNvPr>
          <p:cNvSpPr>
            <a:spLocks noGrp="1"/>
          </p:cNvSpPr>
          <p:nvPr>
            <p:ph type="pic" sz="quarter" idx="10"/>
          </p:nvPr>
        </p:nvSpPr>
        <p:spPr>
          <a:xfrm>
            <a:off x="4799517"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sp>
        <p:nvSpPr>
          <p:cNvPr id="13" name="Title 1">
            <a:extLst>
              <a:ext uri="{FF2B5EF4-FFF2-40B4-BE49-F238E27FC236}">
                <a16:creationId xmlns:a16="http://schemas.microsoft.com/office/drawing/2014/main" id="{FED3A7C3-250E-4A7B-91DD-87207A62D288}"/>
              </a:ext>
            </a:extLst>
          </p:cNvPr>
          <p:cNvSpPr>
            <a:spLocks noGrp="1"/>
          </p:cNvSpPr>
          <p:nvPr>
            <p:ph type="title" hasCustomPrompt="1"/>
          </p:nvPr>
        </p:nvSpPr>
        <p:spPr>
          <a:xfrm>
            <a:off x="952500" y="1331471"/>
            <a:ext cx="6450623" cy="374287"/>
          </a:xfrm>
          <a:prstGeom prst="rect">
            <a:avLst/>
          </a:prstGeom>
        </p:spPr>
        <p:txBody>
          <a:bodyPr lIns="0">
            <a:noAutofit/>
          </a:bodyPr>
          <a:lstStyle>
            <a:lvl1pPr>
              <a:defRPr sz="4500" b="1">
                <a:solidFill>
                  <a:schemeClr val="bg1"/>
                </a:solidFill>
                <a:latin typeface="Raleway" panose="020B0503030101060003" pitchFamily="34" charset="0"/>
              </a:defRPr>
            </a:lvl1pPr>
          </a:lstStyle>
          <a:p>
            <a:r>
              <a:rPr lang="en-US" dirty="0"/>
              <a:t>Conclusion</a:t>
            </a:r>
          </a:p>
        </p:txBody>
      </p:sp>
      <p:cxnSp>
        <p:nvCxnSpPr>
          <p:cNvPr id="14" name="Straight Connector 13">
            <a:extLst>
              <a:ext uri="{FF2B5EF4-FFF2-40B4-BE49-F238E27FC236}">
                <a16:creationId xmlns:a16="http://schemas.microsoft.com/office/drawing/2014/main" id="{D3D7CAF6-C0A6-4509-97C7-74753EC2DD6A}"/>
              </a:ext>
            </a:extLst>
          </p:cNvPr>
          <p:cNvCxnSpPr>
            <a:cxnSpLocks/>
          </p:cNvCxnSpPr>
          <p:nvPr userDrawn="1"/>
        </p:nvCxnSpPr>
        <p:spPr>
          <a:xfrm>
            <a:off x="952500" y="1990367"/>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7C706521-C2DD-46C1-8D7A-8FC57F200918}"/>
              </a:ext>
            </a:extLst>
          </p:cNvPr>
          <p:cNvSpPr>
            <a:spLocks noGrp="1"/>
          </p:cNvSpPr>
          <p:nvPr>
            <p:ph type="body" idx="1" hasCustomPrompt="1"/>
          </p:nvPr>
        </p:nvSpPr>
        <p:spPr>
          <a:xfrm>
            <a:off x="952500" y="4176905"/>
            <a:ext cx="2771778"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Contact Info</a:t>
            </a:r>
          </a:p>
        </p:txBody>
      </p:sp>
      <p:sp>
        <p:nvSpPr>
          <p:cNvPr id="27" name="Text Placeholder 2">
            <a:extLst>
              <a:ext uri="{FF2B5EF4-FFF2-40B4-BE49-F238E27FC236}">
                <a16:creationId xmlns:a16="http://schemas.microsoft.com/office/drawing/2014/main" id="{A2DC4B6C-6A83-4875-A992-BF8522D4B736}"/>
              </a:ext>
            </a:extLst>
          </p:cNvPr>
          <p:cNvSpPr>
            <a:spLocks noGrp="1"/>
          </p:cNvSpPr>
          <p:nvPr>
            <p:ph type="body" idx="20" hasCustomPrompt="1"/>
          </p:nvPr>
        </p:nvSpPr>
        <p:spPr>
          <a:xfrm>
            <a:off x="1329882" y="4646683"/>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1</a:t>
            </a:r>
          </a:p>
        </p:txBody>
      </p:sp>
      <p:sp>
        <p:nvSpPr>
          <p:cNvPr id="28" name="Text Placeholder 3">
            <a:extLst>
              <a:ext uri="{FF2B5EF4-FFF2-40B4-BE49-F238E27FC236}">
                <a16:creationId xmlns:a16="http://schemas.microsoft.com/office/drawing/2014/main" id="{94D5182A-75AE-49CC-84E5-F1ACBB4E4E69}"/>
              </a:ext>
            </a:extLst>
          </p:cNvPr>
          <p:cNvSpPr>
            <a:spLocks noGrp="1"/>
          </p:cNvSpPr>
          <p:nvPr>
            <p:ph type="body" sz="half" idx="22" hasCustomPrompt="1"/>
          </p:nvPr>
        </p:nvSpPr>
        <p:spPr>
          <a:xfrm>
            <a:off x="952500" y="2369090"/>
            <a:ext cx="4855447" cy="1005111"/>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4" name="Picture 3" descr="A close up of a logo&#10;&#10;Description automatically generated">
            <a:extLst>
              <a:ext uri="{FF2B5EF4-FFF2-40B4-BE49-F238E27FC236}">
                <a16:creationId xmlns:a16="http://schemas.microsoft.com/office/drawing/2014/main" id="{9D4D4B04-5E59-4A26-BD3B-6B5B0EC963B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52500" y="5427923"/>
            <a:ext cx="268810" cy="268810"/>
          </a:xfrm>
          <a:prstGeom prst="rect">
            <a:avLst/>
          </a:prstGeom>
        </p:spPr>
      </p:pic>
      <p:pic>
        <p:nvPicPr>
          <p:cNvPr id="6" name="Picture 5" descr="A close up of a logo&#10;&#10;Description automatically generated">
            <a:extLst>
              <a:ext uri="{FF2B5EF4-FFF2-40B4-BE49-F238E27FC236}">
                <a16:creationId xmlns:a16="http://schemas.microsoft.com/office/drawing/2014/main" id="{6A9D5765-8133-4DBD-A907-093CDA9A2A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2500" y="5037156"/>
            <a:ext cx="268810" cy="268810"/>
          </a:xfrm>
          <a:prstGeom prst="rect">
            <a:avLst/>
          </a:prstGeom>
        </p:spPr>
      </p:pic>
      <p:pic>
        <p:nvPicPr>
          <p:cNvPr id="8" name="Picture 7" descr="A close up of a logo&#10;&#10;Description automatically generated">
            <a:extLst>
              <a:ext uri="{FF2B5EF4-FFF2-40B4-BE49-F238E27FC236}">
                <a16:creationId xmlns:a16="http://schemas.microsoft.com/office/drawing/2014/main" id="{292EB73D-8187-4FD0-93CC-4EAF081287C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52500" y="4641054"/>
            <a:ext cx="268810" cy="268810"/>
          </a:xfrm>
          <a:prstGeom prst="rect">
            <a:avLst/>
          </a:prstGeom>
        </p:spPr>
      </p:pic>
      <p:sp>
        <p:nvSpPr>
          <p:cNvPr id="21" name="Text Placeholder 2">
            <a:extLst>
              <a:ext uri="{FF2B5EF4-FFF2-40B4-BE49-F238E27FC236}">
                <a16:creationId xmlns:a16="http://schemas.microsoft.com/office/drawing/2014/main" id="{6DC26D55-2FF1-4A51-A84E-89EED6F73BD2}"/>
              </a:ext>
            </a:extLst>
          </p:cNvPr>
          <p:cNvSpPr>
            <a:spLocks noGrp="1"/>
          </p:cNvSpPr>
          <p:nvPr>
            <p:ph type="body" idx="23" hasCustomPrompt="1"/>
          </p:nvPr>
        </p:nvSpPr>
        <p:spPr>
          <a:xfrm>
            <a:off x="1329882" y="5047935"/>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2</a:t>
            </a:r>
          </a:p>
        </p:txBody>
      </p:sp>
      <p:sp>
        <p:nvSpPr>
          <p:cNvPr id="22" name="Text Placeholder 2">
            <a:extLst>
              <a:ext uri="{FF2B5EF4-FFF2-40B4-BE49-F238E27FC236}">
                <a16:creationId xmlns:a16="http://schemas.microsoft.com/office/drawing/2014/main" id="{F09FEC57-6488-4623-89D4-20F0C58A384B}"/>
              </a:ext>
            </a:extLst>
          </p:cNvPr>
          <p:cNvSpPr>
            <a:spLocks noGrp="1"/>
          </p:cNvSpPr>
          <p:nvPr>
            <p:ph type="body" idx="24" hasCustomPrompt="1"/>
          </p:nvPr>
        </p:nvSpPr>
        <p:spPr>
          <a:xfrm>
            <a:off x="1329882" y="5444777"/>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3</a:t>
            </a:r>
          </a:p>
        </p:txBody>
      </p:sp>
      <p:sp>
        <p:nvSpPr>
          <p:cNvPr id="23" name="Slide Number Placeholder 5">
            <a:extLst>
              <a:ext uri="{FF2B5EF4-FFF2-40B4-BE49-F238E27FC236}">
                <a16:creationId xmlns:a16="http://schemas.microsoft.com/office/drawing/2014/main" id="{F1A50989-8109-4601-B814-FB899D7F3A4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5" name="Footer Placeholder 4">
            <a:extLst>
              <a:ext uri="{FF2B5EF4-FFF2-40B4-BE49-F238E27FC236}">
                <a16:creationId xmlns:a16="http://schemas.microsoft.com/office/drawing/2014/main" id="{509D2860-D7AE-40D9-BDBB-2560FFB69832}"/>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7" name="Picture 16">
            <a:extLst>
              <a:ext uri="{FF2B5EF4-FFF2-40B4-BE49-F238E27FC236}">
                <a16:creationId xmlns:a16="http://schemas.microsoft.com/office/drawing/2014/main" id="{DF638187-2153-481E-84FF-F894ADA7DD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3683245758"/>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Q&amp;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12192000" cy="68579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2811167" y="3970170"/>
            <a:ext cx="6569664" cy="374287"/>
          </a:xfrm>
        </p:spPr>
        <p:txBody>
          <a:bodyPr>
            <a:noAutofit/>
          </a:bodyPr>
          <a:lstStyle>
            <a:lvl1pPr algn="ctr">
              <a:defRPr sz="4500">
                <a:solidFill>
                  <a:schemeClr val="bg1"/>
                </a:solidFill>
              </a:defRPr>
            </a:lvl1pPr>
          </a:lstStyle>
          <a:p>
            <a:r>
              <a:rPr lang="en-US" dirty="0"/>
              <a:t>Questions &amp; Answer</a:t>
            </a:r>
          </a:p>
        </p:txBody>
      </p:sp>
      <p:sp>
        <p:nvSpPr>
          <p:cNvPr id="10" name="Text Placeholder 2">
            <a:extLst>
              <a:ext uri="{FF2B5EF4-FFF2-40B4-BE49-F238E27FC236}">
                <a16:creationId xmlns:a16="http://schemas.microsoft.com/office/drawing/2014/main" id="{96C0B6C9-8C06-4E46-9AB9-02A21B4C24B2}"/>
              </a:ext>
            </a:extLst>
          </p:cNvPr>
          <p:cNvSpPr>
            <a:spLocks noGrp="1"/>
          </p:cNvSpPr>
          <p:nvPr>
            <p:ph type="body" idx="14" hasCustomPrompt="1"/>
          </p:nvPr>
        </p:nvSpPr>
        <p:spPr>
          <a:xfrm>
            <a:off x="3692104" y="5086184"/>
            <a:ext cx="4807790" cy="685160"/>
          </a:xfrm>
          <a:prstGeom prst="rect">
            <a:avLst/>
          </a:prstGeom>
        </p:spPr>
        <p:txBody>
          <a:bodyPr>
            <a:noAutofit/>
          </a:bodyPr>
          <a:lstStyle>
            <a:lvl1pPr marL="0" indent="0" algn="ctr">
              <a:lnSpc>
                <a:spcPct val="100000"/>
              </a:lnSpc>
              <a:buNone/>
              <a:defRPr sz="1900" b="0">
                <a:solidFill>
                  <a:schemeClr val="bg1"/>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06942" y="459"/>
            <a:ext cx="10978113" cy="3217191"/>
          </a:xfrm>
        </p:spPr>
        <p:txBody>
          <a:bodyPr/>
          <a:lstStyle/>
          <a:p>
            <a:endParaRPr lang="en-US" dirty="0"/>
          </a:p>
        </p:txBody>
      </p:sp>
      <p:cxnSp>
        <p:nvCxnSpPr>
          <p:cNvPr id="13" name="Straight Connector 12">
            <a:extLst>
              <a:ext uri="{FF2B5EF4-FFF2-40B4-BE49-F238E27FC236}">
                <a16:creationId xmlns:a16="http://schemas.microsoft.com/office/drawing/2014/main" id="{68566A92-7FF3-47AD-80A8-70018A916B98}"/>
              </a:ext>
            </a:extLst>
          </p:cNvPr>
          <p:cNvCxnSpPr>
            <a:cxnSpLocks/>
          </p:cNvCxnSpPr>
          <p:nvPr userDrawn="1"/>
        </p:nvCxnSpPr>
        <p:spPr>
          <a:xfrm>
            <a:off x="3673288" y="4614824"/>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8A6B905-E7BB-4CB9-B5A3-83877F7D4D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
        <p:nvSpPr>
          <p:cNvPr id="17" name="Slide Number Placeholder 5">
            <a:extLst>
              <a:ext uri="{FF2B5EF4-FFF2-40B4-BE49-F238E27FC236}">
                <a16:creationId xmlns:a16="http://schemas.microsoft.com/office/drawing/2014/main" id="{14559626-B2C3-4005-97DD-B6BF09E20D56}"/>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8" name="Footer Placeholder 4">
            <a:extLst>
              <a:ext uri="{FF2B5EF4-FFF2-40B4-BE49-F238E27FC236}">
                <a16:creationId xmlns:a16="http://schemas.microsoft.com/office/drawing/2014/main" id="{E49AC53F-E669-4137-8AAD-354618CDDBF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15159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7BB230C4-3B70-E497-9239-77FE0E8C29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405162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23345F02-2D9D-700C-940D-008A85856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78730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p:nvPicPr>
        <p:blipFill rotWithShape="1">
          <a:blip r:embed="rId2">
            <a:extLst>
              <a:ext uri="{28A0092B-C50C-407E-A947-70E740481C1C}">
                <a14:useLocalDpi xmlns:a14="http://schemas.microsoft.com/office/drawing/2010/main" val="0"/>
              </a:ext>
            </a:extLst>
          </a:blip>
          <a:srcRect l="-1" t="18354" r="18288" b="8366"/>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83B50B0A-EF36-100C-8D61-CE79327C20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8354" r="18288" b="8366"/>
          <a:stretch/>
        </p:blipFill>
        <p:spPr>
          <a:xfrm>
            <a:off x="2610853" y="0"/>
            <a:ext cx="9581147" cy="6858000"/>
          </a:xfrm>
          <a:prstGeom prst="rect">
            <a:avLst/>
          </a:prstGeom>
        </p:spPr>
      </p:pic>
      <p:cxnSp>
        <p:nvCxnSpPr>
          <p:cNvPr id="6" name="Straight Connector 5">
            <a:extLst>
              <a:ext uri="{FF2B5EF4-FFF2-40B4-BE49-F238E27FC236}">
                <a16:creationId xmlns:a16="http://schemas.microsoft.com/office/drawing/2014/main" id="{BC16F725-A400-8083-20E7-5C589CA5784F}"/>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90ED9418-0854-BB7E-56F9-F269808605D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846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6F6F4EBA-434F-68C2-9205-39F0E11DBA26}"/>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0F751E15-0331-CC19-DF31-6C1E140E5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8" name="Straight Connector 7">
            <a:extLst>
              <a:ext uri="{FF2B5EF4-FFF2-40B4-BE49-F238E27FC236}">
                <a16:creationId xmlns:a16="http://schemas.microsoft.com/office/drawing/2014/main" id="{A82D83AD-69AD-0B56-513E-BA95AE0F8AF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4383895-C479-2831-B03D-D9F94F026796}"/>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413500"/>
      </p:ext>
    </p:extLst>
  </p:cSld>
  <p:clrMapOvr>
    <a:masterClrMapping/>
  </p:clrMapOvr>
  <p:extLst>
    <p:ext uri="{DCECCB84-F9BA-43D5-87BE-67443E8EF086}">
      <p15:sldGuideLst xmlns:p15="http://schemas.microsoft.com/office/powerpoint/2012/main">
        <p15:guide id="1" orient="horz" pos="20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7347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 id="2147483845" r:id="rId49"/>
    <p:sldLayoutId id="2147483846" r:id="rId50"/>
    <p:sldLayoutId id="2147483847" r:id="rId51"/>
    <p:sldLayoutId id="2147483848" r:id="rId52"/>
    <p:sldLayoutId id="2147483849" r:id="rId53"/>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guide id="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5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5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1.xml"/><Relationship Id="rId4" Type="http://schemas.openxmlformats.org/officeDocument/2006/relationships/image" Target="../media/image4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1.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51.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51.xml"/><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Layout" Target="../slideLayouts/slideLayout51.xml"/><Relationship Id="rId4" Type="http://schemas.openxmlformats.org/officeDocument/2006/relationships/image" Target="../media/image56.sv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4.png"/><Relationship Id="rId1" Type="http://schemas.openxmlformats.org/officeDocument/2006/relationships/slideLayout" Target="../slideLayouts/slideLayout51.xml"/><Relationship Id="rId4" Type="http://schemas.openxmlformats.org/officeDocument/2006/relationships/image" Target="../media/image5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6.png"/><Relationship Id="rId1" Type="http://schemas.openxmlformats.org/officeDocument/2006/relationships/slideLayout" Target="../slideLayouts/slideLayout51.xml"/><Relationship Id="rId4" Type="http://schemas.openxmlformats.org/officeDocument/2006/relationships/image" Target="../media/image56.svg"/></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9.xml"/><Relationship Id="rId5" Type="http://schemas.openxmlformats.org/officeDocument/2006/relationships/image" Target="../media/image71.sv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hyperlink" Target="https://www.youtube.com/watch?v=41osxkQD0Ck" TargetMode="External"/><Relationship Id="rId4" Type="http://schemas.openxmlformats.org/officeDocument/2006/relationships/image" Target="../media/image79.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hyperlink" Target="https://www.youtube.com/watch?v=UCvBktZYeMs" TargetMode="External"/><Relationship Id="rId4" Type="http://schemas.openxmlformats.org/officeDocument/2006/relationships/image" Target="../media/image79.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hyperlink" Target="https://www.youtube.com/watch?v=RL_3B5UezjU" TargetMode="External"/><Relationship Id="rId4" Type="http://schemas.openxmlformats.org/officeDocument/2006/relationships/image" Target="../media/image79.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1.png"/><Relationship Id="rId4" Type="http://schemas.openxmlformats.org/officeDocument/2006/relationships/notesSlide" Target="../notesSlides/notesSlide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jpeg"/><Relationship Id="rId7" Type="http://schemas.openxmlformats.org/officeDocument/2006/relationships/image" Target="../media/image91.sv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90.png"/><Relationship Id="rId5" Type="http://schemas.openxmlformats.org/officeDocument/2006/relationships/hyperlink" Target="mailto:1115demonstration.dhs@state.mn.us" TargetMode="External"/><Relationship Id="rId4" Type="http://schemas.openxmlformats.org/officeDocument/2006/relationships/hyperlink" Target="mailto:Minnesotaasam@acentra.com" TargetMode="External"/><Relationship Id="rId9" Type="http://schemas.openxmlformats.org/officeDocument/2006/relationships/image" Target="../media/image93.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E747E1-7E6F-EAEF-CF5B-7D83543BEFA2}"/>
              </a:ext>
            </a:extLst>
          </p:cNvPr>
          <p:cNvSpPr>
            <a:spLocks noGrp="1"/>
          </p:cNvSpPr>
          <p:nvPr>
            <p:ph type="body" sz="quarter" idx="10"/>
          </p:nvPr>
        </p:nvSpPr>
        <p:spPr>
          <a:xfrm>
            <a:off x="266079" y="2752627"/>
            <a:ext cx="6161887" cy="1687398"/>
          </a:xfrm>
        </p:spPr>
        <p:txBody>
          <a:bodyPr/>
          <a:lstStyle/>
          <a:p>
            <a:r>
              <a:rPr lang="en-US" sz="2400" b="1" dirty="0"/>
              <a:t>Acentra Provider Portal Training </a:t>
            </a:r>
          </a:p>
          <a:p>
            <a:r>
              <a:rPr lang="en-US" sz="2400" dirty="0"/>
              <a:t>Residential &amp; Outpatient: Creating Cases Effectively</a:t>
            </a:r>
          </a:p>
        </p:txBody>
      </p:sp>
      <p:sp>
        <p:nvSpPr>
          <p:cNvPr id="3" name="Text Placeholder 2">
            <a:extLst>
              <a:ext uri="{FF2B5EF4-FFF2-40B4-BE49-F238E27FC236}">
                <a16:creationId xmlns:a16="http://schemas.microsoft.com/office/drawing/2014/main" id="{44AF8774-788F-1397-DC2D-91AFD7AFDCBC}"/>
              </a:ext>
            </a:extLst>
          </p:cNvPr>
          <p:cNvSpPr>
            <a:spLocks noGrp="1"/>
          </p:cNvSpPr>
          <p:nvPr>
            <p:ph type="body" sz="quarter" idx="11"/>
          </p:nvPr>
        </p:nvSpPr>
        <p:spPr>
          <a:xfrm>
            <a:off x="1010389" y="4844510"/>
            <a:ext cx="4762500" cy="463511"/>
          </a:xfrm>
        </p:spPr>
        <p:txBody>
          <a:bodyPr/>
          <a:lstStyle/>
          <a:p>
            <a:r>
              <a:rPr lang="en-US" sz="1800" b="1" dirty="0"/>
              <a:t>Utilizing the Create a Case Wizard</a:t>
            </a:r>
          </a:p>
          <a:p>
            <a:r>
              <a:rPr lang="en-US" sz="1800" b="1" dirty="0"/>
              <a:t>Portal Submission Requirements</a:t>
            </a:r>
            <a:endParaRPr lang="en-US" sz="1800" dirty="0"/>
          </a:p>
          <a:p>
            <a:pPr algn="ctr"/>
            <a:endParaRPr lang="en-US" dirty="0"/>
          </a:p>
        </p:txBody>
      </p:sp>
    </p:spTree>
    <p:extLst>
      <p:ext uri="{BB962C8B-B14F-4D97-AF65-F5344CB8AC3E}">
        <p14:creationId xmlns:p14="http://schemas.microsoft.com/office/powerpoint/2010/main" val="3652152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1AA78-2BCB-F099-4407-E5B11F8581F2}"/>
              </a:ext>
            </a:extLst>
          </p:cNvPr>
          <p:cNvSpPr>
            <a:spLocks noGrp="1"/>
          </p:cNvSpPr>
          <p:nvPr>
            <p:ph type="title"/>
          </p:nvPr>
        </p:nvSpPr>
        <p:spPr/>
        <p:txBody>
          <a:bodyPr/>
          <a:lstStyle/>
          <a:p>
            <a:r>
              <a:rPr lang="en-US" dirty="0"/>
              <a:t>Example of Spreadsheet</a:t>
            </a:r>
          </a:p>
        </p:txBody>
      </p:sp>
      <p:pic>
        <p:nvPicPr>
          <p:cNvPr id="4" name="Picture 3">
            <a:extLst>
              <a:ext uri="{FF2B5EF4-FFF2-40B4-BE49-F238E27FC236}">
                <a16:creationId xmlns:a16="http://schemas.microsoft.com/office/drawing/2014/main" id="{B6FBDAB1-5E82-28E1-75B0-3D8141D5B527}"/>
              </a:ext>
            </a:extLst>
          </p:cNvPr>
          <p:cNvPicPr>
            <a:picLocks noGrp="1" noRot="1" noChangeAspect="1" noMove="1" noResize="1" noEditPoints="1" noAdjustHandles="1" noChangeArrowheads="1" noChangeShapeType="1" noCrop="1"/>
          </p:cNvPicPr>
          <p:nvPr/>
        </p:nvPicPr>
        <p:blipFill>
          <a:blip r:embed="rId2"/>
          <a:stretch>
            <a:fillRect/>
          </a:stretch>
        </p:blipFill>
        <p:spPr>
          <a:xfrm>
            <a:off x="0" y="1167897"/>
            <a:ext cx="12192000" cy="5169529"/>
          </a:xfrm>
          <a:prstGeom prst="rect">
            <a:avLst/>
          </a:prstGeom>
        </p:spPr>
      </p:pic>
      <p:sp>
        <p:nvSpPr>
          <p:cNvPr id="5" name="Rectangle 4">
            <a:extLst>
              <a:ext uri="{FF2B5EF4-FFF2-40B4-BE49-F238E27FC236}">
                <a16:creationId xmlns:a16="http://schemas.microsoft.com/office/drawing/2014/main" id="{AAFEB681-190B-EE0B-642A-A4A098BEB432}"/>
              </a:ext>
            </a:extLst>
          </p:cNvPr>
          <p:cNvSpPr>
            <a:spLocks noGrp="1" noRot="1" noMove="1" noResize="1" noEditPoints="1" noAdjustHandles="1" noChangeArrowheads="1" noChangeShapeType="1"/>
          </p:cNvSpPr>
          <p:nvPr/>
        </p:nvSpPr>
        <p:spPr>
          <a:xfrm>
            <a:off x="153907" y="2100403"/>
            <a:ext cx="4083113" cy="3911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45221D-3205-5191-D852-0E2C0098D598}"/>
              </a:ext>
            </a:extLst>
          </p:cNvPr>
          <p:cNvSpPr>
            <a:spLocks noGrp="1" noRot="1" noMove="1" noResize="1" noEditPoints="1" noAdjustHandles="1" noChangeArrowheads="1" noChangeShapeType="1"/>
          </p:cNvSpPr>
          <p:nvPr/>
        </p:nvSpPr>
        <p:spPr>
          <a:xfrm>
            <a:off x="6735778" y="2100403"/>
            <a:ext cx="5223850" cy="3911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316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BE56C-7971-57D5-D5CD-9FAC179866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BE4D91-8407-31A1-3A32-EF5575F54043}"/>
              </a:ext>
            </a:extLst>
          </p:cNvPr>
          <p:cNvSpPr>
            <a:spLocks noGrp="1"/>
          </p:cNvSpPr>
          <p:nvPr>
            <p:ph type="body" sz="quarter" idx="10"/>
          </p:nvPr>
        </p:nvSpPr>
        <p:spPr>
          <a:xfrm>
            <a:off x="382315" y="5656263"/>
            <a:ext cx="7441931" cy="587519"/>
          </a:xfrm>
        </p:spPr>
        <p:txBody>
          <a:bodyPr/>
          <a:lstStyle/>
          <a:p>
            <a:r>
              <a:rPr lang="en-US" sz="4000" dirty="0"/>
              <a:t>ANG Creating Cases</a:t>
            </a:r>
          </a:p>
        </p:txBody>
      </p:sp>
      <p:sp>
        <p:nvSpPr>
          <p:cNvPr id="3" name="Text Placeholder 2">
            <a:extLst>
              <a:ext uri="{FF2B5EF4-FFF2-40B4-BE49-F238E27FC236}">
                <a16:creationId xmlns:a16="http://schemas.microsoft.com/office/drawing/2014/main" id="{2969D338-BE64-C06F-2970-71775CD2BF55}"/>
              </a:ext>
            </a:extLst>
          </p:cNvPr>
          <p:cNvSpPr>
            <a:spLocks noGrp="1"/>
          </p:cNvSpPr>
          <p:nvPr>
            <p:ph type="body" sz="quarter" idx="11"/>
          </p:nvPr>
        </p:nvSpPr>
        <p:spPr/>
        <p:txBody>
          <a:bodyPr/>
          <a:lstStyle/>
          <a:p>
            <a:r>
              <a:rPr lang="en-US" sz="2800" dirty="0"/>
              <a:t>PART 3</a:t>
            </a:r>
          </a:p>
        </p:txBody>
      </p:sp>
    </p:spTree>
    <p:extLst>
      <p:ext uri="{BB962C8B-B14F-4D97-AF65-F5344CB8AC3E}">
        <p14:creationId xmlns:p14="http://schemas.microsoft.com/office/powerpoint/2010/main" val="178063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3041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58634" y="1362378"/>
            <a:ext cx="2503503" cy="1470924"/>
          </a:xfrm>
        </p:spPr>
        <p:txBody>
          <a:bodyPr/>
          <a:lstStyle/>
          <a:p>
            <a:pPr marL="0" marR="0" lvl="0" indent="0">
              <a:lnSpc>
                <a:spcPct val="107000"/>
              </a:lnSpc>
              <a:spcBef>
                <a:spcPts val="0"/>
              </a:spcBef>
              <a:spcAft>
                <a:spcPts val="800"/>
              </a:spcAft>
              <a:buNone/>
            </a:pPr>
            <a:r>
              <a:rPr lang="en-US" sz="1800" b="0" i="1" dirty="0">
                <a:solidFill>
                  <a:schemeClr val="bg1"/>
                </a:solidFill>
                <a:effectLst/>
                <a:latin typeface="+mn-lt"/>
                <a:ea typeface="Calibri" panose="020F0502020204030204" pitchFamily="34" charset="0"/>
                <a:cs typeface="Times New Roman" panose="02020603050405020304" pitchFamily="18" charset="0"/>
              </a:rPr>
              <a:t>After logging in from the  home screen, click on “Create Case”.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12</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Training    |</a:t>
            </a:r>
          </a:p>
        </p:txBody>
      </p:sp>
      <p:sp>
        <p:nvSpPr>
          <p:cNvPr id="14" name="Rectangle 13">
            <a:extLst>
              <a:ext uri="{FF2B5EF4-FFF2-40B4-BE49-F238E27FC236}">
                <a16:creationId xmlns:a16="http://schemas.microsoft.com/office/drawing/2014/main" id="{9146A072-327E-4681-AFC7-908824BAF71D}"/>
              </a:ext>
            </a:extLst>
          </p:cNvPr>
          <p:cNvSpPr/>
          <p:nvPr/>
        </p:nvSpPr>
        <p:spPr>
          <a:xfrm>
            <a:off x="6345735" y="2261415"/>
            <a:ext cx="1150374" cy="98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4BE5ACE-38BD-440C-B71E-8FB4FE974B61}"/>
              </a:ext>
            </a:extLst>
          </p:cNvPr>
          <p:cNvSpPr/>
          <p:nvPr/>
        </p:nvSpPr>
        <p:spPr>
          <a:xfrm>
            <a:off x="6286742" y="2369570"/>
            <a:ext cx="1229032" cy="157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3311592" y="1015437"/>
            <a:ext cx="7327833" cy="838641"/>
          </a:xfrm>
          <a:solidFill>
            <a:schemeClr val="bg1"/>
          </a:solidFill>
        </p:spPr>
        <p:txBody>
          <a:bodyPr/>
          <a:lstStyle/>
          <a:p>
            <a:pPr eaLnBrk="1" hangingPunct="1">
              <a:buNone/>
            </a:pPr>
            <a:r>
              <a:rPr lang="en-US" sz="2000" dirty="0"/>
              <a:t>Successful Completion of setup/login directs user to the Home Page</a:t>
            </a:r>
          </a:p>
        </p:txBody>
      </p:sp>
      <p:pic>
        <p:nvPicPr>
          <p:cNvPr id="20" name="Graphic 19" descr="Badge 1 with solid fill">
            <a:extLst>
              <a:ext uri="{FF2B5EF4-FFF2-40B4-BE49-F238E27FC236}">
                <a16:creationId xmlns:a16="http://schemas.microsoft.com/office/drawing/2014/main" id="{DF044D3A-7121-44A6-A19A-B69042463A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8326" y="279494"/>
            <a:ext cx="914400" cy="914400"/>
          </a:xfrm>
          <a:prstGeom prst="rect">
            <a:avLst/>
          </a:prstGeom>
        </p:spPr>
      </p:pic>
      <p:sp>
        <p:nvSpPr>
          <p:cNvPr id="25" name="Rectangle 24">
            <a:extLst>
              <a:ext uri="{FF2B5EF4-FFF2-40B4-BE49-F238E27FC236}">
                <a16:creationId xmlns:a16="http://schemas.microsoft.com/office/drawing/2014/main" id="{1FD69448-7E18-4B22-A04B-4A9802712EE6}"/>
              </a:ext>
            </a:extLst>
          </p:cNvPr>
          <p:cNvSpPr/>
          <p:nvPr/>
        </p:nvSpPr>
        <p:spPr>
          <a:xfrm>
            <a:off x="6247413" y="2248879"/>
            <a:ext cx="1248696" cy="244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0F4B6FD-F1F1-7068-5E67-480474F6E406}"/>
              </a:ext>
            </a:extLst>
          </p:cNvPr>
          <p:cNvPicPr>
            <a:picLocks noChangeAspect="1"/>
          </p:cNvPicPr>
          <p:nvPr/>
        </p:nvPicPr>
        <p:blipFill>
          <a:blip r:embed="rId4"/>
          <a:stretch>
            <a:fillRect/>
          </a:stretch>
        </p:blipFill>
        <p:spPr>
          <a:xfrm>
            <a:off x="2992554" y="2012187"/>
            <a:ext cx="9040812" cy="4265509"/>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3D42E5C1-36BF-DB31-8ECD-6295BA169901}"/>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780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11592" y="356381"/>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8857" y="1653941"/>
            <a:ext cx="2396971" cy="1470924"/>
          </a:xfrm>
        </p:spPr>
        <p:txBody>
          <a:bodyPr/>
          <a:lstStyle/>
          <a:p>
            <a:pPr marL="0" indent="0" algn="ctr">
              <a:buNone/>
            </a:pPr>
            <a:r>
              <a:rPr lang="en-US" sz="2000" cap="all" dirty="0">
                <a:solidFill>
                  <a:schemeClr val="bg1"/>
                </a:solidFill>
              </a:rPr>
              <a:t>Create Case Wizard</a:t>
            </a:r>
          </a:p>
          <a:p>
            <a:pPr marL="0" indent="0">
              <a:buNone/>
            </a:pPr>
            <a:endParaRPr lang="en-US" sz="2000" cap="all" dirty="0">
              <a:solidFill>
                <a:schemeClr val="bg1"/>
              </a:solidFill>
            </a:endParaRP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13</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3311592" y="1015437"/>
            <a:ext cx="7856517" cy="838641"/>
          </a:xfrm>
          <a:solidFill>
            <a:srgbClr val="F2F2F2"/>
          </a:solidFill>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Create a Case Wizard shows each section as a Step. The required information will be indicated by a red asterisk (</a:t>
            </a:r>
            <a:r>
              <a:rPr lang="en-US"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Graphic 5" descr="Badge with solid fill">
            <a:extLst>
              <a:ext uri="{FF2B5EF4-FFF2-40B4-BE49-F238E27FC236}">
                <a16:creationId xmlns:a16="http://schemas.microsoft.com/office/drawing/2014/main" id="{68249213-9E46-4CFE-AABB-BFA8F33644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0142" y="636175"/>
            <a:ext cx="914400" cy="914400"/>
          </a:xfrm>
          <a:prstGeom prst="rect">
            <a:avLst/>
          </a:prstGeom>
        </p:spPr>
      </p:pic>
      <p:sp>
        <p:nvSpPr>
          <p:cNvPr id="21" name="Rectangle 20">
            <a:extLst>
              <a:ext uri="{FF2B5EF4-FFF2-40B4-BE49-F238E27FC236}">
                <a16:creationId xmlns:a16="http://schemas.microsoft.com/office/drawing/2014/main" id="{5772500A-49FB-4578-9947-225D602647E3}"/>
              </a:ext>
            </a:extLst>
          </p:cNvPr>
          <p:cNvSpPr/>
          <p:nvPr/>
        </p:nvSpPr>
        <p:spPr>
          <a:xfrm>
            <a:off x="2951099" y="2248208"/>
            <a:ext cx="1281556" cy="509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B849866-D995-D9A3-613C-97E7FEF956C6}"/>
              </a:ext>
            </a:extLst>
          </p:cNvPr>
          <p:cNvPicPr>
            <a:picLocks noChangeAspect="1"/>
          </p:cNvPicPr>
          <p:nvPr/>
        </p:nvPicPr>
        <p:blipFill rotWithShape="1">
          <a:blip r:embed="rId4"/>
          <a:srcRect b="16763"/>
          <a:stretch/>
        </p:blipFill>
        <p:spPr>
          <a:xfrm>
            <a:off x="3232840" y="2087254"/>
            <a:ext cx="8174941" cy="3927162"/>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35BA7520-47E1-E547-2F0F-157C234AFCF1}"/>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300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FA9A-DA56-172B-9AFD-06B0AE3BDD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6D3B24-C175-E0DB-2D63-C9CEDBDC4167}"/>
              </a:ext>
            </a:extLst>
          </p:cNvPr>
          <p:cNvSpPr>
            <a:spLocks noGrp="1"/>
          </p:cNvSpPr>
          <p:nvPr>
            <p:ph type="body" sz="quarter" idx="12"/>
          </p:nvPr>
        </p:nvSpPr>
        <p:spPr>
          <a:xfrm>
            <a:off x="968374" y="2203186"/>
            <a:ext cx="10255250" cy="1492250"/>
          </a:xfrm>
        </p:spPr>
        <p:txBody>
          <a:bodyPr>
            <a:normAutofit fontScale="77500" lnSpcReduction="20000"/>
          </a:bodyPr>
          <a:lstStyle/>
          <a:p>
            <a:r>
              <a:rPr lang="en-US" dirty="0"/>
              <a:t>Outpatient (Residential, Outpatient, and MOUD)</a:t>
            </a:r>
          </a:p>
        </p:txBody>
      </p:sp>
      <p:cxnSp>
        <p:nvCxnSpPr>
          <p:cNvPr id="4" name="Straight Connector 3">
            <a:extLst>
              <a:ext uri="{FF2B5EF4-FFF2-40B4-BE49-F238E27FC236}">
                <a16:creationId xmlns:a16="http://schemas.microsoft.com/office/drawing/2014/main" id="{ED52B767-6074-81CB-0F51-7D51F70A2D46}"/>
              </a:ext>
            </a:extLst>
          </p:cNvPr>
          <p:cNvCxnSpPr>
            <a:cxnSpLocks/>
          </p:cNvCxnSpPr>
          <p:nvPr/>
        </p:nvCxnSpPr>
        <p:spPr>
          <a:xfrm>
            <a:off x="3365369" y="4081806"/>
            <a:ext cx="576920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813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A7A5B-C841-222C-5585-2C6BF28C83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C3B296-C3F8-2752-9FC6-A7D07EFFA21A}"/>
              </a:ext>
            </a:extLst>
          </p:cNvPr>
          <p:cNvSpPr>
            <a:spLocks noGrp="1"/>
          </p:cNvSpPr>
          <p:nvPr>
            <p:ph type="title"/>
          </p:nvPr>
        </p:nvSpPr>
        <p:spPr>
          <a:xfrm>
            <a:off x="3344103" y="35404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5BD9F812-3A4F-98D0-A902-26819245A131}"/>
              </a:ext>
            </a:extLst>
          </p:cNvPr>
          <p:cNvSpPr>
            <a:spLocks noGrp="1"/>
          </p:cNvSpPr>
          <p:nvPr>
            <p:ph type="body" sz="quarter" idx="18"/>
          </p:nvPr>
        </p:nvSpPr>
        <p:spPr>
          <a:xfrm>
            <a:off x="125889" y="968656"/>
            <a:ext cx="2396971" cy="1470924"/>
          </a:xfrm>
        </p:spPr>
        <p:txBody>
          <a:bodyPr/>
          <a:lstStyle/>
          <a:p>
            <a:pPr marL="0" indent="0" algn="ctr">
              <a:buNone/>
            </a:pPr>
            <a:r>
              <a:rPr lang="en-US" cap="all" dirty="0">
                <a:solidFill>
                  <a:schemeClr val="bg1"/>
                </a:solidFill>
              </a:rPr>
              <a:t>Case Parameters</a:t>
            </a:r>
          </a:p>
        </p:txBody>
      </p:sp>
      <p:sp>
        <p:nvSpPr>
          <p:cNvPr id="9" name="Slide Number Placeholder 8">
            <a:extLst>
              <a:ext uri="{FF2B5EF4-FFF2-40B4-BE49-F238E27FC236}">
                <a16:creationId xmlns:a16="http://schemas.microsoft.com/office/drawing/2014/main" id="{193D96A7-9F6D-5AC9-C059-1BD52B1EDC51}"/>
              </a:ext>
            </a:extLst>
          </p:cNvPr>
          <p:cNvSpPr>
            <a:spLocks noGrp="1"/>
          </p:cNvSpPr>
          <p:nvPr>
            <p:ph type="sldNum" sz="quarter" idx="12"/>
          </p:nvPr>
        </p:nvSpPr>
        <p:spPr/>
        <p:txBody>
          <a:bodyPr/>
          <a:lstStyle/>
          <a:p>
            <a:r>
              <a:rPr lang="en-US" dirty="0"/>
              <a:t>Page </a:t>
            </a:r>
            <a:fld id="{C6C8BDDB-1AA9-4CDC-80A0-B0BF343FFE1A}" type="slidenum">
              <a:rPr lang="en-US" smtClean="0"/>
              <a:pPr/>
              <a:t>15</a:t>
            </a:fld>
            <a:endParaRPr lang="en-US" dirty="0"/>
          </a:p>
        </p:txBody>
      </p:sp>
      <p:sp>
        <p:nvSpPr>
          <p:cNvPr id="4" name="Footer Placeholder 3">
            <a:extLst>
              <a:ext uri="{FF2B5EF4-FFF2-40B4-BE49-F238E27FC236}">
                <a16:creationId xmlns:a16="http://schemas.microsoft.com/office/drawing/2014/main" id="{76C18F65-2E86-AA3F-D9CF-7743E14BD4A4}"/>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BB3D279A-7CF4-3430-9F47-1AB3FF3CF06E}"/>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9F505C8D-8BE7-9446-4E8D-8596BB72C7CC}"/>
              </a:ext>
            </a:extLst>
          </p:cNvPr>
          <p:cNvSpPr>
            <a:spLocks noGrp="1"/>
          </p:cNvSpPr>
          <p:nvPr>
            <p:ph type="body" idx="14"/>
          </p:nvPr>
        </p:nvSpPr>
        <p:spPr>
          <a:xfrm>
            <a:off x="12068" y="1326328"/>
            <a:ext cx="2649008" cy="3943361"/>
          </a:xfrm>
          <a:noFill/>
        </p:spPr>
        <p:txBody>
          <a:bodyPr/>
          <a:lstStyle/>
          <a:p>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a:t>
            </a:r>
          </a:p>
          <a:p>
            <a:pPr marL="285750" indent="-285750">
              <a:buFont typeface="Arial" panose="020B0604020202020204" pitchFamily="34" charset="0"/>
              <a:buChar cha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 Type: “UM”</a:t>
            </a:r>
          </a:p>
          <a:p>
            <a:pPr marL="285750" indent="-285750">
              <a:buFont typeface="Arial" panose="020B0604020202020204" pitchFamily="34" charset="0"/>
              <a:buChar cha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 Contract: “Minnesota </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SUD</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Request Type: </a:t>
            </a:r>
          </a:p>
          <a:p>
            <a:pPr marL="742950" lvl="1" indent="-285750">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Outpatient includes Residential Services: LOCs 3.5, 3.3, 3.1, 2.1, 1.0, MOUD</a:t>
            </a:r>
          </a:p>
          <a:p>
            <a:pPr marL="742950" lvl="1" indent="-285750">
              <a:buFont typeface="Arial" panose="020B0604020202020204" pitchFamily="34" charset="0"/>
              <a:buChar char="•"/>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sz="1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“Go To Consumer Information” to continue.</a:t>
            </a:r>
          </a:p>
          <a:p>
            <a:pPr eaLnBrk="1" hangingPunct="1">
              <a:buNone/>
            </a:pPr>
            <a:endParaRPr lang="en-US" sz="1300" dirty="0">
              <a:solidFill>
                <a:schemeClr val="bg1"/>
              </a:solidFill>
            </a:endParaRPr>
          </a:p>
        </p:txBody>
      </p:sp>
      <p:pic>
        <p:nvPicPr>
          <p:cNvPr id="6" name="Graphic 5" descr="Badge 3 with solid fill">
            <a:extLst>
              <a:ext uri="{FF2B5EF4-FFF2-40B4-BE49-F238E27FC236}">
                <a16:creationId xmlns:a16="http://schemas.microsoft.com/office/drawing/2014/main" id="{31C69CF4-22FF-BFF7-8A6F-4EAE79528F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729" y="54256"/>
            <a:ext cx="914400" cy="914400"/>
          </a:xfrm>
          <a:prstGeom prst="rect">
            <a:avLst/>
          </a:prstGeom>
        </p:spPr>
      </p:pic>
      <p:sp>
        <p:nvSpPr>
          <p:cNvPr id="7" name="Rectangle 6">
            <a:extLst>
              <a:ext uri="{FF2B5EF4-FFF2-40B4-BE49-F238E27FC236}">
                <a16:creationId xmlns:a16="http://schemas.microsoft.com/office/drawing/2014/main" id="{5A5A8505-A5F7-B777-47A2-7161D72E54C8}"/>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68459C5-A3BC-0E5B-9BC2-738DE158F0D7}"/>
              </a:ext>
            </a:extLst>
          </p:cNvPr>
          <p:cNvSpPr/>
          <p:nvPr/>
        </p:nvSpPr>
        <p:spPr>
          <a:xfrm>
            <a:off x="3178206" y="1927674"/>
            <a:ext cx="1229032" cy="46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FE44286-B3BE-1A88-57D4-371C8240310D}"/>
              </a:ext>
            </a:extLst>
          </p:cNvPr>
          <p:cNvPicPr>
            <a:picLocks noChangeAspect="1"/>
          </p:cNvPicPr>
          <p:nvPr/>
        </p:nvPicPr>
        <p:blipFill>
          <a:blip r:embed="rId4"/>
          <a:stretch>
            <a:fillRect/>
          </a:stretch>
        </p:blipFill>
        <p:spPr>
          <a:xfrm>
            <a:off x="3096473" y="1291682"/>
            <a:ext cx="8752090" cy="4714491"/>
          </a:xfrm>
          <a:prstGeom prst="rect">
            <a:avLst/>
          </a:prstGeom>
          <a:ln>
            <a:noFill/>
          </a:ln>
          <a:effectLst>
            <a:outerShdw blurRad="190500" algn="tl" rotWithShape="0">
              <a:srgbClr val="000000">
                <a:alpha val="70000"/>
              </a:srgbClr>
            </a:outerShdw>
          </a:effectLst>
        </p:spPr>
      </p:pic>
      <p:sp>
        <p:nvSpPr>
          <p:cNvPr id="12" name="Arrow: Up 11" descr="Step 1&#10;">
            <a:extLst>
              <a:ext uri="{FF2B5EF4-FFF2-40B4-BE49-F238E27FC236}">
                <a16:creationId xmlns:a16="http://schemas.microsoft.com/office/drawing/2014/main" id="{4663CB61-2FCD-A7CE-4F75-99088E641E35}"/>
              </a:ext>
            </a:extLst>
          </p:cNvPr>
          <p:cNvSpPr/>
          <p:nvPr/>
        </p:nvSpPr>
        <p:spPr>
          <a:xfrm>
            <a:off x="4539802" y="4082603"/>
            <a:ext cx="953539" cy="108182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1B68B0-6D7D-A503-B9CB-D72A1C265700}"/>
              </a:ext>
            </a:extLst>
          </p:cNvPr>
          <p:cNvSpPr txBox="1"/>
          <p:nvPr/>
        </p:nvSpPr>
        <p:spPr>
          <a:xfrm>
            <a:off x="4698839" y="4521452"/>
            <a:ext cx="631064" cy="646331"/>
          </a:xfrm>
          <a:prstGeom prst="rect">
            <a:avLst/>
          </a:prstGeom>
          <a:noFill/>
        </p:spPr>
        <p:txBody>
          <a:bodyPr wrap="square" rtlCol="0">
            <a:spAutoFit/>
          </a:bodyPr>
          <a:lstStyle/>
          <a:p>
            <a:pPr algn="ctr"/>
            <a:r>
              <a:rPr lang="en-US" sz="1600" dirty="0"/>
              <a:t>Step </a:t>
            </a:r>
            <a:r>
              <a:rPr lang="en-US" dirty="0"/>
              <a:t>     1</a:t>
            </a:r>
          </a:p>
        </p:txBody>
      </p:sp>
      <p:sp>
        <p:nvSpPr>
          <p:cNvPr id="14" name="Arrow: Left 13">
            <a:extLst>
              <a:ext uri="{FF2B5EF4-FFF2-40B4-BE49-F238E27FC236}">
                <a16:creationId xmlns:a16="http://schemas.microsoft.com/office/drawing/2014/main" id="{95540C6E-0C5C-11FA-1D21-9E572F7C6022}"/>
              </a:ext>
            </a:extLst>
          </p:cNvPr>
          <p:cNvSpPr/>
          <p:nvPr/>
        </p:nvSpPr>
        <p:spPr>
          <a:xfrm>
            <a:off x="7508383" y="3322749"/>
            <a:ext cx="1017028" cy="87681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40034C-D295-8B4C-5421-A9034A5DCE79}"/>
              </a:ext>
            </a:extLst>
          </p:cNvPr>
          <p:cNvSpPr txBox="1"/>
          <p:nvPr/>
        </p:nvSpPr>
        <p:spPr>
          <a:xfrm>
            <a:off x="7630004" y="3603699"/>
            <a:ext cx="1279288" cy="338554"/>
          </a:xfrm>
          <a:prstGeom prst="rect">
            <a:avLst/>
          </a:prstGeom>
          <a:noFill/>
        </p:spPr>
        <p:txBody>
          <a:bodyPr wrap="square" rtlCol="0">
            <a:spAutoFit/>
          </a:bodyPr>
          <a:lstStyle/>
          <a:p>
            <a:r>
              <a:rPr lang="en-US" sz="1600" dirty="0"/>
              <a:t>Step 2</a:t>
            </a:r>
            <a:endParaRPr lang="en-US" dirty="0"/>
          </a:p>
        </p:txBody>
      </p:sp>
      <p:sp>
        <p:nvSpPr>
          <p:cNvPr id="16" name="Arrow: Up 15">
            <a:extLst>
              <a:ext uri="{FF2B5EF4-FFF2-40B4-BE49-F238E27FC236}">
                <a16:creationId xmlns:a16="http://schemas.microsoft.com/office/drawing/2014/main" id="{AD4341FD-310F-165F-5665-933BB6DDF869}"/>
              </a:ext>
            </a:extLst>
          </p:cNvPr>
          <p:cNvSpPr/>
          <p:nvPr/>
        </p:nvSpPr>
        <p:spPr>
          <a:xfrm>
            <a:off x="8578321" y="5145445"/>
            <a:ext cx="953539" cy="84174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A7EE883-1BF5-3837-16E4-4C4B2D9AFD16}"/>
              </a:ext>
            </a:extLst>
          </p:cNvPr>
          <p:cNvSpPr txBox="1"/>
          <p:nvPr/>
        </p:nvSpPr>
        <p:spPr>
          <a:xfrm>
            <a:off x="8750487" y="5269689"/>
            <a:ext cx="631064" cy="646331"/>
          </a:xfrm>
          <a:prstGeom prst="rect">
            <a:avLst/>
          </a:prstGeom>
          <a:noFill/>
        </p:spPr>
        <p:txBody>
          <a:bodyPr wrap="square" rtlCol="0">
            <a:spAutoFit/>
          </a:bodyPr>
          <a:lstStyle/>
          <a:p>
            <a:pPr algn="ctr"/>
            <a:r>
              <a:rPr lang="en-US" sz="1600" dirty="0"/>
              <a:t>Step </a:t>
            </a:r>
            <a:r>
              <a:rPr lang="en-US" dirty="0"/>
              <a:t>     3</a:t>
            </a:r>
          </a:p>
        </p:txBody>
      </p:sp>
      <p:sp>
        <p:nvSpPr>
          <p:cNvPr id="5" name="Rectangle 4">
            <a:extLst>
              <a:ext uri="{FF2B5EF4-FFF2-40B4-BE49-F238E27FC236}">
                <a16:creationId xmlns:a16="http://schemas.microsoft.com/office/drawing/2014/main" id="{B9AE5CBB-1B4D-09BF-D5B9-8FF5EFE819C6}"/>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310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16829"/>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a:p>
            <a:pPr marL="0" indent="0" algn="ctr">
              <a:buNone/>
            </a:pPr>
            <a:endParaRPr lang="en-US" sz="2000" cap="all" dirty="0">
              <a:solidFill>
                <a:schemeClr val="bg1"/>
              </a:solidFill>
            </a:endParaRPr>
          </a:p>
          <a:p>
            <a:pPr marL="0" indent="0" algn="ctr">
              <a:buNone/>
            </a:pPr>
            <a:endParaRPr lang="en-US" sz="2000" cap="all" dirty="0">
              <a:solidFill>
                <a:schemeClr val="bg1"/>
              </a:solidFill>
            </a:endParaRP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16</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202259" y="2093865"/>
            <a:ext cx="2396971" cy="1989248"/>
          </a:xfrm>
          <a:noFill/>
        </p:spPr>
        <p:txBody>
          <a:bodyPr/>
          <a:lstStyle/>
          <a:p>
            <a:pPr eaLnBrk="1" hangingPunct="1"/>
            <a:r>
              <a:rPr lang="en-US" sz="1600" dirty="0">
                <a:solidFill>
                  <a:schemeClr val="bg1"/>
                </a:solidFill>
              </a:rPr>
              <a:t>Search members by:</a:t>
            </a:r>
          </a:p>
          <a:p>
            <a:pPr marL="285750" indent="-285750" eaLnBrk="1" hangingPunct="1">
              <a:buFont typeface="Wingdings" panose="05000000000000000000" pitchFamily="2" charset="2"/>
              <a:buChar char="q"/>
            </a:pPr>
            <a:r>
              <a:rPr lang="en-US" sz="1600" dirty="0">
                <a:solidFill>
                  <a:schemeClr val="bg1"/>
                </a:solidFill>
              </a:rPr>
              <a:t>MN Member ID </a:t>
            </a:r>
          </a:p>
          <a:p>
            <a:pPr marL="285750" indent="-285750" eaLnBrk="1" hangingPunct="1">
              <a:buFont typeface="Wingdings" panose="05000000000000000000" pitchFamily="2" charset="2"/>
              <a:buChar char="q"/>
            </a:pPr>
            <a:r>
              <a:rPr lang="en-US" sz="1600" dirty="0">
                <a:solidFill>
                  <a:schemeClr val="bg1"/>
                </a:solidFill>
              </a:rPr>
              <a:t>Last Name &amp; DOB</a:t>
            </a:r>
          </a:p>
          <a:p>
            <a:pPr marL="285750" indent="-285750" eaLnBrk="1" hangingPunct="1">
              <a:buFont typeface="Wingdings" panose="05000000000000000000" pitchFamily="2" charset="2"/>
              <a:buChar char="q"/>
            </a:pPr>
            <a:endParaRPr lang="en-US" sz="1600" dirty="0">
              <a:solidFill>
                <a:schemeClr val="bg1"/>
              </a:solidFill>
            </a:endParaRPr>
          </a:p>
          <a:p>
            <a:pPr eaLnBrk="1" hangingPunct="1"/>
            <a:r>
              <a:rPr lang="en-US" sz="1600" dirty="0">
                <a:solidFill>
                  <a:schemeClr val="bg1"/>
                </a:solidFill>
              </a:rPr>
              <a:t>Click “Search to continue”</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Badge 4 with solid fill">
            <a:extLst>
              <a:ext uri="{FF2B5EF4-FFF2-40B4-BE49-F238E27FC236}">
                <a16:creationId xmlns:a16="http://schemas.microsoft.com/office/drawing/2014/main" id="{F9AEC3B3-148E-40F7-ACF0-15D2E9D9F7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73199"/>
            <a:ext cx="914400" cy="914400"/>
          </a:xfrm>
          <a:prstGeom prst="rect">
            <a:avLst/>
          </a:prstGeom>
        </p:spPr>
      </p:pic>
      <p:pic>
        <p:nvPicPr>
          <p:cNvPr id="5" name="Picture 4">
            <a:extLst>
              <a:ext uri="{FF2B5EF4-FFF2-40B4-BE49-F238E27FC236}">
                <a16:creationId xmlns:a16="http://schemas.microsoft.com/office/drawing/2014/main" id="{A3CD1805-E18A-7C0F-AB98-103E88536E7B}"/>
              </a:ext>
            </a:extLst>
          </p:cNvPr>
          <p:cNvPicPr>
            <a:picLocks noChangeAspect="1"/>
          </p:cNvPicPr>
          <p:nvPr/>
        </p:nvPicPr>
        <p:blipFill rotWithShape="1">
          <a:blip r:embed="rId4"/>
          <a:srcRect b="17840"/>
          <a:stretch/>
        </p:blipFill>
        <p:spPr>
          <a:xfrm>
            <a:off x="3057524" y="1260133"/>
            <a:ext cx="8618145" cy="3743049"/>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E63BAB18-17D3-7486-24BC-11B057D20DA7}"/>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801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55630"/>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17</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263548" y="1923061"/>
            <a:ext cx="2473341" cy="2103600"/>
          </a:xfrm>
          <a:noFill/>
        </p:spPr>
        <p:txBody>
          <a:bodyPr/>
          <a:lstStyle/>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Verif</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y member information.</a:t>
            </a:r>
          </a:p>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Choose” to continue.</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5 with solid fill">
            <a:extLst>
              <a:ext uri="{FF2B5EF4-FFF2-40B4-BE49-F238E27FC236}">
                <a16:creationId xmlns:a16="http://schemas.microsoft.com/office/drawing/2014/main" id="{87F2D45B-E918-41E6-8B76-12AEA4B008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35099"/>
            <a:ext cx="914400" cy="914400"/>
          </a:xfrm>
          <a:prstGeom prst="rect">
            <a:avLst/>
          </a:prstGeom>
        </p:spPr>
      </p:pic>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B5C1413-6178-D921-54DD-DE3D9F2FB41A}"/>
              </a:ext>
            </a:extLst>
          </p:cNvPr>
          <p:cNvPicPr>
            <a:picLocks noChangeAspect="1"/>
          </p:cNvPicPr>
          <p:nvPr/>
        </p:nvPicPr>
        <p:blipFill>
          <a:blip r:embed="rId4"/>
          <a:stretch>
            <a:fillRect/>
          </a:stretch>
        </p:blipFill>
        <p:spPr>
          <a:xfrm>
            <a:off x="3168681" y="1765109"/>
            <a:ext cx="8429519" cy="4165227"/>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EC36BA9E-DFA4-A721-BEFB-9F9C519835A7}"/>
              </a:ext>
            </a:extLst>
          </p:cNvPr>
          <p:cNvSpPr txBox="1"/>
          <p:nvPr/>
        </p:nvSpPr>
        <p:spPr>
          <a:xfrm>
            <a:off x="3253984" y="1013392"/>
            <a:ext cx="8153798" cy="738664"/>
          </a:xfrm>
          <a:prstGeom prst="rect">
            <a:avLst/>
          </a:prstGeom>
          <a:noFill/>
        </p:spPr>
        <p:txBody>
          <a:bodyPr wrap="square" rtlCol="0">
            <a:spAutoFit/>
          </a:bodyPr>
          <a:lstStyle/>
          <a:p>
            <a:r>
              <a:rPr lang="en-US" sz="2400" dirty="0">
                <a:solidFill>
                  <a:srgbClr val="546980"/>
                </a:solidFill>
              </a:rPr>
              <a:t>The members demographic information will display.</a:t>
            </a:r>
          </a:p>
          <a:p>
            <a:endParaRPr lang="en-US" dirty="0"/>
          </a:p>
        </p:txBody>
      </p:sp>
      <p:sp>
        <p:nvSpPr>
          <p:cNvPr id="11" name="Rectangle 10">
            <a:extLst>
              <a:ext uri="{FF2B5EF4-FFF2-40B4-BE49-F238E27FC236}">
                <a16:creationId xmlns:a16="http://schemas.microsoft.com/office/drawing/2014/main" id="{4BCF451A-BB26-71C6-7D28-5C51FD200FA9}"/>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70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88389"/>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18</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87305" y="1923061"/>
            <a:ext cx="2473341" cy="2022119"/>
          </a:xfrm>
          <a:noFill/>
        </p:spPr>
        <p:txBody>
          <a:bodyPr/>
          <a:lstStyle/>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Previous cases submitted for this member will be displayed. </a:t>
            </a:r>
          </a:p>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“Create Case” to continue.</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Badge 6 with solid fill">
            <a:extLst>
              <a:ext uri="{FF2B5EF4-FFF2-40B4-BE49-F238E27FC236}">
                <a16:creationId xmlns:a16="http://schemas.microsoft.com/office/drawing/2014/main" id="{958724EF-CB83-4673-9561-61E2750EBF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32073"/>
            <a:ext cx="914400" cy="914400"/>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4F451AEE-95B9-7106-A833-8D1BE95A643D}"/>
              </a:ext>
            </a:extLst>
          </p:cNvPr>
          <p:cNvPicPr>
            <a:picLocks noChangeAspect="1"/>
          </p:cNvPicPr>
          <p:nvPr/>
        </p:nvPicPr>
        <p:blipFill rotWithShape="1">
          <a:blip r:embed="rId4"/>
          <a:srcRect l="8349" t="14585" r="8252" b="5085"/>
          <a:stretch/>
        </p:blipFill>
        <p:spPr>
          <a:xfrm>
            <a:off x="3128173" y="1187599"/>
            <a:ext cx="8537200" cy="4622776"/>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6BEA42D6-D5BC-44CA-2820-CF0D97C55759}"/>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54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27E7F-8460-CDB7-3CBB-2DDB8749CC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DE0701-A617-CD68-3F89-E2C24529FE84}"/>
              </a:ext>
            </a:extLst>
          </p:cNvPr>
          <p:cNvSpPr>
            <a:spLocks noGrp="1"/>
          </p:cNvSpPr>
          <p:nvPr>
            <p:ph type="title"/>
          </p:nvPr>
        </p:nvSpPr>
        <p:spPr>
          <a:xfrm>
            <a:off x="3344103" y="36398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45974795-9575-DA90-6570-1FF8794D5FA6}"/>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CREATE CASE</a:t>
            </a:r>
          </a:p>
        </p:txBody>
      </p:sp>
      <p:sp>
        <p:nvSpPr>
          <p:cNvPr id="9" name="Slide Number Placeholder 8">
            <a:extLst>
              <a:ext uri="{FF2B5EF4-FFF2-40B4-BE49-F238E27FC236}">
                <a16:creationId xmlns:a16="http://schemas.microsoft.com/office/drawing/2014/main" id="{F4511210-2059-4CC3-B47A-1B47F82DD4AC}"/>
              </a:ext>
            </a:extLst>
          </p:cNvPr>
          <p:cNvSpPr>
            <a:spLocks noGrp="1"/>
          </p:cNvSpPr>
          <p:nvPr>
            <p:ph type="sldNum" sz="quarter" idx="12"/>
          </p:nvPr>
        </p:nvSpPr>
        <p:spPr/>
        <p:txBody>
          <a:bodyPr/>
          <a:lstStyle/>
          <a:p>
            <a:r>
              <a:rPr lang="en-US" dirty="0"/>
              <a:t>Page </a:t>
            </a:r>
            <a:fld id="{C6C8BDDB-1AA9-4CDC-80A0-B0BF343FFE1A}" type="slidenum">
              <a:rPr lang="en-US" smtClean="0"/>
              <a:pPr/>
              <a:t>19</a:t>
            </a:fld>
            <a:endParaRPr lang="en-US" dirty="0"/>
          </a:p>
        </p:txBody>
      </p:sp>
      <p:sp>
        <p:nvSpPr>
          <p:cNvPr id="4" name="Footer Placeholder 3">
            <a:extLst>
              <a:ext uri="{FF2B5EF4-FFF2-40B4-BE49-F238E27FC236}">
                <a16:creationId xmlns:a16="http://schemas.microsoft.com/office/drawing/2014/main" id="{E3FEE49F-4C58-0757-94A4-9F8C3D25B1E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9B4C2B4D-67BA-077B-47F9-594C686A22AC}"/>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0F29041F-9190-80D5-C637-40E0A6D58181}"/>
              </a:ext>
            </a:extLst>
          </p:cNvPr>
          <p:cNvSpPr>
            <a:spLocks noGrp="1"/>
          </p:cNvSpPr>
          <p:nvPr>
            <p:ph type="body" idx="14"/>
          </p:nvPr>
        </p:nvSpPr>
        <p:spPr>
          <a:xfrm>
            <a:off x="191120" y="1744122"/>
            <a:ext cx="2473341" cy="2891251"/>
          </a:xfrm>
          <a:noFill/>
        </p:spPr>
        <p:txBody>
          <a:bodyPr/>
          <a:lstStyle/>
          <a:p>
            <a:pPr marR="0" lvl="0">
              <a:lnSpc>
                <a:spcPct val="107000"/>
              </a:lnSpc>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Notification prompt displays:</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“Once you cli</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ck </a:t>
            </a:r>
            <a:r>
              <a:rPr lang="en-US"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Create Case</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your changes will be saved and the case will be created; BUT</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 WILL NOT be submitted”</a:t>
            </a:r>
          </a:p>
        </p:txBody>
      </p:sp>
      <p:sp>
        <p:nvSpPr>
          <p:cNvPr id="7" name="Rectangle 6">
            <a:extLst>
              <a:ext uri="{FF2B5EF4-FFF2-40B4-BE49-F238E27FC236}">
                <a16:creationId xmlns:a16="http://schemas.microsoft.com/office/drawing/2014/main" id="{5C0DD2F5-DF98-CEAE-AB84-B55878F5D51D}"/>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ECF812D-A648-2A28-D044-14593A2F322F}"/>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5CAA070-AF5D-D313-4754-7DAD8ED3838E}"/>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F442E2D-D44C-F810-C372-9B417BB54773}"/>
              </a:ext>
            </a:extLst>
          </p:cNvPr>
          <p:cNvPicPr>
            <a:picLocks noChangeAspect="1"/>
          </p:cNvPicPr>
          <p:nvPr/>
        </p:nvPicPr>
        <p:blipFill rotWithShape="1">
          <a:blip r:embed="rId2"/>
          <a:srcRect b="20850"/>
          <a:stretch/>
        </p:blipFill>
        <p:spPr>
          <a:xfrm>
            <a:off x="3026222" y="1678333"/>
            <a:ext cx="8974658" cy="3368052"/>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CA8BAAAA-3DDD-8558-6BDC-049538147D23}"/>
              </a:ext>
            </a:extLst>
          </p:cNvPr>
          <p:cNvSpPr txBox="1"/>
          <p:nvPr/>
        </p:nvSpPr>
        <p:spPr>
          <a:xfrm>
            <a:off x="3253984" y="1013392"/>
            <a:ext cx="8153798" cy="738664"/>
          </a:xfrm>
          <a:prstGeom prst="rect">
            <a:avLst/>
          </a:prstGeom>
          <a:noFill/>
        </p:spPr>
        <p:txBody>
          <a:bodyPr wrap="square" rtlCol="0">
            <a:spAutoFit/>
          </a:bodyPr>
          <a:lstStyle/>
          <a:p>
            <a:r>
              <a:rPr lang="en-US" sz="2400" dirty="0">
                <a:solidFill>
                  <a:srgbClr val="546980"/>
                </a:solidFill>
              </a:rPr>
              <a:t>Disclaimer</a:t>
            </a:r>
          </a:p>
          <a:p>
            <a:endParaRPr lang="en-US" dirty="0"/>
          </a:p>
        </p:txBody>
      </p:sp>
      <p:pic>
        <p:nvPicPr>
          <p:cNvPr id="12" name="Graphic 11" descr="Badge 7 with solid fill">
            <a:extLst>
              <a:ext uri="{FF2B5EF4-FFF2-40B4-BE49-F238E27FC236}">
                <a16:creationId xmlns:a16="http://schemas.microsoft.com/office/drawing/2014/main" id="{4F74B9D6-D7A2-9196-FA1A-14FBDDD09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174" y="183730"/>
            <a:ext cx="914400" cy="914400"/>
          </a:xfrm>
          <a:prstGeom prst="rect">
            <a:avLst/>
          </a:prstGeom>
        </p:spPr>
      </p:pic>
      <p:sp>
        <p:nvSpPr>
          <p:cNvPr id="6" name="Rectangle 5">
            <a:extLst>
              <a:ext uri="{FF2B5EF4-FFF2-40B4-BE49-F238E27FC236}">
                <a16:creationId xmlns:a16="http://schemas.microsoft.com/office/drawing/2014/main" id="{EE1CEC1C-AEA8-0DA1-9D7E-5D030C828F7F}"/>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87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2197F1-6B95-C590-EB41-05A85448606F}"/>
              </a:ext>
            </a:extLst>
          </p:cNvPr>
          <p:cNvSpPr>
            <a:spLocks noGrp="1"/>
          </p:cNvSpPr>
          <p:nvPr>
            <p:ph type="body" sz="quarter" idx="13"/>
          </p:nvPr>
        </p:nvSpPr>
        <p:spPr/>
        <p:txBody>
          <a:bodyPr>
            <a:normAutofit fontScale="92500"/>
          </a:bodyPr>
          <a:lstStyle/>
          <a:p>
            <a:r>
              <a:rPr lang="en-US" dirty="0">
                <a:latin typeface="Abadi Extra Light" panose="020B0204020104020204" pitchFamily="34" charset="0"/>
              </a:rPr>
              <a:t>The ASAM Criteria standards do not purport to set a medical or legal standard of care and may not encompass all levels of service options that may be available in a changing healthcare field. Therefore, The ASAM Criteria as presented and discussed may not be wholly relevant to all levels and modalities of care—such as forensic treatment facilities, custodial care providers, and addiction treatment programs that address concomitant developmental disability disorders, among others—nor to external judgments—such as those made by legal or regulatory entities concerning the appropriateness of patient admission into various levels of care. </a:t>
            </a:r>
            <a:r>
              <a:rPr lang="en-US" b="1" dirty="0">
                <a:latin typeface="Abadi Extra Light" panose="020B0204020104020204" pitchFamily="34" charset="0"/>
              </a:rPr>
              <a:t>The ASAM Criteria is designed to serve as a resource for general, mental health, and addiction treatment clinicians and counselors but is not intended to substitute for their independent clinical judgment based on the particular facts and circumstances presented by individual patients.</a:t>
            </a:r>
          </a:p>
          <a:p>
            <a:r>
              <a:rPr lang="en-US" dirty="0">
                <a:latin typeface="Abadi Extra Light" panose="020B0204020104020204" pitchFamily="34" charset="0"/>
              </a:rPr>
              <a:t>The content in this training is used with permission from The ASAM Criteria: Treatment Criteria for Addictive, Substance-Related, and Co-occurring Conditions. Third Edition. © 2013.</a:t>
            </a:r>
          </a:p>
          <a:p>
            <a:r>
              <a:rPr lang="en-US" dirty="0">
                <a:latin typeface="Abadi Extra Light" panose="020B0204020104020204" pitchFamily="34" charset="0"/>
              </a:rPr>
              <a:t>All Rights Reserved.  Unless authorized in writing by ASAM, no part may be reproduced or used in a manner inconsistent with ASAM’s copyright.  This prohibition applies to unauthorized uses or reproductions in any form.  ASAM is not affiliated with and is not endorsing this training program or vendor.</a:t>
            </a:r>
          </a:p>
          <a:p>
            <a:r>
              <a:rPr lang="en-US" dirty="0">
                <a:latin typeface="Abadi Extra Light" panose="020B0204020104020204" pitchFamily="34" charset="0"/>
              </a:rPr>
              <a:t>“ASAM,” “American Society of Addiction Medicine,” “ASAM Logo,” the ASAM logos and taglines, are registered trademarks of ASAM, and are used with permission.  Use of these terms is prohibited without permission of ASAM.  Use of these trademarks does not constitute endorsement of this training, product, or practice by ASAM. </a:t>
            </a:r>
          </a:p>
          <a:p>
            <a:endParaRPr lang="en-US" dirty="0"/>
          </a:p>
        </p:txBody>
      </p:sp>
      <p:sp>
        <p:nvSpPr>
          <p:cNvPr id="3" name="Title 2">
            <a:extLst>
              <a:ext uri="{FF2B5EF4-FFF2-40B4-BE49-F238E27FC236}">
                <a16:creationId xmlns:a16="http://schemas.microsoft.com/office/drawing/2014/main" id="{4E122DC0-57FD-B325-BC50-7EF890798A26}"/>
              </a:ext>
            </a:extLst>
          </p:cNvPr>
          <p:cNvSpPr>
            <a:spLocks noGrp="1"/>
          </p:cNvSpPr>
          <p:nvPr>
            <p:ph type="title"/>
          </p:nvPr>
        </p:nvSpPr>
        <p:spPr/>
        <p:txBody>
          <a:bodyPr/>
          <a:lstStyle/>
          <a:p>
            <a:r>
              <a:rPr lang="en-US" dirty="0"/>
              <a:t>Disclaimer</a:t>
            </a:r>
          </a:p>
        </p:txBody>
      </p:sp>
    </p:spTree>
    <p:extLst>
      <p:ext uri="{BB962C8B-B14F-4D97-AF65-F5344CB8AC3E}">
        <p14:creationId xmlns:p14="http://schemas.microsoft.com/office/powerpoint/2010/main" val="2681036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6398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Additional providers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20</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44347" y="1881430"/>
            <a:ext cx="2473341" cy="2891251"/>
          </a:xfrm>
          <a:noFill/>
        </p:spPr>
        <p:txBody>
          <a:bodyPr/>
          <a:lstStyle/>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Entering the attending physician is not necessary for ASAM UM</a:t>
            </a:r>
          </a:p>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Update the Servicing Provider by clicking on “Update”</a:t>
            </a:r>
          </a:p>
          <a:p>
            <a:pPr marR="0" lvl="0">
              <a:lnSpc>
                <a:spcPct val="107000"/>
              </a:lnSpc>
              <a:spcBef>
                <a:spcPts val="0"/>
              </a:spcBef>
              <a:spcAft>
                <a:spcPts val="800"/>
              </a:spcAft>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8 with solid fill">
            <a:extLst>
              <a:ext uri="{FF2B5EF4-FFF2-40B4-BE49-F238E27FC236}">
                <a16:creationId xmlns:a16="http://schemas.microsoft.com/office/drawing/2014/main" id="{76B0C195-8461-4E59-8984-B161175659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184543"/>
            <a:ext cx="914400" cy="914400"/>
          </a:xfrm>
          <a:prstGeom prst="rect">
            <a:avLst/>
          </a:prstGeom>
        </p:spPr>
      </p:pic>
      <p:pic>
        <p:nvPicPr>
          <p:cNvPr id="11" name="Picture 10">
            <a:extLst>
              <a:ext uri="{FF2B5EF4-FFF2-40B4-BE49-F238E27FC236}">
                <a16:creationId xmlns:a16="http://schemas.microsoft.com/office/drawing/2014/main" id="{A9756F01-4522-0861-03FC-E5D4FB50749B}"/>
              </a:ext>
            </a:extLst>
          </p:cNvPr>
          <p:cNvPicPr>
            <a:picLocks noChangeAspect="1"/>
          </p:cNvPicPr>
          <p:nvPr/>
        </p:nvPicPr>
        <p:blipFill rotWithShape="1">
          <a:blip r:embed="rId4"/>
          <a:srcRect b="19623"/>
          <a:stretch/>
        </p:blipFill>
        <p:spPr>
          <a:xfrm>
            <a:off x="3253984" y="1753102"/>
            <a:ext cx="8562325" cy="3346927"/>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0A3E50F3-FD17-1B5B-FC7F-D763F8F80B10}"/>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605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6DAD-6063-6D0C-88FB-F588B229CA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F3D772-717D-5259-048F-54F4289D64ED}"/>
              </a:ext>
            </a:extLst>
          </p:cNvPr>
          <p:cNvSpPr>
            <a:spLocks noGrp="1"/>
          </p:cNvSpPr>
          <p:nvPr>
            <p:ph type="title"/>
          </p:nvPr>
        </p:nvSpPr>
        <p:spPr>
          <a:xfrm>
            <a:off x="3344103" y="35420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3A1F9BA6-FD47-EA52-0E4E-77186E8476C6}"/>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ADDITIONAL PROVIDERS</a:t>
            </a:r>
          </a:p>
        </p:txBody>
      </p:sp>
      <p:sp>
        <p:nvSpPr>
          <p:cNvPr id="9" name="Slide Number Placeholder 8">
            <a:extLst>
              <a:ext uri="{FF2B5EF4-FFF2-40B4-BE49-F238E27FC236}">
                <a16:creationId xmlns:a16="http://schemas.microsoft.com/office/drawing/2014/main" id="{F37A6953-107A-93CE-196E-2A0F9BAC3F6E}"/>
              </a:ext>
            </a:extLst>
          </p:cNvPr>
          <p:cNvSpPr>
            <a:spLocks noGrp="1"/>
          </p:cNvSpPr>
          <p:nvPr>
            <p:ph type="sldNum" sz="quarter" idx="12"/>
          </p:nvPr>
        </p:nvSpPr>
        <p:spPr>
          <a:xfrm>
            <a:off x="11407783" y="6525013"/>
            <a:ext cx="784217" cy="294668"/>
          </a:xfrm>
        </p:spPr>
        <p:txBody>
          <a:bodyPr/>
          <a:lstStyle/>
          <a:p>
            <a:r>
              <a:rPr lang="en-US" dirty="0"/>
              <a:t>Page </a:t>
            </a:r>
            <a:fld id="{C6C8BDDB-1AA9-4CDC-80A0-B0BF343FFE1A}" type="slidenum">
              <a:rPr lang="en-US" smtClean="0"/>
              <a:pPr/>
              <a:t>21</a:t>
            </a:fld>
            <a:endParaRPr lang="en-US" dirty="0"/>
          </a:p>
        </p:txBody>
      </p:sp>
      <p:sp>
        <p:nvSpPr>
          <p:cNvPr id="4" name="Footer Placeholder 3">
            <a:extLst>
              <a:ext uri="{FF2B5EF4-FFF2-40B4-BE49-F238E27FC236}">
                <a16:creationId xmlns:a16="http://schemas.microsoft.com/office/drawing/2014/main" id="{C678D551-4E94-1AEB-2033-58D20B850E18}"/>
              </a:ext>
            </a:extLst>
          </p:cNvPr>
          <p:cNvSpPr>
            <a:spLocks noGrp="1"/>
          </p:cNvSpPr>
          <p:nvPr>
            <p:ph type="ftr" sz="quarter" idx="11"/>
          </p:nvPr>
        </p:nvSpPr>
        <p:spPr>
          <a:xfrm>
            <a:off x="8486775" y="6452588"/>
            <a:ext cx="2812367" cy="405411"/>
          </a:xfrm>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590E4070-2532-1F95-0BD0-762457B1EB8C}"/>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689CBF83-80CA-F4F1-769D-35A0637E3EB8}"/>
              </a:ext>
            </a:extLst>
          </p:cNvPr>
          <p:cNvSpPr>
            <a:spLocks noGrp="1"/>
          </p:cNvSpPr>
          <p:nvPr>
            <p:ph type="body" idx="14"/>
          </p:nvPr>
        </p:nvSpPr>
        <p:spPr>
          <a:xfrm>
            <a:off x="173724" y="1863128"/>
            <a:ext cx="2473341" cy="2835621"/>
          </a:xfrm>
          <a:noFill/>
        </p:spPr>
        <p:txBody>
          <a:bodyPr/>
          <a:lstStyle/>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If registered as a facility, search using “Facility”.</a:t>
            </a:r>
          </a:p>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If registered as a provider, search using “Provider”.</a:t>
            </a:r>
          </a:p>
          <a:p>
            <a:pPr marL="342900" marR="0" lvl="0" indent="-342900">
              <a:lnSpc>
                <a:spcPct val="107000"/>
              </a:lnSpc>
              <a:spcBef>
                <a:spcPts val="0"/>
              </a:spcBef>
              <a:spcAft>
                <a:spcPts val="800"/>
              </a:spcAft>
              <a:buFont typeface="Wingdings" panose="05000000000000000000" pitchFamily="2" charset="2"/>
              <a:buChar char="v"/>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3AFE36A-121D-E7C9-35E7-79B4AB52986A}"/>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45B4DD3-EAF7-C29B-FBA1-187A543E7FB5}"/>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FF7D412-B1F4-A268-E958-837272FDD696}"/>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Badge 9 with solid fill">
            <a:extLst>
              <a:ext uri="{FF2B5EF4-FFF2-40B4-BE49-F238E27FC236}">
                <a16:creationId xmlns:a16="http://schemas.microsoft.com/office/drawing/2014/main" id="{D85E1546-6209-360C-7449-9FE11368DF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73199"/>
            <a:ext cx="914400" cy="914400"/>
          </a:xfrm>
          <a:prstGeom prst="rect">
            <a:avLst/>
          </a:prstGeom>
        </p:spPr>
      </p:pic>
      <p:pic>
        <p:nvPicPr>
          <p:cNvPr id="6" name="Picture 5">
            <a:extLst>
              <a:ext uri="{FF2B5EF4-FFF2-40B4-BE49-F238E27FC236}">
                <a16:creationId xmlns:a16="http://schemas.microsoft.com/office/drawing/2014/main" id="{A908F310-D1DB-418F-C856-77C9CBCF9B24}"/>
              </a:ext>
            </a:extLst>
          </p:cNvPr>
          <p:cNvPicPr>
            <a:picLocks noChangeAspect="1"/>
          </p:cNvPicPr>
          <p:nvPr/>
        </p:nvPicPr>
        <p:blipFill rotWithShape="1">
          <a:blip r:embed="rId4"/>
          <a:srcRect b="8210"/>
          <a:stretch/>
        </p:blipFill>
        <p:spPr>
          <a:xfrm>
            <a:off x="3119682" y="1326871"/>
            <a:ext cx="8288101" cy="3740429"/>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961876FC-5EA3-E948-B663-4B477BABF296}"/>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038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07492"/>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Fips code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22</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91120" y="1744122"/>
            <a:ext cx="2473341" cy="1985905"/>
          </a:xfrm>
          <a:noFill/>
        </p:spPr>
        <p:txBody>
          <a:bodyPr/>
          <a:lstStyle/>
          <a:p>
            <a:pPr marL="342900" marR="0" lvl="0" indent="-342900">
              <a:lnSpc>
                <a:spcPct val="107000"/>
              </a:lnSpc>
              <a:spcBef>
                <a:spcPts val="0"/>
              </a:spcBef>
              <a:spcAft>
                <a:spcPts val="800"/>
              </a:spcAft>
              <a:buFont typeface="Wingdings" panose="05000000000000000000" pitchFamily="2" charset="2"/>
              <a:buChar char="q"/>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Verify provider information</a:t>
            </a:r>
          </a:p>
          <a:p>
            <a:pPr marL="342900" marR="0" lvl="0" indent="-342900">
              <a:lnSpc>
                <a:spcPct val="107000"/>
              </a:lnSpc>
              <a:spcBef>
                <a:spcPts val="0"/>
              </a:spcBef>
              <a:spcAft>
                <a:spcPts val="800"/>
              </a:spcAft>
              <a:buFont typeface="Wingdings" panose="05000000000000000000" pitchFamily="2" charset="2"/>
              <a:buChar char="q"/>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lick on “Go to service details” to continue.</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6796" y="255197"/>
            <a:ext cx="914400" cy="914400"/>
          </a:xfrm>
          <a:prstGeom prst="rect">
            <a:avLst/>
          </a:prstGeom>
        </p:spPr>
      </p:pic>
      <p:pic>
        <p:nvPicPr>
          <p:cNvPr id="5" name="Picture 4">
            <a:extLst>
              <a:ext uri="{FF2B5EF4-FFF2-40B4-BE49-F238E27FC236}">
                <a16:creationId xmlns:a16="http://schemas.microsoft.com/office/drawing/2014/main" id="{85609143-D563-41F8-7A5A-A65A2B2974B9}"/>
              </a:ext>
            </a:extLst>
          </p:cNvPr>
          <p:cNvPicPr>
            <a:picLocks noChangeAspect="1"/>
          </p:cNvPicPr>
          <p:nvPr/>
        </p:nvPicPr>
        <p:blipFill>
          <a:blip r:embed="rId4"/>
          <a:stretch>
            <a:fillRect/>
          </a:stretch>
        </p:blipFill>
        <p:spPr>
          <a:xfrm>
            <a:off x="3168681" y="1609913"/>
            <a:ext cx="8183829" cy="4059564"/>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F00DA9CB-CD06-112B-4812-3E6C5113002D}"/>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416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7F9A2E-F3C4-1245-C8A3-677A734B4F23}"/>
              </a:ext>
            </a:extLst>
          </p:cNvPr>
          <p:cNvPicPr>
            <a:picLocks noChangeAspect="1"/>
          </p:cNvPicPr>
          <p:nvPr/>
        </p:nvPicPr>
        <p:blipFill>
          <a:blip r:embed="rId2"/>
          <a:stretch>
            <a:fillRect/>
          </a:stretch>
        </p:blipFill>
        <p:spPr>
          <a:xfrm>
            <a:off x="2869949" y="1432966"/>
            <a:ext cx="9040397" cy="3774021"/>
          </a:xfrm>
          <a:prstGeom prst="rect">
            <a:avLst/>
          </a:prstGeom>
        </p:spPr>
      </p:pic>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9574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Service details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23</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0" y="1545015"/>
            <a:ext cx="2598345" cy="4986351"/>
          </a:xfrm>
          <a:noFill/>
        </p:spPr>
        <p:txBody>
          <a:bodyPr/>
          <a:lstStyle/>
          <a:p>
            <a:pPr marR="0" lvl="0">
              <a:lnSpc>
                <a:spcPct val="107000"/>
              </a:lnSpc>
              <a:spcBef>
                <a:spcPts val="0"/>
              </a:spcBef>
              <a:spcAft>
                <a:spcPts val="800"/>
              </a:spcAft>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a:t>
            </a:r>
          </a:p>
          <a:p>
            <a:pPr marL="342900" marR="0" lvl="0" indent="-342900">
              <a:lnSpc>
                <a:spcPct val="107000"/>
              </a:lnSpc>
              <a:spcBef>
                <a:spcPts val="0"/>
              </a:spcBef>
              <a:spcAft>
                <a:spcPts val="800"/>
              </a:spcAft>
              <a:buFont typeface="Wingdings" panose="05000000000000000000" pitchFamily="2" charset="2"/>
              <a:buChar char="Ø"/>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Place of Service: </a:t>
            </a:r>
            <a:r>
              <a:rPr lang="en-US"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Optional</a:t>
            </a:r>
            <a:endPar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Ø"/>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Service Type:</a:t>
            </a:r>
          </a:p>
          <a:p>
            <a:pPr marL="800100" lvl="1" indent="-342900">
              <a:lnSpc>
                <a:spcPct val="107000"/>
              </a:lnSpc>
              <a:spcBef>
                <a:spcPts val="0"/>
              </a:spcBef>
              <a:spcAft>
                <a:spcPts val="800"/>
              </a:spcAft>
              <a:buFont typeface="Wingdings" panose="05000000000000000000" pitchFamily="2" charset="2"/>
              <a:buChar char="Ø"/>
            </a:pPr>
            <a:r>
              <a:rPr lang="en-US"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SUD OP-Residential or Outpatient</a:t>
            </a:r>
          </a:p>
          <a:p>
            <a:pPr marL="800100" lvl="1" indent="-342900">
              <a:lnSpc>
                <a:spcPct val="107000"/>
              </a:lnSpc>
              <a:spcBef>
                <a:spcPts val="0"/>
              </a:spcBef>
              <a:spcAft>
                <a:spcPts val="800"/>
              </a:spcAft>
              <a:buFont typeface="Wingdings" panose="05000000000000000000" pitchFamily="2" charset="2"/>
              <a:buChar char="Ø"/>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SUD OT- MOUD/H0020 ONLY</a:t>
            </a:r>
          </a:p>
          <a:p>
            <a:pPr marL="342900" marR="0" lvl="0" indent="-342900">
              <a:lnSpc>
                <a:spcPct val="107000"/>
              </a:lnSpc>
              <a:spcBef>
                <a:spcPts val="0"/>
              </a:spcBef>
              <a:spcAft>
                <a:spcPts val="800"/>
              </a:spcAft>
              <a:buFont typeface="Wingdings" panose="05000000000000000000" pitchFamily="2" charset="2"/>
              <a:buChar char="Ø"/>
            </a:pPr>
            <a:r>
              <a:rPr lang="en-US"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lick on “Go to Diagnosis” to continue</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873" y="255196"/>
            <a:ext cx="914400" cy="914400"/>
          </a:xfrm>
          <a:prstGeom prst="rect">
            <a:avLst/>
          </a:prstGeom>
        </p:spPr>
      </p:pic>
      <p:grpSp>
        <p:nvGrpSpPr>
          <p:cNvPr id="24" name="Group 23">
            <a:extLst>
              <a:ext uri="{FF2B5EF4-FFF2-40B4-BE49-F238E27FC236}">
                <a16:creationId xmlns:a16="http://schemas.microsoft.com/office/drawing/2014/main" id="{29A367C4-027C-486D-B886-1B86C2F0427A}"/>
              </a:ext>
            </a:extLst>
          </p:cNvPr>
          <p:cNvGrpSpPr/>
          <p:nvPr/>
        </p:nvGrpSpPr>
        <p:grpSpPr>
          <a:xfrm>
            <a:off x="824311" y="326634"/>
            <a:ext cx="1000125" cy="771525"/>
            <a:chOff x="586296" y="5309502"/>
            <a:chExt cx="1000125" cy="771525"/>
          </a:xfrm>
        </p:grpSpPr>
        <p:sp>
          <p:nvSpPr>
            <p:cNvPr id="25" name="Oval 24">
              <a:extLst>
                <a:ext uri="{FF2B5EF4-FFF2-40B4-BE49-F238E27FC236}">
                  <a16:creationId xmlns:a16="http://schemas.microsoft.com/office/drawing/2014/main" id="{986FC4E2-B10E-4CC8-B404-6B9DB20ABF12}"/>
                </a:ext>
              </a:extLst>
            </p:cNvPr>
            <p:cNvSpPr/>
            <p:nvPr/>
          </p:nvSpPr>
          <p:spPr>
            <a:xfrm>
              <a:off x="586296" y="5309502"/>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7985DFE-0628-4A9D-8A29-FCBD0E90B43A}"/>
                </a:ext>
              </a:extLst>
            </p:cNvPr>
            <p:cNvSpPr txBox="1"/>
            <p:nvPr/>
          </p:nvSpPr>
          <p:spPr>
            <a:xfrm>
              <a:off x="586296" y="5369191"/>
              <a:ext cx="1000125" cy="646331"/>
            </a:xfrm>
            <a:prstGeom prst="rect">
              <a:avLst/>
            </a:prstGeom>
            <a:noFill/>
            <a:ln>
              <a:noFill/>
            </a:ln>
          </p:spPr>
          <p:txBody>
            <a:bodyPr wrap="square" rtlCol="0">
              <a:spAutoFit/>
            </a:bodyPr>
            <a:lstStyle/>
            <a:p>
              <a:r>
                <a:rPr lang="en-US" sz="3600" b="1" spc="-100" dirty="0">
                  <a:solidFill>
                    <a:srgbClr val="37465E"/>
                  </a:solidFill>
                </a:rPr>
                <a:t>11</a:t>
              </a:r>
              <a:endParaRPr lang="en-US" sz="4800" b="1" spc="-100" dirty="0">
                <a:solidFill>
                  <a:srgbClr val="37465E"/>
                </a:solidFill>
              </a:endParaRPr>
            </a:p>
          </p:txBody>
        </p:sp>
      </p:grpSp>
      <p:sp>
        <p:nvSpPr>
          <p:cNvPr id="12" name="Rectangle 11">
            <a:extLst>
              <a:ext uri="{FF2B5EF4-FFF2-40B4-BE49-F238E27FC236}">
                <a16:creationId xmlns:a16="http://schemas.microsoft.com/office/drawing/2014/main" id="{DCE9B61E-1DF4-D481-2450-D2D4E7EAE4CA}"/>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2227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25138"/>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diagnosis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24</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grpSp>
        <p:nvGrpSpPr>
          <p:cNvPr id="26" name="Group 25">
            <a:extLst>
              <a:ext uri="{FF2B5EF4-FFF2-40B4-BE49-F238E27FC236}">
                <a16:creationId xmlns:a16="http://schemas.microsoft.com/office/drawing/2014/main" id="{73ABB1AB-2ABD-48FF-BA8D-F61FDEA30C9C}"/>
              </a:ext>
            </a:extLst>
          </p:cNvPr>
          <p:cNvGrpSpPr/>
          <p:nvPr/>
        </p:nvGrpSpPr>
        <p:grpSpPr>
          <a:xfrm>
            <a:off x="824311" y="326634"/>
            <a:ext cx="1000125" cy="771525"/>
            <a:chOff x="595821" y="5366870"/>
            <a:chExt cx="1000125" cy="771525"/>
          </a:xfrm>
        </p:grpSpPr>
        <p:sp>
          <p:nvSpPr>
            <p:cNvPr id="27" name="Oval 26">
              <a:extLst>
                <a:ext uri="{FF2B5EF4-FFF2-40B4-BE49-F238E27FC236}">
                  <a16:creationId xmlns:a16="http://schemas.microsoft.com/office/drawing/2014/main" id="{E6B9E7F2-B158-4725-AB51-22AD357855A8}"/>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22D1703-0E22-4F72-8C1A-9E69E35DAC57}"/>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12</a:t>
              </a:r>
              <a:endParaRPr lang="en-US" sz="4800" b="1" spc="-100" dirty="0">
                <a:solidFill>
                  <a:srgbClr val="37465E"/>
                </a:solidFill>
              </a:endParaRPr>
            </a:p>
          </p:txBody>
        </p:sp>
      </p:grpSp>
      <p:sp>
        <p:nvSpPr>
          <p:cNvPr id="5" name="TextBox 4">
            <a:extLst>
              <a:ext uri="{FF2B5EF4-FFF2-40B4-BE49-F238E27FC236}">
                <a16:creationId xmlns:a16="http://schemas.microsoft.com/office/drawing/2014/main" id="{FA0A8B96-3F5D-99B8-372C-3E0924C84721}"/>
              </a:ext>
            </a:extLst>
          </p:cNvPr>
          <p:cNvSpPr txBox="1"/>
          <p:nvPr/>
        </p:nvSpPr>
        <p:spPr>
          <a:xfrm>
            <a:off x="0" y="1498600"/>
            <a:ext cx="2675983" cy="3000821"/>
          </a:xfrm>
          <a:prstGeom prst="rect">
            <a:avLst/>
          </a:prstGeom>
          <a:noFill/>
        </p:spPr>
        <p:txBody>
          <a:bodyPr wrap="square" rtlCol="0">
            <a:spAutoFit/>
          </a:bodyPr>
          <a:lstStyle/>
          <a:p>
            <a:pPr>
              <a:spcBef>
                <a:spcPts val="600"/>
              </a:spcBef>
              <a:spcAft>
                <a:spcPts val="600"/>
              </a:spcAf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ode Type: “ICD 10” from the drop down, </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E</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nter the diagnosis code to search. </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elect the correct code from the drop down, </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lick “Go to Requests” to continue</a:t>
            </a:r>
          </a:p>
          <a:p>
            <a:endParaRPr lang="en-US" dirty="0"/>
          </a:p>
        </p:txBody>
      </p:sp>
      <p:grpSp>
        <p:nvGrpSpPr>
          <p:cNvPr id="11" name="Group 10">
            <a:extLst>
              <a:ext uri="{FF2B5EF4-FFF2-40B4-BE49-F238E27FC236}">
                <a16:creationId xmlns:a16="http://schemas.microsoft.com/office/drawing/2014/main" id="{9232FB49-FB77-47D0-22B4-145AB2258DCB}"/>
              </a:ext>
            </a:extLst>
          </p:cNvPr>
          <p:cNvGrpSpPr/>
          <p:nvPr/>
        </p:nvGrpSpPr>
        <p:grpSpPr>
          <a:xfrm>
            <a:off x="3015557" y="1589279"/>
            <a:ext cx="9050553" cy="3672858"/>
            <a:chOff x="3015558" y="1589280"/>
            <a:chExt cx="8883764" cy="2955560"/>
          </a:xfrm>
        </p:grpSpPr>
        <p:pic>
          <p:nvPicPr>
            <p:cNvPr id="2" name="Picture 1" descr="Graphical user interface, Word&#10;&#10;Description automatically generated">
              <a:extLst>
                <a:ext uri="{FF2B5EF4-FFF2-40B4-BE49-F238E27FC236}">
                  <a16:creationId xmlns:a16="http://schemas.microsoft.com/office/drawing/2014/main" id="{5A63FAC7-4D5C-ADB6-2E0E-19C44DE3E1EF}"/>
                </a:ext>
              </a:extLst>
            </p:cNvPr>
            <p:cNvPicPr>
              <a:picLocks noChangeAspect="1"/>
            </p:cNvPicPr>
            <p:nvPr/>
          </p:nvPicPr>
          <p:blipFill>
            <a:blip r:embed="rId4"/>
            <a:stretch>
              <a:fillRect/>
            </a:stretch>
          </p:blipFill>
          <p:spPr>
            <a:xfrm>
              <a:off x="3015558" y="1589280"/>
              <a:ext cx="8883764" cy="2955560"/>
            </a:xfrm>
            <a:prstGeom prst="rect">
              <a:avLst/>
            </a:prstGeom>
            <a:ln>
              <a:noFill/>
            </a:ln>
            <a:effectLst>
              <a:outerShdw blurRad="190500" algn="tl" rotWithShape="0">
                <a:srgbClr val="000000">
                  <a:alpha val="70000"/>
                </a:srgbClr>
              </a:outerShdw>
            </a:effectLst>
          </p:spPr>
        </p:pic>
        <p:sp>
          <p:nvSpPr>
            <p:cNvPr id="10" name="Rectangle: Rounded Corners 9">
              <a:extLst>
                <a:ext uri="{FF2B5EF4-FFF2-40B4-BE49-F238E27FC236}">
                  <a16:creationId xmlns:a16="http://schemas.microsoft.com/office/drawing/2014/main" id="{EFAB5737-71A3-9BFF-0B07-BAB805DE8093}"/>
                </a:ext>
              </a:extLst>
            </p:cNvPr>
            <p:cNvSpPr/>
            <p:nvPr/>
          </p:nvSpPr>
          <p:spPr>
            <a:xfrm>
              <a:off x="10791730" y="3648547"/>
              <a:ext cx="1004934" cy="3440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DF919072-E57F-9006-C8DD-5DBED4B9BABA}"/>
              </a:ext>
            </a:extLst>
          </p:cNvPr>
          <p:cNvSpPr/>
          <p:nvPr/>
        </p:nvSpPr>
        <p:spPr>
          <a:xfrm>
            <a:off x="4250028" y="3087463"/>
            <a:ext cx="2230513" cy="10608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dirty="0"/>
              <a:t>Select SUD Diagnoses/Mental Health Diagnoses</a:t>
            </a:r>
          </a:p>
        </p:txBody>
      </p:sp>
      <p:sp>
        <p:nvSpPr>
          <p:cNvPr id="13" name="Rectangle 12">
            <a:extLst>
              <a:ext uri="{FF2B5EF4-FFF2-40B4-BE49-F238E27FC236}">
                <a16:creationId xmlns:a16="http://schemas.microsoft.com/office/drawing/2014/main" id="{E59290B1-C85B-642A-5DE7-79D3DB38882E}"/>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808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66BBFC-BE60-4CDC-3969-FD0D817AB0BF}"/>
              </a:ext>
            </a:extLst>
          </p:cNvPr>
          <p:cNvPicPr>
            <a:picLocks noChangeAspect="1"/>
          </p:cNvPicPr>
          <p:nvPr/>
        </p:nvPicPr>
        <p:blipFill>
          <a:blip r:embed="rId2"/>
          <a:stretch>
            <a:fillRect/>
          </a:stretch>
        </p:blipFill>
        <p:spPr>
          <a:xfrm>
            <a:off x="2880929" y="1279678"/>
            <a:ext cx="9044908" cy="3730201"/>
          </a:xfrm>
          <a:prstGeom prst="rect">
            <a:avLst/>
          </a:prstGeom>
        </p:spPr>
      </p:pic>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16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020172"/>
            <a:ext cx="2396971" cy="1470924"/>
          </a:xfrm>
        </p:spPr>
        <p:txBody>
          <a:bodyPr/>
          <a:lstStyle/>
          <a:p>
            <a:pPr marL="0" indent="0" algn="ctr">
              <a:buNone/>
            </a:pPr>
            <a:r>
              <a:rPr lang="en-US" sz="2000" cap="all" dirty="0">
                <a:solidFill>
                  <a:schemeClr val="bg1"/>
                </a:solidFill>
              </a:rPr>
              <a:t>requests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25</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3B27D3D-C33C-4C94-ABB1-8AAF37FD01D4}"/>
              </a:ext>
            </a:extLst>
          </p:cNvPr>
          <p:cNvSpPr txBox="1"/>
          <p:nvPr/>
        </p:nvSpPr>
        <p:spPr>
          <a:xfrm>
            <a:off x="-77044" y="1402611"/>
            <a:ext cx="2683697" cy="3389133"/>
          </a:xfrm>
          <a:prstGeom prst="rect">
            <a:avLst/>
          </a:prstGeom>
          <a:noFill/>
        </p:spPr>
        <p:txBody>
          <a:bodyPr wrap="square" rtlCol="0">
            <a:spAutoFit/>
          </a:bodyPr>
          <a:lstStyle/>
          <a:p>
            <a:pPr marL="342900" marR="0" lvl="0" indent="-34290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 Request Type</a:t>
            </a:r>
          </a:p>
          <a:p>
            <a:pPr marL="800100" lvl="1" indent="-342900">
              <a:lnSpc>
                <a:spcPct val="107000"/>
              </a:lnSpc>
              <a:spcAft>
                <a:spcPts val="800"/>
              </a:spcAft>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Admission</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beginning treatment</a:t>
            </a:r>
          </a:p>
          <a:p>
            <a:pPr marL="800100" lvl="1" indent="-342900">
              <a:lnSpc>
                <a:spcPct val="107000"/>
              </a:lnSpc>
              <a:spcAft>
                <a:spcPts val="800"/>
              </a:spcAft>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Concurrent= client is currently receiving treatment</a:t>
            </a:r>
          </a:p>
          <a:p>
            <a:pPr marL="342900" marR="0" lvl="0" indent="-34290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a:t>
            </a: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 notification date and time will display automatically. </a:t>
            </a:r>
          </a:p>
          <a:p>
            <a:pPr marL="342900" marR="0" lvl="0" indent="-34290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“Go to Procedures” to continue.</a:t>
            </a:r>
          </a:p>
        </p:txBody>
      </p:sp>
      <p:grpSp>
        <p:nvGrpSpPr>
          <p:cNvPr id="21" name="Group 20">
            <a:extLst>
              <a:ext uri="{FF2B5EF4-FFF2-40B4-BE49-F238E27FC236}">
                <a16:creationId xmlns:a16="http://schemas.microsoft.com/office/drawing/2014/main" id="{3F74E643-8FF7-4E51-BCA6-0810622524BD}"/>
              </a:ext>
            </a:extLst>
          </p:cNvPr>
          <p:cNvGrpSpPr/>
          <p:nvPr/>
        </p:nvGrpSpPr>
        <p:grpSpPr>
          <a:xfrm>
            <a:off x="824311" y="159207"/>
            <a:ext cx="1000125" cy="771525"/>
            <a:chOff x="595821" y="5366870"/>
            <a:chExt cx="1000125" cy="771525"/>
          </a:xfrm>
        </p:grpSpPr>
        <p:sp>
          <p:nvSpPr>
            <p:cNvPr id="22" name="Oval 21">
              <a:extLst>
                <a:ext uri="{FF2B5EF4-FFF2-40B4-BE49-F238E27FC236}">
                  <a16:creationId xmlns:a16="http://schemas.microsoft.com/office/drawing/2014/main" id="{16EE569B-2CFF-475C-A3AC-0B45DB2806C2}"/>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5452E3E-28A4-45AB-9426-E8234EB77BC4}"/>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13</a:t>
              </a:r>
              <a:endParaRPr lang="en-US" sz="4800" b="1" spc="-100" dirty="0">
                <a:solidFill>
                  <a:srgbClr val="37465E"/>
                </a:solidFill>
              </a:endParaRPr>
            </a:p>
          </p:txBody>
        </p:sp>
      </p:grpSp>
      <p:sp>
        <p:nvSpPr>
          <p:cNvPr id="24" name="Callout: Line 23">
            <a:extLst>
              <a:ext uri="{FF2B5EF4-FFF2-40B4-BE49-F238E27FC236}">
                <a16:creationId xmlns:a16="http://schemas.microsoft.com/office/drawing/2014/main" id="{29A8E590-CA11-F981-9BB6-587454873EC7}"/>
              </a:ext>
            </a:extLst>
          </p:cNvPr>
          <p:cNvSpPr/>
          <p:nvPr/>
        </p:nvSpPr>
        <p:spPr>
          <a:xfrm>
            <a:off x="5422542" y="2857368"/>
            <a:ext cx="3545322" cy="688064"/>
          </a:xfrm>
          <a:prstGeom prst="borderCallout1">
            <a:avLst>
              <a:gd name="adj1" fmla="val -72039"/>
              <a:gd name="adj2" fmla="val -4785"/>
              <a:gd name="adj3" fmla="val 49342"/>
              <a:gd name="adj4" fmla="val -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FIPS Code field is not required for 1115 SUD submissions, leave blank and continue.</a:t>
            </a:r>
          </a:p>
        </p:txBody>
      </p:sp>
      <p:sp>
        <p:nvSpPr>
          <p:cNvPr id="12" name="Rectangle: Rounded Corners 11">
            <a:extLst>
              <a:ext uri="{FF2B5EF4-FFF2-40B4-BE49-F238E27FC236}">
                <a16:creationId xmlns:a16="http://schemas.microsoft.com/office/drawing/2014/main" id="{642ED066-6DD7-191F-49B8-4B39ED9CED12}"/>
              </a:ext>
            </a:extLst>
          </p:cNvPr>
          <p:cNvSpPr/>
          <p:nvPr/>
        </p:nvSpPr>
        <p:spPr>
          <a:xfrm>
            <a:off x="10766738" y="2421228"/>
            <a:ext cx="1159099" cy="5537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481DCA9-748E-C938-57BC-B1F1296780CF}"/>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617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8578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requests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26</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0" y="1264379"/>
            <a:ext cx="2726682" cy="3504870"/>
          </a:xfrm>
          <a:prstGeom prst="rect">
            <a:avLst/>
          </a:prstGeom>
          <a:noFill/>
        </p:spPr>
        <p:txBody>
          <a:bodyPr wrap="square" rtlCol="0">
            <a:spAutoFit/>
          </a:bodyPr>
          <a:lstStyle/>
          <a:p>
            <a:endParaRPr lang="en-US" sz="1600" dirty="0">
              <a:solidFill>
                <a:schemeClr val="bg1"/>
              </a:solidFill>
            </a:endParaRP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the procedure code in search bar:</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will be the CPT Code billed to DHS</a:t>
            </a:r>
          </a:p>
          <a:p>
            <a:pPr marL="742950" lvl="1" indent="-285750">
              <a:lnSpc>
                <a:spcPct val="107000"/>
              </a:lnSpc>
              <a:spcAft>
                <a:spcPts val="8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Check with your billing person if unsure on what code to use</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Select the correct code from the drop-down. </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Monthly Records Request Letter contains code required for each client</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7" name="Group 36">
            <a:extLst>
              <a:ext uri="{FF2B5EF4-FFF2-40B4-BE49-F238E27FC236}">
                <a16:creationId xmlns:a16="http://schemas.microsoft.com/office/drawing/2014/main" id="{FC691F29-1D3F-48C6-A836-98C95C71D9BE}"/>
              </a:ext>
            </a:extLst>
          </p:cNvPr>
          <p:cNvGrpSpPr/>
          <p:nvPr/>
        </p:nvGrpSpPr>
        <p:grpSpPr>
          <a:xfrm>
            <a:off x="824311" y="326634"/>
            <a:ext cx="1000125" cy="771525"/>
            <a:chOff x="595821" y="5366870"/>
            <a:chExt cx="1000125" cy="771525"/>
          </a:xfrm>
        </p:grpSpPr>
        <p:sp>
          <p:nvSpPr>
            <p:cNvPr id="38" name="Oval 37">
              <a:extLst>
                <a:ext uri="{FF2B5EF4-FFF2-40B4-BE49-F238E27FC236}">
                  <a16:creationId xmlns:a16="http://schemas.microsoft.com/office/drawing/2014/main" id="{213DDFC5-3396-4B3F-9B68-7569E7B82DB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4DA2E1B9-93F7-4FD7-A58B-EAE6129A83D2}"/>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14</a:t>
              </a:r>
              <a:endParaRPr lang="en-US" sz="4800" b="1" spc="-100" dirty="0">
                <a:solidFill>
                  <a:srgbClr val="37465E"/>
                </a:solidFill>
              </a:endParaRPr>
            </a:p>
          </p:txBody>
        </p:sp>
      </p:grpSp>
      <p:pic>
        <p:nvPicPr>
          <p:cNvPr id="5" name="Picture 4" descr="Graphical user interface, application, Word&#10;&#10;Description automatically generated">
            <a:extLst>
              <a:ext uri="{FF2B5EF4-FFF2-40B4-BE49-F238E27FC236}">
                <a16:creationId xmlns:a16="http://schemas.microsoft.com/office/drawing/2014/main" id="{B1BC1352-A159-049A-8D17-731143601AA8}"/>
              </a:ext>
            </a:extLst>
          </p:cNvPr>
          <p:cNvPicPr>
            <a:picLocks noChangeAspect="1"/>
          </p:cNvPicPr>
          <p:nvPr/>
        </p:nvPicPr>
        <p:blipFill>
          <a:blip r:embed="rId4"/>
          <a:stretch>
            <a:fillRect/>
          </a:stretch>
        </p:blipFill>
        <p:spPr>
          <a:xfrm>
            <a:off x="2930503" y="1346932"/>
            <a:ext cx="8903633" cy="3020196"/>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556FC5B0-03D6-7CDE-65DD-51A3F9E96CDB}"/>
              </a:ext>
            </a:extLst>
          </p:cNvPr>
          <p:cNvSpPr/>
          <p:nvPr/>
        </p:nvSpPr>
        <p:spPr>
          <a:xfrm>
            <a:off x="4533900" y="2565400"/>
            <a:ext cx="2704026" cy="16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n w="0"/>
                <a:solidFill>
                  <a:schemeClr val="tx1"/>
                </a:solidFill>
                <a:effectLst>
                  <a:outerShdw blurRad="38100" dist="19050" dir="2700000" algn="tl" rotWithShape="0">
                    <a:schemeClr val="dk1">
                      <a:alpha val="40000"/>
                    </a:schemeClr>
                  </a:outerShdw>
                </a:effectLst>
              </a:rPr>
              <a:t>H2036</a:t>
            </a:r>
            <a:endParaRPr lang="en-US" sz="800" dirty="0"/>
          </a:p>
        </p:txBody>
      </p:sp>
      <p:sp>
        <p:nvSpPr>
          <p:cNvPr id="10" name="Rectangle 9">
            <a:extLst>
              <a:ext uri="{FF2B5EF4-FFF2-40B4-BE49-F238E27FC236}">
                <a16:creationId xmlns:a16="http://schemas.microsoft.com/office/drawing/2014/main" id="{67C4C045-4F70-0745-25AE-3FA4587BEB80}"/>
              </a:ext>
            </a:extLst>
          </p:cNvPr>
          <p:cNvSpPr/>
          <p:nvPr/>
        </p:nvSpPr>
        <p:spPr>
          <a:xfrm>
            <a:off x="4417455" y="3174999"/>
            <a:ext cx="2820472" cy="16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0" i="0" dirty="0">
                <a:solidFill>
                  <a:srgbClr val="212529"/>
                </a:solidFill>
                <a:effectLst/>
                <a:latin typeface="Roboto" panose="02000000000000000000" pitchFamily="2" charset="0"/>
              </a:rPr>
              <a:t>Residential Program</a:t>
            </a:r>
            <a:endParaRPr lang="en-US" sz="800" dirty="0"/>
          </a:p>
        </p:txBody>
      </p:sp>
      <p:sp>
        <p:nvSpPr>
          <p:cNvPr id="12" name="Footer Placeholder 3">
            <a:extLst>
              <a:ext uri="{FF2B5EF4-FFF2-40B4-BE49-F238E27FC236}">
                <a16:creationId xmlns:a16="http://schemas.microsoft.com/office/drawing/2014/main" id="{D370A1B5-ABD3-DAF2-68A6-F33E06348DB4}"/>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Rounded Corners 3">
            <a:extLst>
              <a:ext uri="{FF2B5EF4-FFF2-40B4-BE49-F238E27FC236}">
                <a16:creationId xmlns:a16="http://schemas.microsoft.com/office/drawing/2014/main" id="{B75816CC-95FB-8ADA-5FD3-801C7FAF6DEE}"/>
              </a:ext>
            </a:extLst>
          </p:cNvPr>
          <p:cNvSpPr/>
          <p:nvPr/>
        </p:nvSpPr>
        <p:spPr>
          <a:xfrm>
            <a:off x="10560676" y="2658523"/>
            <a:ext cx="1171978" cy="3808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CBD95B-1228-9AFC-3007-D38B00FE202E}"/>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76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1D6035F-1E6A-E629-6719-2A3F19D9778D}"/>
              </a:ext>
            </a:extLst>
          </p:cNvPr>
          <p:cNvPicPr>
            <a:picLocks noChangeAspect="1"/>
          </p:cNvPicPr>
          <p:nvPr/>
        </p:nvPicPr>
        <p:blipFill>
          <a:blip r:embed="rId2"/>
          <a:stretch>
            <a:fillRect/>
          </a:stretch>
        </p:blipFill>
        <p:spPr>
          <a:xfrm>
            <a:off x="2898684" y="1427198"/>
            <a:ext cx="9215699" cy="4846852"/>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CA0975EC-D3FB-C152-6727-9B3E97451FE1}"/>
              </a:ext>
            </a:extLst>
          </p:cNvPr>
          <p:cNvSpPr/>
          <p:nvPr/>
        </p:nvSpPr>
        <p:spPr>
          <a:xfrm>
            <a:off x="5171878" y="2334763"/>
            <a:ext cx="6804083" cy="236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H2036 		</a:t>
            </a:r>
            <a:r>
              <a:rPr lang="en-US" dirty="0" err="1"/>
              <a:t>tx</a:t>
            </a:r>
            <a:r>
              <a:rPr lang="en-US" dirty="0"/>
              <a:t> program, per </a:t>
            </a:r>
            <a:r>
              <a:rPr lang="en-US" dirty="0" err="1"/>
              <a:t>deim</a:t>
            </a:r>
            <a:r>
              <a:rPr lang="en-US" dirty="0"/>
              <a:t>	</a:t>
            </a:r>
          </a:p>
        </p:txBody>
      </p:sp>
      <p:sp>
        <p:nvSpPr>
          <p:cNvPr id="19" name="Rectangle 18">
            <a:extLst>
              <a:ext uri="{FF2B5EF4-FFF2-40B4-BE49-F238E27FC236}">
                <a16:creationId xmlns:a16="http://schemas.microsoft.com/office/drawing/2014/main" id="{D30E2453-BE63-E06E-6A09-59B069B84EA7}"/>
              </a:ext>
            </a:extLst>
          </p:cNvPr>
          <p:cNvSpPr/>
          <p:nvPr/>
        </p:nvSpPr>
        <p:spPr>
          <a:xfrm>
            <a:off x="-5254" y="3956364"/>
            <a:ext cx="2718572" cy="2317687"/>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2219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90281" y="942898"/>
            <a:ext cx="2396971" cy="1470924"/>
          </a:xfrm>
        </p:spPr>
        <p:txBody>
          <a:bodyPr/>
          <a:lstStyle/>
          <a:p>
            <a:pPr marL="0" indent="0" algn="ctr">
              <a:buNone/>
            </a:pPr>
            <a:r>
              <a:rPr lang="en-US" sz="2000" cap="all" dirty="0">
                <a:solidFill>
                  <a:schemeClr val="bg1"/>
                </a:solidFill>
              </a:rPr>
              <a:t>Requests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27</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3B27D3D-C33C-4C94-ABB1-8AAF37FD01D4}"/>
              </a:ext>
            </a:extLst>
          </p:cNvPr>
          <p:cNvSpPr txBox="1"/>
          <p:nvPr/>
        </p:nvSpPr>
        <p:spPr>
          <a:xfrm>
            <a:off x="7835" y="1340744"/>
            <a:ext cx="2679075" cy="4478149"/>
          </a:xfrm>
          <a:prstGeom prst="rect">
            <a:avLst/>
          </a:prstGeom>
          <a:noFill/>
          <a:ln>
            <a:noFill/>
          </a:ln>
        </p:spPr>
        <p:txBody>
          <a:bodyPr wrap="square" rtlCol="0">
            <a:spAutoFit/>
          </a:bodyPr>
          <a:lstStyle/>
          <a:p>
            <a:pPr marL="285750" indent="-285750">
              <a:spcBef>
                <a:spcPts val="300"/>
              </a:spcBef>
              <a:spcAft>
                <a:spcPts val="300"/>
              </a:spcAft>
              <a:buClr>
                <a:srgbClr val="EF8A45"/>
              </a:buClr>
              <a:buFont typeface="Wingdings" panose="05000000000000000000" pitchFamily="2" charset="2"/>
              <a:buChar char="Ø"/>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Requested Start Date.</a:t>
            </a:r>
          </a:p>
          <a:p>
            <a:pPr marL="285750" indent="-285750">
              <a:spcBef>
                <a:spcPts val="300"/>
              </a:spcBef>
              <a:spcAft>
                <a:spcPts val="300"/>
              </a:spcAft>
              <a:buClr>
                <a:srgbClr val="EF8A45"/>
              </a:buClr>
              <a:buFont typeface="Wingdings" panose="05000000000000000000" pitchFamily="2" charset="2"/>
              <a:buChar char="Ø"/>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the Requested Duration (this will populate the correct Requested End date). </a:t>
            </a:r>
          </a:p>
          <a:p>
            <a:pPr marL="742950" lvl="1"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start date will be the date client entered that episode of care</a:t>
            </a:r>
          </a:p>
          <a:p>
            <a:pPr marL="742950" lvl="1"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End Date will vary as noted:</a:t>
            </a:r>
          </a:p>
          <a:p>
            <a:pPr marL="1200150" lvl="2"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Discharge Date</a:t>
            </a:r>
          </a:p>
          <a:p>
            <a:pPr marL="1200150" lvl="2"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Residential Cases: 1 month (if still in services)</a:t>
            </a:r>
          </a:p>
          <a:p>
            <a:pPr marL="1200150" lvl="2"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Outpatient Cases: 3 months (if still in services)</a:t>
            </a:r>
          </a:p>
          <a:p>
            <a:pPr marL="285750"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Enter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Requested quantity.</a:t>
            </a:r>
          </a:p>
          <a:p>
            <a:pPr marL="285750" indent="-285750">
              <a:spcBef>
                <a:spcPts val="300"/>
              </a:spcBef>
              <a:spcAft>
                <a:spcPts val="300"/>
              </a:spcAft>
              <a:buClr>
                <a:srgbClr val="EF8A45"/>
              </a:buClr>
              <a:buFont typeface="Wingdings" panose="05000000000000000000" pitchFamily="2" charset="2"/>
              <a:buChar char="Ø"/>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Repeat the process for additional procedure codes by entering an additional code in the search field.</a:t>
            </a:r>
          </a:p>
          <a:p>
            <a:pPr marL="285750"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Click “Go to Questionnaire”</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CAEAF64E-D445-4FDD-9E6B-E596FAEFF8BC}"/>
              </a:ext>
            </a:extLst>
          </p:cNvPr>
          <p:cNvGrpSpPr/>
          <p:nvPr/>
        </p:nvGrpSpPr>
        <p:grpSpPr>
          <a:xfrm>
            <a:off x="888703" y="81933"/>
            <a:ext cx="1000125" cy="771525"/>
            <a:chOff x="595821" y="5366870"/>
            <a:chExt cx="1000125" cy="771525"/>
          </a:xfrm>
        </p:grpSpPr>
        <p:sp>
          <p:nvSpPr>
            <p:cNvPr id="15" name="Oval 14">
              <a:extLst>
                <a:ext uri="{FF2B5EF4-FFF2-40B4-BE49-F238E27FC236}">
                  <a16:creationId xmlns:a16="http://schemas.microsoft.com/office/drawing/2014/main" id="{896080B2-4467-448E-8913-83169E00E4C8}"/>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7710AAB-66AB-4736-A777-445CAE4D6296}"/>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15</a:t>
              </a:r>
              <a:endParaRPr lang="en-US" sz="4800" b="1" spc="-100" dirty="0">
                <a:solidFill>
                  <a:srgbClr val="37465E"/>
                </a:solidFill>
              </a:endParaRPr>
            </a:p>
          </p:txBody>
        </p:sp>
      </p:grpSp>
      <p:sp>
        <p:nvSpPr>
          <p:cNvPr id="7" name="TextBox 6">
            <a:extLst>
              <a:ext uri="{FF2B5EF4-FFF2-40B4-BE49-F238E27FC236}">
                <a16:creationId xmlns:a16="http://schemas.microsoft.com/office/drawing/2014/main" id="{37C599AA-B2D1-6CEC-721E-DDCB2F8D83D1}"/>
              </a:ext>
            </a:extLst>
          </p:cNvPr>
          <p:cNvSpPr txBox="1"/>
          <p:nvPr/>
        </p:nvSpPr>
        <p:spPr>
          <a:xfrm>
            <a:off x="3344103" y="1057865"/>
            <a:ext cx="8023586" cy="369332"/>
          </a:xfrm>
          <a:prstGeom prst="rect">
            <a:avLst/>
          </a:prstGeom>
          <a:solidFill>
            <a:srgbClr val="F2F2F2"/>
          </a:solidFill>
        </p:spPr>
        <p:txBody>
          <a:bodyPr wrap="square" rtlCol="0">
            <a:spAutoFit/>
          </a:bodyPr>
          <a:lstStyle/>
          <a:p>
            <a:r>
              <a:rPr lang="en-US" b="1" dirty="0">
                <a:solidFill>
                  <a:srgbClr val="37465E"/>
                </a:solidFill>
                <a:latin typeface="+mj-lt"/>
              </a:rPr>
              <a:t>REQUEST 01 WILL DISPLAY</a:t>
            </a:r>
          </a:p>
        </p:txBody>
      </p:sp>
      <p:sp>
        <p:nvSpPr>
          <p:cNvPr id="12" name="TextBox 11">
            <a:extLst>
              <a:ext uri="{FF2B5EF4-FFF2-40B4-BE49-F238E27FC236}">
                <a16:creationId xmlns:a16="http://schemas.microsoft.com/office/drawing/2014/main" id="{5EB79912-505A-BED5-9E63-2EE1F3016E45}"/>
              </a:ext>
            </a:extLst>
          </p:cNvPr>
          <p:cNvSpPr txBox="1"/>
          <p:nvPr/>
        </p:nvSpPr>
        <p:spPr>
          <a:xfrm>
            <a:off x="5531476" y="4658583"/>
            <a:ext cx="1282823" cy="215444"/>
          </a:xfrm>
          <a:prstGeom prst="rect">
            <a:avLst/>
          </a:prstGeom>
          <a:noFill/>
        </p:spPr>
        <p:txBody>
          <a:bodyPr wrap="square" rtlCol="0">
            <a:spAutoFit/>
          </a:bodyPr>
          <a:lstStyle/>
          <a:p>
            <a:r>
              <a:rPr lang="en-US" sz="800" dirty="0">
                <a:solidFill>
                  <a:srgbClr val="C00000"/>
                </a:solidFill>
              </a:rPr>
              <a:t>Leave Rate Blank</a:t>
            </a:r>
          </a:p>
        </p:txBody>
      </p:sp>
      <p:sp>
        <p:nvSpPr>
          <p:cNvPr id="20" name="Rectangle: Rounded Corners 19">
            <a:extLst>
              <a:ext uri="{FF2B5EF4-FFF2-40B4-BE49-F238E27FC236}">
                <a16:creationId xmlns:a16="http://schemas.microsoft.com/office/drawing/2014/main" id="{B053C572-D6E5-8E54-BF51-38F5CB5E0183}"/>
              </a:ext>
            </a:extLst>
          </p:cNvPr>
          <p:cNvSpPr/>
          <p:nvPr/>
        </p:nvSpPr>
        <p:spPr>
          <a:xfrm>
            <a:off x="11235634" y="5736092"/>
            <a:ext cx="806861" cy="3974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Line 20">
            <a:extLst>
              <a:ext uri="{FF2B5EF4-FFF2-40B4-BE49-F238E27FC236}">
                <a16:creationId xmlns:a16="http://schemas.microsoft.com/office/drawing/2014/main" id="{048F6286-7764-AEC0-5805-860C99F85CC8}"/>
              </a:ext>
            </a:extLst>
          </p:cNvPr>
          <p:cNvSpPr/>
          <p:nvPr/>
        </p:nvSpPr>
        <p:spPr>
          <a:xfrm>
            <a:off x="2898685" y="5800135"/>
            <a:ext cx="4506668" cy="970032"/>
          </a:xfrm>
          <a:prstGeom prst="borderCallout1">
            <a:avLst>
              <a:gd name="adj1" fmla="val -177212"/>
              <a:gd name="adj2" fmla="val 5694"/>
              <a:gd name="adj3" fmla="val -183805"/>
              <a:gd name="adj4" fmla="val 54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1400" i="1" dirty="0">
                <a:solidFill>
                  <a:srgbClr val="EF8A45"/>
                </a:solidFill>
                <a:effectLst/>
                <a:ea typeface="Calibri" panose="020F0502020204030204" pitchFamily="34" charset="0"/>
                <a:cs typeface="Times New Roman" panose="02020603050405020304" pitchFamily="18" charset="0"/>
              </a:rPr>
              <a:t>*Providers are not permitted to submit cases as “insufficient information” status (warning message will pop-up that will prompt you to correct the error).</a:t>
            </a:r>
          </a:p>
        </p:txBody>
      </p:sp>
      <p:sp>
        <p:nvSpPr>
          <p:cNvPr id="23" name="Rectangle 22">
            <a:extLst>
              <a:ext uri="{FF2B5EF4-FFF2-40B4-BE49-F238E27FC236}">
                <a16:creationId xmlns:a16="http://schemas.microsoft.com/office/drawing/2014/main" id="{E63330D4-AA57-77AD-9842-93F4238944EF}"/>
              </a:ext>
            </a:extLst>
          </p:cNvPr>
          <p:cNvSpPr/>
          <p:nvPr/>
        </p:nvSpPr>
        <p:spPr>
          <a:xfrm>
            <a:off x="5197637" y="3620892"/>
            <a:ext cx="1158227" cy="177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01/01/23</a:t>
            </a:r>
          </a:p>
        </p:txBody>
      </p:sp>
      <p:sp>
        <p:nvSpPr>
          <p:cNvPr id="24" name="Rectangle 23">
            <a:extLst>
              <a:ext uri="{FF2B5EF4-FFF2-40B4-BE49-F238E27FC236}">
                <a16:creationId xmlns:a16="http://schemas.microsoft.com/office/drawing/2014/main" id="{E7C93984-7F29-F487-611F-89427D9A9D93}"/>
              </a:ext>
            </a:extLst>
          </p:cNvPr>
          <p:cNvSpPr/>
          <p:nvPr/>
        </p:nvSpPr>
        <p:spPr>
          <a:xfrm>
            <a:off x="6912043" y="3617450"/>
            <a:ext cx="1158227" cy="169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solidFill>
                <a:effectLst>
                  <a:outerShdw blurRad="38100" dist="19050" dir="2700000" algn="tl" rotWithShape="0">
                    <a:schemeClr val="dk1">
                      <a:alpha val="40000"/>
                    </a:schemeClr>
                  </a:outerShdw>
                </a:effectLst>
              </a:rPr>
              <a:t>06/30/23</a:t>
            </a:r>
          </a:p>
        </p:txBody>
      </p:sp>
      <p:sp>
        <p:nvSpPr>
          <p:cNvPr id="25" name="Rectangle 24">
            <a:extLst>
              <a:ext uri="{FF2B5EF4-FFF2-40B4-BE49-F238E27FC236}">
                <a16:creationId xmlns:a16="http://schemas.microsoft.com/office/drawing/2014/main" id="{989347C6-A5A3-5873-E05E-4FF8BE2689F7}"/>
              </a:ext>
            </a:extLst>
          </p:cNvPr>
          <p:cNvSpPr/>
          <p:nvPr/>
        </p:nvSpPr>
        <p:spPr>
          <a:xfrm>
            <a:off x="5218724" y="4012612"/>
            <a:ext cx="443853" cy="23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180</a:t>
            </a:r>
          </a:p>
        </p:txBody>
      </p:sp>
      <p:sp>
        <p:nvSpPr>
          <p:cNvPr id="26" name="Rectangle 25">
            <a:extLst>
              <a:ext uri="{FF2B5EF4-FFF2-40B4-BE49-F238E27FC236}">
                <a16:creationId xmlns:a16="http://schemas.microsoft.com/office/drawing/2014/main" id="{E3FA32C3-E16E-610D-6DD8-7797312A93E6}"/>
              </a:ext>
            </a:extLst>
          </p:cNvPr>
          <p:cNvSpPr/>
          <p:nvPr/>
        </p:nvSpPr>
        <p:spPr>
          <a:xfrm>
            <a:off x="6912043" y="4035131"/>
            <a:ext cx="443853" cy="1693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5760</a:t>
            </a:r>
          </a:p>
        </p:txBody>
      </p:sp>
      <p:sp>
        <p:nvSpPr>
          <p:cNvPr id="27" name="Rectangle 26">
            <a:extLst>
              <a:ext uri="{FF2B5EF4-FFF2-40B4-BE49-F238E27FC236}">
                <a16:creationId xmlns:a16="http://schemas.microsoft.com/office/drawing/2014/main" id="{39F3D331-E91D-E2D0-7BF3-71217E0BBD3E}"/>
              </a:ext>
            </a:extLst>
          </p:cNvPr>
          <p:cNvSpPr/>
          <p:nvPr/>
        </p:nvSpPr>
        <p:spPr>
          <a:xfrm>
            <a:off x="8600159" y="4036579"/>
            <a:ext cx="576642" cy="2361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Units</a:t>
            </a:r>
          </a:p>
        </p:txBody>
      </p:sp>
      <p:sp>
        <p:nvSpPr>
          <p:cNvPr id="6" name="Rectangle 5">
            <a:extLst>
              <a:ext uri="{FF2B5EF4-FFF2-40B4-BE49-F238E27FC236}">
                <a16:creationId xmlns:a16="http://schemas.microsoft.com/office/drawing/2014/main" id="{83538254-5628-2136-BC8A-CE3111DBBA55}"/>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667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8BB622C-5CD3-ED35-3E65-CF0A1535EA75}"/>
              </a:ext>
            </a:extLst>
          </p:cNvPr>
          <p:cNvPicPr>
            <a:picLocks noChangeAspect="1"/>
          </p:cNvPicPr>
          <p:nvPr/>
        </p:nvPicPr>
        <p:blipFill>
          <a:blip r:embed="rId2"/>
          <a:stretch>
            <a:fillRect/>
          </a:stretch>
        </p:blipFill>
        <p:spPr>
          <a:xfrm>
            <a:off x="2786206" y="2061277"/>
            <a:ext cx="9324792" cy="3336846"/>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04388"/>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questionnaire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28</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25889" y="1886315"/>
            <a:ext cx="2480764" cy="2308324"/>
          </a:xfrm>
          <a:prstGeom prst="rect">
            <a:avLst/>
          </a:prstGeom>
          <a:noFill/>
        </p:spPr>
        <p:txBody>
          <a:bodyPr wrap="square" rtlCol="0">
            <a:spAutoFit/>
          </a:bodyPr>
          <a:lstStyle/>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“Take or Open” under Action to complete the questionnaire.</a:t>
            </a:r>
          </a:p>
          <a:p>
            <a:pPr marL="285750" indent="-285750">
              <a:buClr>
                <a:srgbClr val="EF8A45"/>
              </a:buClr>
              <a:buFont typeface="Wingdings" panose="05000000000000000000" pitchFamily="2" charset="2"/>
              <a:buChar char="Ø"/>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Upon questionnaire completion, click on “Go to Attachments” to upload the documents.</a:t>
            </a:r>
            <a:endParaRPr lang="en-US" sz="1600" dirty="0">
              <a:solidFill>
                <a:schemeClr val="bg1"/>
              </a:solidFill>
            </a:endParaRPr>
          </a:p>
        </p:txBody>
      </p:sp>
      <p:grpSp>
        <p:nvGrpSpPr>
          <p:cNvPr id="13" name="Group 12">
            <a:extLst>
              <a:ext uri="{FF2B5EF4-FFF2-40B4-BE49-F238E27FC236}">
                <a16:creationId xmlns:a16="http://schemas.microsoft.com/office/drawing/2014/main" id="{BAD1E540-FAAC-4563-B7C9-D918835BB93A}"/>
              </a:ext>
            </a:extLst>
          </p:cNvPr>
          <p:cNvGrpSpPr/>
          <p:nvPr/>
        </p:nvGrpSpPr>
        <p:grpSpPr>
          <a:xfrm>
            <a:off x="824311" y="326634"/>
            <a:ext cx="1000125" cy="771525"/>
            <a:chOff x="595821" y="5366870"/>
            <a:chExt cx="1000125" cy="771525"/>
          </a:xfrm>
        </p:grpSpPr>
        <p:sp>
          <p:nvSpPr>
            <p:cNvPr id="14" name="Oval 13">
              <a:extLst>
                <a:ext uri="{FF2B5EF4-FFF2-40B4-BE49-F238E27FC236}">
                  <a16:creationId xmlns:a16="http://schemas.microsoft.com/office/drawing/2014/main" id="{8C0E9F10-8CAB-4BF9-BEA3-654205DFF1A2}"/>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EE0F6EC-0AEC-4263-BF8C-E3FBECDD832D}"/>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16</a:t>
              </a:r>
              <a:endParaRPr lang="en-US" sz="4800" b="1" spc="-100" dirty="0">
                <a:solidFill>
                  <a:srgbClr val="37465E"/>
                </a:solidFill>
              </a:endParaRPr>
            </a:p>
          </p:txBody>
        </p:sp>
      </p:grpSp>
      <p:sp>
        <p:nvSpPr>
          <p:cNvPr id="7" name="TextBox 6">
            <a:extLst>
              <a:ext uri="{FF2B5EF4-FFF2-40B4-BE49-F238E27FC236}">
                <a16:creationId xmlns:a16="http://schemas.microsoft.com/office/drawing/2014/main" id="{6C93232C-B227-F222-DDD1-3DEA17EFA05D}"/>
              </a:ext>
            </a:extLst>
          </p:cNvPr>
          <p:cNvSpPr txBox="1"/>
          <p:nvPr/>
        </p:nvSpPr>
        <p:spPr>
          <a:xfrm>
            <a:off x="3132814" y="1057865"/>
            <a:ext cx="8484042" cy="923330"/>
          </a:xfrm>
          <a:prstGeom prst="rect">
            <a:avLst/>
          </a:prstGeom>
          <a:solidFill>
            <a:srgbClr val="F2F2F2"/>
          </a:solidFill>
        </p:spPr>
        <p:txBody>
          <a:bodyPr wrap="square" rtlCol="0">
            <a:spAutoFit/>
          </a:bodyPr>
          <a:lstStyle/>
          <a:p>
            <a:r>
              <a:rPr lang="en-US" sz="1800" b="1" dirty="0">
                <a:solidFill>
                  <a:srgbClr val="546980"/>
                </a:solidFill>
                <a:effectLst/>
                <a:latin typeface="+mj-lt"/>
                <a:ea typeface="Calibri" panose="020F0502020204030204" pitchFamily="34" charset="0"/>
                <a:cs typeface="Times New Roman" panose="02020603050405020304" pitchFamily="18" charset="0"/>
              </a:rPr>
              <a:t>SUD Questionnaire is required to be completed before the case can be submitted</a:t>
            </a:r>
          </a:p>
          <a:p>
            <a:endParaRPr lang="en-US" dirty="0"/>
          </a:p>
        </p:txBody>
      </p:sp>
      <p:sp>
        <p:nvSpPr>
          <p:cNvPr id="12" name="Rectangle: Rounded Corners 11">
            <a:extLst>
              <a:ext uri="{FF2B5EF4-FFF2-40B4-BE49-F238E27FC236}">
                <a16:creationId xmlns:a16="http://schemas.microsoft.com/office/drawing/2014/main" id="{B8B3B3A8-B9E4-4FCA-CC54-8A2D8C197591}"/>
              </a:ext>
            </a:extLst>
          </p:cNvPr>
          <p:cNvSpPr/>
          <p:nvPr/>
        </p:nvSpPr>
        <p:spPr>
          <a:xfrm>
            <a:off x="10612190" y="3532032"/>
            <a:ext cx="669703" cy="5194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AF3598C-920B-7728-AAEC-E09D1806B6D0}"/>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604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C7EC9C-56AC-1959-5295-F28F655E047A}"/>
              </a:ext>
            </a:extLst>
          </p:cNvPr>
          <p:cNvPicPr>
            <a:picLocks noChangeAspect="1"/>
          </p:cNvPicPr>
          <p:nvPr/>
        </p:nvPicPr>
        <p:blipFill>
          <a:blip r:embed="rId2"/>
          <a:stretch>
            <a:fillRect/>
          </a:stretch>
        </p:blipFill>
        <p:spPr>
          <a:xfrm>
            <a:off x="2732542" y="910901"/>
            <a:ext cx="9311963" cy="4168093"/>
          </a:xfrm>
          <a:prstGeom prst="rect">
            <a:avLst/>
          </a:prstGeom>
        </p:spPr>
      </p:pic>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04388"/>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Questionnaire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29</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0" y="1641615"/>
            <a:ext cx="2606653" cy="3046988"/>
          </a:xfrm>
          <a:prstGeom prst="rect">
            <a:avLst/>
          </a:prstGeom>
          <a:noFill/>
        </p:spPr>
        <p:txBody>
          <a:bodyPr wrap="square" rtlCol="0">
            <a:spAutoFit/>
          </a:bodyPr>
          <a:lstStyle/>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Transaction Control Number (TCN) is found on Request for Review Letter from Acentra</a:t>
            </a:r>
          </a:p>
          <a:p>
            <a:pPr marL="742950" lvl="1" indent="-285750">
              <a:buClr>
                <a:srgbClr val="EF8A45"/>
              </a:buClr>
              <a:buFont typeface="Wingdings" panose="05000000000000000000" pitchFamily="2" charset="2"/>
              <a:buChar char="Ø"/>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You may enter more than one TCN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 questions must be answered before the questionnaire can be marked complete</a:t>
            </a:r>
          </a:p>
          <a:p>
            <a:pPr marL="285750" indent="-285750">
              <a:buClr>
                <a:srgbClr val="EF8A45"/>
              </a:buClr>
              <a:buFont typeface="Wingdings" panose="05000000000000000000" pitchFamily="2" charset="2"/>
              <a:buChar char="Ø"/>
            </a:pPr>
            <a:r>
              <a:rPr lang="en-US" sz="1600" dirty="0">
                <a:solidFill>
                  <a:schemeClr val="bg1"/>
                </a:solidFill>
                <a:latin typeface="Calibri" panose="020F0502020204030204" pitchFamily="34" charset="0"/>
                <a:cs typeface="Times New Roman" panose="02020603050405020304" pitchFamily="18" charset="0"/>
              </a:rPr>
              <a:t>Click “Next” to move through pages</a:t>
            </a:r>
            <a:endParaRPr lang="en-US" sz="1600" dirty="0">
              <a:solidFill>
                <a:schemeClr val="bg1"/>
              </a:solidFill>
            </a:endParaRPr>
          </a:p>
        </p:txBody>
      </p:sp>
      <p:grpSp>
        <p:nvGrpSpPr>
          <p:cNvPr id="13" name="Group 12">
            <a:extLst>
              <a:ext uri="{FF2B5EF4-FFF2-40B4-BE49-F238E27FC236}">
                <a16:creationId xmlns:a16="http://schemas.microsoft.com/office/drawing/2014/main" id="{BAD1E540-FAAC-4563-B7C9-D918835BB93A}"/>
              </a:ext>
            </a:extLst>
          </p:cNvPr>
          <p:cNvGrpSpPr/>
          <p:nvPr/>
        </p:nvGrpSpPr>
        <p:grpSpPr>
          <a:xfrm>
            <a:off x="824311" y="326634"/>
            <a:ext cx="1000125" cy="771525"/>
            <a:chOff x="595821" y="5366870"/>
            <a:chExt cx="1000125" cy="771525"/>
          </a:xfrm>
        </p:grpSpPr>
        <p:sp>
          <p:nvSpPr>
            <p:cNvPr id="14" name="Oval 13">
              <a:extLst>
                <a:ext uri="{FF2B5EF4-FFF2-40B4-BE49-F238E27FC236}">
                  <a16:creationId xmlns:a16="http://schemas.microsoft.com/office/drawing/2014/main" id="{8C0E9F10-8CAB-4BF9-BEA3-654205DFF1A2}"/>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EE0F6EC-0AEC-4263-BF8C-E3FBECDD832D}"/>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16</a:t>
              </a:r>
              <a:endParaRPr lang="en-US" sz="4800" b="1" spc="-100" dirty="0">
                <a:solidFill>
                  <a:srgbClr val="37465E"/>
                </a:solidFill>
              </a:endParaRPr>
            </a:p>
          </p:txBody>
        </p:sp>
      </p:grpSp>
      <p:sp>
        <p:nvSpPr>
          <p:cNvPr id="5" name="Rectangle 4">
            <a:extLst>
              <a:ext uri="{FF2B5EF4-FFF2-40B4-BE49-F238E27FC236}">
                <a16:creationId xmlns:a16="http://schemas.microsoft.com/office/drawing/2014/main" id="{231DEFEE-A828-ED07-216D-30D6605A9D4B}"/>
              </a:ext>
            </a:extLst>
          </p:cNvPr>
          <p:cNvSpPr/>
          <p:nvPr/>
        </p:nvSpPr>
        <p:spPr>
          <a:xfrm>
            <a:off x="1401138" y="4988720"/>
            <a:ext cx="4341325" cy="1489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Transaction Control Number (TCN)</a:t>
            </a:r>
          </a:p>
          <a:p>
            <a:pPr marL="171450" indent="-171450">
              <a:buFont typeface="Arial" panose="020B0604020202020204" pitchFamily="34" charset="0"/>
              <a:buChar char="•"/>
            </a:pPr>
            <a:r>
              <a:rPr lang="en-US" sz="1200" dirty="0"/>
              <a:t>Provided to Acentra by DHS</a:t>
            </a:r>
          </a:p>
          <a:p>
            <a:pPr marL="171450" indent="-171450">
              <a:buFont typeface="Arial" panose="020B0604020202020204" pitchFamily="34" charset="0"/>
              <a:buChar char="•"/>
            </a:pPr>
            <a:r>
              <a:rPr lang="en-US" sz="1200" dirty="0"/>
              <a:t>Claims identification number</a:t>
            </a:r>
          </a:p>
          <a:p>
            <a:pPr marL="171450" indent="-171450">
              <a:buFont typeface="Arial" panose="020B0604020202020204" pitchFamily="34" charset="0"/>
              <a:buChar char="•"/>
            </a:pPr>
            <a:r>
              <a:rPr lang="en-US" sz="1200" dirty="0"/>
              <a:t>Used for internal tracking purposes</a:t>
            </a:r>
          </a:p>
          <a:p>
            <a:pPr marL="171450" indent="-171450">
              <a:buFont typeface="Arial" panose="020B0604020202020204" pitchFamily="34" charset="0"/>
              <a:buChar char="•"/>
            </a:pPr>
            <a:r>
              <a:rPr lang="en-US" sz="1200" dirty="0"/>
              <a:t>Must be provided on submitted cases</a:t>
            </a:r>
          </a:p>
          <a:p>
            <a:pPr marL="171450" indent="-171450">
              <a:buFont typeface="Arial" panose="020B0604020202020204" pitchFamily="34" charset="0"/>
              <a:buChar char="•"/>
            </a:pPr>
            <a:r>
              <a:rPr lang="en-US" sz="1200" dirty="0"/>
              <a:t>Included in the monthly letter from Acentra</a:t>
            </a:r>
          </a:p>
          <a:p>
            <a:pPr marL="171450" indent="-171450">
              <a:buFont typeface="Arial" panose="020B0604020202020204" pitchFamily="34" charset="0"/>
              <a:buChar char="•"/>
            </a:pPr>
            <a:r>
              <a:rPr lang="en-US" sz="1200" dirty="0"/>
              <a:t>If there are further questions, please reach out to DHS</a:t>
            </a:r>
          </a:p>
          <a:p>
            <a:pPr algn="ctr"/>
            <a:endParaRPr lang="en-US" sz="1200" dirty="0"/>
          </a:p>
        </p:txBody>
      </p:sp>
      <p:sp>
        <p:nvSpPr>
          <p:cNvPr id="7" name="Rectangle 6">
            <a:extLst>
              <a:ext uri="{FF2B5EF4-FFF2-40B4-BE49-F238E27FC236}">
                <a16:creationId xmlns:a16="http://schemas.microsoft.com/office/drawing/2014/main" id="{C4BAB50F-6B24-D489-C725-FC2ECDDB6779}"/>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973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66619-B775-EFFC-6DC1-27A983CA55BD}"/>
              </a:ext>
            </a:extLst>
          </p:cNvPr>
          <p:cNvSpPr>
            <a:spLocks noGrp="1"/>
          </p:cNvSpPr>
          <p:nvPr>
            <p:ph type="body" sz="quarter" idx="10"/>
          </p:nvPr>
        </p:nvSpPr>
        <p:spPr>
          <a:xfrm>
            <a:off x="53835" y="5700653"/>
            <a:ext cx="9534042" cy="587519"/>
          </a:xfrm>
        </p:spPr>
        <p:txBody>
          <a:bodyPr/>
          <a:lstStyle/>
          <a:p>
            <a:r>
              <a:rPr lang="en-US" dirty="0"/>
              <a:t>SUBMISSION REQUIREMENTS: ASAM 3</a:t>
            </a:r>
            <a:r>
              <a:rPr lang="en-US" baseline="30000" dirty="0"/>
              <a:t>rd</a:t>
            </a:r>
            <a:r>
              <a:rPr lang="en-US" dirty="0"/>
              <a:t> Edition</a:t>
            </a:r>
          </a:p>
        </p:txBody>
      </p:sp>
      <p:sp>
        <p:nvSpPr>
          <p:cNvPr id="3" name="Text Placeholder 2">
            <a:extLst>
              <a:ext uri="{FF2B5EF4-FFF2-40B4-BE49-F238E27FC236}">
                <a16:creationId xmlns:a16="http://schemas.microsoft.com/office/drawing/2014/main" id="{ED8F66B4-72F7-5BA6-9DD2-31A20BE63B6C}"/>
              </a:ext>
            </a:extLst>
          </p:cNvPr>
          <p:cNvSpPr>
            <a:spLocks noGrp="1"/>
          </p:cNvSpPr>
          <p:nvPr>
            <p:ph type="body" sz="quarter" idx="11"/>
          </p:nvPr>
        </p:nvSpPr>
        <p:spPr/>
        <p:txBody>
          <a:bodyPr/>
          <a:lstStyle/>
          <a:p>
            <a:r>
              <a:rPr lang="en-US" dirty="0"/>
              <a:t>PART 1 </a:t>
            </a:r>
          </a:p>
        </p:txBody>
      </p:sp>
    </p:spTree>
    <p:extLst>
      <p:ext uri="{BB962C8B-B14F-4D97-AF65-F5344CB8AC3E}">
        <p14:creationId xmlns:p14="http://schemas.microsoft.com/office/powerpoint/2010/main" val="1302338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04388"/>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Questionnaire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30</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61494" y="1744646"/>
            <a:ext cx="2480764" cy="1323439"/>
          </a:xfrm>
          <a:prstGeom prst="rect">
            <a:avLst/>
          </a:prstGeom>
          <a:noFill/>
        </p:spPr>
        <p:txBody>
          <a:bodyPr wrap="square" rtlCol="0">
            <a:spAutoFit/>
          </a:bodyPr>
          <a:lstStyle/>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Select All other services offered and/or provided to client</a:t>
            </a:r>
          </a:p>
          <a:p>
            <a:pPr marL="285750" indent="-285750">
              <a:buClr>
                <a:srgbClr val="EF8A45"/>
              </a:buClr>
              <a:buFont typeface="Wingdings" panose="05000000000000000000" pitchFamily="2" charset="2"/>
              <a:buChar char="Ø"/>
            </a:pPr>
            <a:r>
              <a:rPr lang="en-US" sz="1600" dirty="0">
                <a:solidFill>
                  <a:schemeClr val="bg1"/>
                </a:solidFill>
                <a:latin typeface="Calibri" panose="020F0502020204030204" pitchFamily="34" charset="0"/>
                <a:cs typeface="Times New Roman" panose="02020603050405020304" pitchFamily="18" charset="0"/>
              </a:rPr>
              <a:t>Click “Next” to move through pages</a:t>
            </a:r>
            <a:endParaRPr lang="en-US" sz="1600" dirty="0">
              <a:solidFill>
                <a:schemeClr val="bg1"/>
              </a:solidFill>
            </a:endParaRPr>
          </a:p>
        </p:txBody>
      </p:sp>
      <p:grpSp>
        <p:nvGrpSpPr>
          <p:cNvPr id="13" name="Group 12">
            <a:extLst>
              <a:ext uri="{FF2B5EF4-FFF2-40B4-BE49-F238E27FC236}">
                <a16:creationId xmlns:a16="http://schemas.microsoft.com/office/drawing/2014/main" id="{BAD1E540-FAAC-4563-B7C9-D918835BB93A}"/>
              </a:ext>
            </a:extLst>
          </p:cNvPr>
          <p:cNvGrpSpPr/>
          <p:nvPr/>
        </p:nvGrpSpPr>
        <p:grpSpPr>
          <a:xfrm>
            <a:off x="824311" y="326634"/>
            <a:ext cx="1000125" cy="771525"/>
            <a:chOff x="595821" y="5366870"/>
            <a:chExt cx="1000125" cy="771525"/>
          </a:xfrm>
        </p:grpSpPr>
        <p:sp>
          <p:nvSpPr>
            <p:cNvPr id="14" name="Oval 13">
              <a:extLst>
                <a:ext uri="{FF2B5EF4-FFF2-40B4-BE49-F238E27FC236}">
                  <a16:creationId xmlns:a16="http://schemas.microsoft.com/office/drawing/2014/main" id="{8C0E9F10-8CAB-4BF9-BEA3-654205DFF1A2}"/>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EE0F6EC-0AEC-4263-BF8C-E3FBECDD832D}"/>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16</a:t>
              </a:r>
              <a:endParaRPr lang="en-US" sz="4800" b="1" spc="-100" dirty="0">
                <a:solidFill>
                  <a:srgbClr val="37465E"/>
                </a:solidFill>
              </a:endParaRPr>
            </a:p>
          </p:txBody>
        </p:sp>
      </p:grpSp>
      <p:sp>
        <p:nvSpPr>
          <p:cNvPr id="5" name="Rectangle 4">
            <a:extLst>
              <a:ext uri="{FF2B5EF4-FFF2-40B4-BE49-F238E27FC236}">
                <a16:creationId xmlns:a16="http://schemas.microsoft.com/office/drawing/2014/main" id="{2F8BDA68-1751-6ABC-6CB7-6332C6885B4E}"/>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FD90820-8F67-E809-921B-B00FF823AB2E}"/>
              </a:ext>
            </a:extLst>
          </p:cNvPr>
          <p:cNvPicPr>
            <a:picLocks noChangeAspect="1"/>
          </p:cNvPicPr>
          <p:nvPr/>
        </p:nvPicPr>
        <p:blipFill>
          <a:blip r:embed="rId4"/>
          <a:stretch>
            <a:fillRect/>
          </a:stretch>
        </p:blipFill>
        <p:spPr>
          <a:xfrm>
            <a:off x="2676812" y="959667"/>
            <a:ext cx="9515188" cy="4716853"/>
          </a:xfrm>
          <a:prstGeom prst="rect">
            <a:avLst/>
          </a:prstGeom>
        </p:spPr>
      </p:pic>
    </p:spTree>
    <p:extLst>
      <p:ext uri="{BB962C8B-B14F-4D97-AF65-F5344CB8AC3E}">
        <p14:creationId xmlns:p14="http://schemas.microsoft.com/office/powerpoint/2010/main" val="1470640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951D44-EA70-EBC2-93EF-912322FC2B22}"/>
              </a:ext>
            </a:extLst>
          </p:cNvPr>
          <p:cNvPicPr>
            <a:picLocks noChangeAspect="1"/>
          </p:cNvPicPr>
          <p:nvPr/>
        </p:nvPicPr>
        <p:blipFill>
          <a:blip r:embed="rId2"/>
          <a:stretch>
            <a:fillRect/>
          </a:stretch>
        </p:blipFill>
        <p:spPr>
          <a:xfrm>
            <a:off x="2936124" y="1815236"/>
            <a:ext cx="9255875" cy="2485159"/>
          </a:xfrm>
          <a:prstGeom prst="rect">
            <a:avLst/>
          </a:prstGeom>
        </p:spPr>
      </p:pic>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04388"/>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Questionnaire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31</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0" y="1593410"/>
            <a:ext cx="2542258" cy="1815882"/>
          </a:xfrm>
          <a:prstGeom prst="rect">
            <a:avLst/>
          </a:prstGeom>
          <a:noFill/>
        </p:spPr>
        <p:txBody>
          <a:bodyPr wrap="square" rtlCol="0">
            <a:spAutoFit/>
          </a:bodyPr>
          <a:lstStyle/>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Question 4 will populate additional questions if MAT would be a benefit to client</a:t>
            </a:r>
          </a:p>
          <a:p>
            <a:pPr marL="285750" indent="-285750">
              <a:buClr>
                <a:srgbClr val="EF8A45"/>
              </a:buClr>
              <a:buFont typeface="Wingdings" panose="05000000000000000000" pitchFamily="2" charset="2"/>
              <a:buChar char="Ø"/>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Clr>
                <a:srgbClr val="EF8A45"/>
              </a:buClr>
              <a:buFont typeface="Wingdings" panose="05000000000000000000" pitchFamily="2" charset="2"/>
              <a:buChar char="Ø"/>
            </a:pPr>
            <a:r>
              <a:rPr lang="en-US" sz="1600" dirty="0">
                <a:solidFill>
                  <a:schemeClr val="bg1"/>
                </a:solidFill>
                <a:latin typeface="Calibri" panose="020F0502020204030204" pitchFamily="34" charset="0"/>
                <a:cs typeface="Times New Roman" panose="02020603050405020304" pitchFamily="18" charset="0"/>
              </a:rPr>
              <a:t>Click “Mark as Complete” to finish</a:t>
            </a:r>
            <a:endParaRPr lang="en-US" sz="1600" dirty="0">
              <a:solidFill>
                <a:schemeClr val="bg1"/>
              </a:solidFill>
            </a:endParaRPr>
          </a:p>
        </p:txBody>
      </p:sp>
      <p:grpSp>
        <p:nvGrpSpPr>
          <p:cNvPr id="13" name="Group 12">
            <a:extLst>
              <a:ext uri="{FF2B5EF4-FFF2-40B4-BE49-F238E27FC236}">
                <a16:creationId xmlns:a16="http://schemas.microsoft.com/office/drawing/2014/main" id="{BAD1E540-FAAC-4563-B7C9-D918835BB93A}"/>
              </a:ext>
            </a:extLst>
          </p:cNvPr>
          <p:cNvGrpSpPr/>
          <p:nvPr/>
        </p:nvGrpSpPr>
        <p:grpSpPr>
          <a:xfrm>
            <a:off x="824311" y="326634"/>
            <a:ext cx="1000125" cy="771525"/>
            <a:chOff x="595821" y="5366870"/>
            <a:chExt cx="1000125" cy="771525"/>
          </a:xfrm>
        </p:grpSpPr>
        <p:sp>
          <p:nvSpPr>
            <p:cNvPr id="14" name="Oval 13">
              <a:extLst>
                <a:ext uri="{FF2B5EF4-FFF2-40B4-BE49-F238E27FC236}">
                  <a16:creationId xmlns:a16="http://schemas.microsoft.com/office/drawing/2014/main" id="{8C0E9F10-8CAB-4BF9-BEA3-654205DFF1A2}"/>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EE0F6EC-0AEC-4263-BF8C-E3FBECDD832D}"/>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16</a:t>
              </a:r>
              <a:endParaRPr lang="en-US" sz="4800" b="1" spc="-100" dirty="0">
                <a:solidFill>
                  <a:srgbClr val="37465E"/>
                </a:solidFill>
              </a:endParaRPr>
            </a:p>
          </p:txBody>
        </p:sp>
      </p:grpSp>
      <p:sp>
        <p:nvSpPr>
          <p:cNvPr id="10" name="Rectangle: Rounded Corners 9">
            <a:extLst>
              <a:ext uri="{FF2B5EF4-FFF2-40B4-BE49-F238E27FC236}">
                <a16:creationId xmlns:a16="http://schemas.microsoft.com/office/drawing/2014/main" id="{FC28BCB2-694F-E7DC-ECE7-C5BA24A01580}"/>
              </a:ext>
            </a:extLst>
          </p:cNvPr>
          <p:cNvSpPr/>
          <p:nvPr/>
        </p:nvSpPr>
        <p:spPr>
          <a:xfrm>
            <a:off x="10511074" y="3409292"/>
            <a:ext cx="1680926" cy="3525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31E97F-FBF1-8161-04A6-39E63BE59383}"/>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298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07492"/>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020172"/>
            <a:ext cx="2396971" cy="1470924"/>
          </a:xfrm>
        </p:spPr>
        <p:txBody>
          <a:bodyPr/>
          <a:lstStyle/>
          <a:p>
            <a:pPr marL="0" indent="0" algn="ctr">
              <a:buNone/>
            </a:pPr>
            <a:r>
              <a:rPr lang="en-US" sz="2000" cap="all" dirty="0">
                <a:solidFill>
                  <a:schemeClr val="bg1"/>
                </a:solidFill>
              </a:rPr>
              <a:t>attachments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32</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3B27D3D-C33C-4C94-ABB1-8AAF37FD01D4}"/>
              </a:ext>
            </a:extLst>
          </p:cNvPr>
          <p:cNvSpPr txBox="1"/>
          <p:nvPr/>
        </p:nvSpPr>
        <p:spPr>
          <a:xfrm>
            <a:off x="-56119" y="1536664"/>
            <a:ext cx="2722046" cy="3553024"/>
          </a:xfrm>
          <a:prstGeom prst="rect">
            <a:avLst/>
          </a:prstGeom>
          <a:noFill/>
        </p:spPr>
        <p:txBody>
          <a:bodyPr wrap="square" rtlCol="0">
            <a:spAutoFit/>
          </a:bodyPr>
          <a:lstStyle/>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“Upload documents.” </a:t>
            </a:r>
          </a:p>
          <a:p>
            <a:pPr marL="285750" marR="0" lvl="0">
              <a:lnSpc>
                <a:spcPct val="107000"/>
              </a:lnSpc>
              <a:spcBef>
                <a:spcPts val="0"/>
              </a:spcBef>
              <a:spcAft>
                <a:spcPts val="800"/>
              </a:spcAft>
            </a:pP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can drag and drop your documents, or you can browse </a:t>
            </a:r>
            <a:r>
              <a:rPr lang="en-US" sz="15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y</a:t>
            </a: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our </a:t>
            </a:r>
            <a:r>
              <a:rPr lang="en-US" sz="15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f</a:t>
            </a: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iles. </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Choose the appropriate document types</a:t>
            </a:r>
          </a:p>
          <a:p>
            <a:pPr marL="742950" lvl="1" indent="-285750">
              <a:lnSpc>
                <a:spcPct val="107000"/>
              </a:lnSpc>
              <a:spcAft>
                <a:spcPts val="800"/>
              </a:spcAft>
              <a:buClr>
                <a:srgbClr val="EF8A45"/>
              </a:buClr>
              <a:buFont typeface="Wingdings" panose="05000000000000000000" pitchFamily="2" charset="2"/>
              <a:buChar char="Ø"/>
            </a:pPr>
            <a:r>
              <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PDF is the preferred file type for uploads</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Once the documents are chosen, click on “Upload.”</a:t>
            </a:r>
          </a:p>
          <a:p>
            <a:endParaRPr lang="en-US" sz="1500" dirty="0">
              <a:solidFill>
                <a:schemeClr val="bg1"/>
              </a:solidFill>
            </a:endParaRPr>
          </a:p>
        </p:txBody>
      </p:sp>
      <p:grpSp>
        <p:nvGrpSpPr>
          <p:cNvPr id="24" name="Group 23">
            <a:extLst>
              <a:ext uri="{FF2B5EF4-FFF2-40B4-BE49-F238E27FC236}">
                <a16:creationId xmlns:a16="http://schemas.microsoft.com/office/drawing/2014/main" id="{80070AE2-A03D-455B-94FB-801CB04487B3}"/>
              </a:ext>
            </a:extLst>
          </p:cNvPr>
          <p:cNvGrpSpPr/>
          <p:nvPr/>
        </p:nvGrpSpPr>
        <p:grpSpPr>
          <a:xfrm>
            <a:off x="824311" y="159207"/>
            <a:ext cx="1000125" cy="771525"/>
            <a:chOff x="595821" y="5366870"/>
            <a:chExt cx="1000125" cy="771525"/>
          </a:xfrm>
        </p:grpSpPr>
        <p:sp>
          <p:nvSpPr>
            <p:cNvPr id="25" name="Oval 24">
              <a:extLst>
                <a:ext uri="{FF2B5EF4-FFF2-40B4-BE49-F238E27FC236}">
                  <a16:creationId xmlns:a16="http://schemas.microsoft.com/office/drawing/2014/main" id="{7E0C6270-A43D-4078-A0B0-39627529B5E3}"/>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5918086-964D-4EA2-9D47-93C783842D74}"/>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17</a:t>
              </a:r>
              <a:endParaRPr lang="en-US" sz="4800" b="1" spc="-100" dirty="0">
                <a:solidFill>
                  <a:srgbClr val="37465E"/>
                </a:solidFill>
              </a:endParaRPr>
            </a:p>
          </p:txBody>
        </p:sp>
      </p:grpSp>
      <p:grpSp>
        <p:nvGrpSpPr>
          <p:cNvPr id="11" name="Group 10">
            <a:extLst>
              <a:ext uri="{FF2B5EF4-FFF2-40B4-BE49-F238E27FC236}">
                <a16:creationId xmlns:a16="http://schemas.microsoft.com/office/drawing/2014/main" id="{EA3E3894-DCAD-0BE6-494B-0EB010C8CEA9}"/>
              </a:ext>
            </a:extLst>
          </p:cNvPr>
          <p:cNvGrpSpPr/>
          <p:nvPr/>
        </p:nvGrpSpPr>
        <p:grpSpPr>
          <a:xfrm>
            <a:off x="3124200" y="1187598"/>
            <a:ext cx="8012170" cy="4052309"/>
            <a:chOff x="3124200" y="1187598"/>
            <a:chExt cx="8012170" cy="4052309"/>
          </a:xfrm>
        </p:grpSpPr>
        <p:pic>
          <p:nvPicPr>
            <p:cNvPr id="5" name="Picture 4">
              <a:extLst>
                <a:ext uri="{FF2B5EF4-FFF2-40B4-BE49-F238E27FC236}">
                  <a16:creationId xmlns:a16="http://schemas.microsoft.com/office/drawing/2014/main" id="{D92E8F77-BDEF-8725-D7F7-7A613617E1BB}"/>
                </a:ext>
              </a:extLst>
            </p:cNvPr>
            <p:cNvPicPr>
              <a:picLocks noChangeAspect="1"/>
            </p:cNvPicPr>
            <p:nvPr/>
          </p:nvPicPr>
          <p:blipFill>
            <a:blip r:embed="rId2"/>
            <a:stretch>
              <a:fillRect/>
            </a:stretch>
          </p:blipFill>
          <p:spPr>
            <a:xfrm>
              <a:off x="3124200" y="1187598"/>
              <a:ext cx="8012170" cy="4052309"/>
            </a:xfrm>
            <a:prstGeom prst="rect">
              <a:avLst/>
            </a:prstGeom>
            <a:ln>
              <a:noFill/>
            </a:ln>
            <a:effectLst>
              <a:outerShdw blurRad="190500" algn="tl" rotWithShape="0">
                <a:srgbClr val="000000">
                  <a:alpha val="70000"/>
                </a:srgbClr>
              </a:outerShdw>
            </a:effectLst>
          </p:spPr>
        </p:pic>
        <p:sp>
          <p:nvSpPr>
            <p:cNvPr id="10" name="Rectangle: Rounded Corners 9">
              <a:extLst>
                <a:ext uri="{FF2B5EF4-FFF2-40B4-BE49-F238E27FC236}">
                  <a16:creationId xmlns:a16="http://schemas.microsoft.com/office/drawing/2014/main" id="{C3DF7BBA-1AD5-7545-13F3-473929FA4756}"/>
                </a:ext>
              </a:extLst>
            </p:cNvPr>
            <p:cNvSpPr/>
            <p:nvPr/>
          </p:nvSpPr>
          <p:spPr>
            <a:xfrm>
              <a:off x="8571507" y="3559203"/>
              <a:ext cx="580445" cy="2922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3">
            <a:extLst>
              <a:ext uri="{FF2B5EF4-FFF2-40B4-BE49-F238E27FC236}">
                <a16:creationId xmlns:a16="http://schemas.microsoft.com/office/drawing/2014/main" id="{A59A37A3-32A7-D60C-D747-DB70D48EB3E9}"/>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AD01BE1A-8B10-7C6C-335B-B03DE25C5D3A}"/>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345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6524B-C89A-7F9B-9241-0861D0628D1D}"/>
              </a:ext>
            </a:extLst>
          </p:cNvPr>
          <p:cNvSpPr>
            <a:spLocks noGrp="1"/>
          </p:cNvSpPr>
          <p:nvPr>
            <p:ph type="title"/>
          </p:nvPr>
        </p:nvSpPr>
        <p:spPr>
          <a:xfrm>
            <a:off x="774988" y="824904"/>
            <a:ext cx="4701511" cy="436093"/>
          </a:xfrm>
        </p:spPr>
        <p:txBody>
          <a:bodyPr/>
          <a:lstStyle/>
          <a:p>
            <a:r>
              <a:rPr lang="en-US" sz="2400" dirty="0"/>
              <a:t>ANG Provider Portal</a:t>
            </a:r>
            <a:br>
              <a:rPr lang="en-US" sz="2400" dirty="0"/>
            </a:br>
            <a:endParaRPr lang="en-US" sz="1400" dirty="0"/>
          </a:p>
        </p:txBody>
      </p:sp>
      <p:sp>
        <p:nvSpPr>
          <p:cNvPr id="2" name="Text Placeholder 1">
            <a:extLst>
              <a:ext uri="{FF2B5EF4-FFF2-40B4-BE49-F238E27FC236}">
                <a16:creationId xmlns:a16="http://schemas.microsoft.com/office/drawing/2014/main" id="{5965AA43-8896-669B-DEAD-20F90EEED97E}"/>
              </a:ext>
            </a:extLst>
          </p:cNvPr>
          <p:cNvSpPr>
            <a:spLocks noGrp="1"/>
          </p:cNvSpPr>
          <p:nvPr>
            <p:ph type="body" sz="quarter" idx="18"/>
          </p:nvPr>
        </p:nvSpPr>
        <p:spPr/>
        <p:txBody>
          <a:bodyPr/>
          <a:lstStyle/>
          <a:p>
            <a:r>
              <a:rPr lang="en-US" dirty="0">
                <a:solidFill>
                  <a:srgbClr val="546980"/>
                </a:solidFill>
              </a:rPr>
              <a:t>ADDING ADDITIONAL INFORMATION TO A PENDED CASE</a:t>
            </a:r>
          </a:p>
        </p:txBody>
      </p:sp>
      <p:sp>
        <p:nvSpPr>
          <p:cNvPr id="7" name="Slide Number Placeholder 6">
            <a:extLst>
              <a:ext uri="{FF2B5EF4-FFF2-40B4-BE49-F238E27FC236}">
                <a16:creationId xmlns:a16="http://schemas.microsoft.com/office/drawing/2014/main" id="{65B59590-87CA-77A4-B13F-7F8F1F2095F2}"/>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33</a:t>
            </a:fld>
            <a:endParaRPr lang="en-US" dirty="0"/>
          </a:p>
        </p:txBody>
      </p:sp>
      <p:sp>
        <p:nvSpPr>
          <p:cNvPr id="8" name="Footer Placeholder 7">
            <a:extLst>
              <a:ext uri="{FF2B5EF4-FFF2-40B4-BE49-F238E27FC236}">
                <a16:creationId xmlns:a16="http://schemas.microsoft.com/office/drawing/2014/main" id="{C8F15B56-D41D-7CF6-C3CB-5D7D333A57AD}"/>
              </a:ext>
            </a:extLst>
          </p:cNvPr>
          <p:cNvSpPr>
            <a:spLocks noGrp="1"/>
          </p:cNvSpPr>
          <p:nvPr>
            <p:ph type="ftr" sz="quarter" idx="11"/>
          </p:nvPr>
        </p:nvSpPr>
        <p:spPr>
          <a:xfrm>
            <a:off x="8999538" y="6435804"/>
            <a:ext cx="2408246" cy="378227"/>
          </a:xfrm>
        </p:spPr>
        <p:txBody>
          <a:bodyPr/>
          <a:lstStyle/>
          <a:p>
            <a:r>
              <a:rPr lang="en-US" dirty="0"/>
              <a:t>ASAM UM Portal Training</a:t>
            </a:r>
          </a:p>
        </p:txBody>
      </p:sp>
      <p:pic>
        <p:nvPicPr>
          <p:cNvPr id="22" name="Picture 21">
            <a:extLst>
              <a:ext uri="{FF2B5EF4-FFF2-40B4-BE49-F238E27FC236}">
                <a16:creationId xmlns:a16="http://schemas.microsoft.com/office/drawing/2014/main" id="{99A3B43E-2905-06B8-EDD7-4EFCFCD82324}"/>
              </a:ext>
            </a:extLst>
          </p:cNvPr>
          <p:cNvPicPr>
            <a:picLocks noChangeAspect="1"/>
          </p:cNvPicPr>
          <p:nvPr/>
        </p:nvPicPr>
        <p:blipFill>
          <a:blip r:embed="rId2"/>
          <a:stretch>
            <a:fillRect/>
          </a:stretch>
        </p:blipFill>
        <p:spPr>
          <a:xfrm>
            <a:off x="9518207" y="704793"/>
            <a:ext cx="1976661" cy="2245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5" name="Group 34">
            <a:extLst>
              <a:ext uri="{FF2B5EF4-FFF2-40B4-BE49-F238E27FC236}">
                <a16:creationId xmlns:a16="http://schemas.microsoft.com/office/drawing/2014/main" id="{191BE324-EF0C-B653-68AB-532C61701990}"/>
              </a:ext>
            </a:extLst>
          </p:cNvPr>
          <p:cNvGrpSpPr/>
          <p:nvPr/>
        </p:nvGrpSpPr>
        <p:grpSpPr>
          <a:xfrm>
            <a:off x="210349" y="2123569"/>
            <a:ext cx="8544360" cy="4312235"/>
            <a:chOff x="210349" y="2123569"/>
            <a:chExt cx="8544360" cy="4312235"/>
          </a:xfrm>
        </p:grpSpPr>
        <p:pic>
          <p:nvPicPr>
            <p:cNvPr id="12" name="Picture 11">
              <a:extLst>
                <a:ext uri="{FF2B5EF4-FFF2-40B4-BE49-F238E27FC236}">
                  <a16:creationId xmlns:a16="http://schemas.microsoft.com/office/drawing/2014/main" id="{1B1418B3-128E-94AC-B457-22CE5CAADCB6}"/>
                </a:ext>
              </a:extLst>
            </p:cNvPr>
            <p:cNvPicPr>
              <a:picLocks noChangeAspect="1"/>
            </p:cNvPicPr>
            <p:nvPr/>
          </p:nvPicPr>
          <p:blipFill>
            <a:blip r:embed="rId3"/>
            <a:stretch>
              <a:fillRect/>
            </a:stretch>
          </p:blipFill>
          <p:spPr>
            <a:xfrm>
              <a:off x="210349" y="2123569"/>
              <a:ext cx="8544360" cy="4312235"/>
            </a:xfrm>
            <a:prstGeom prst="rect">
              <a:avLst/>
            </a:prstGeom>
            <a:ln>
              <a:noFill/>
            </a:ln>
            <a:effectLst>
              <a:outerShdw blurRad="190500" algn="tl" rotWithShape="0">
                <a:srgbClr val="000000">
                  <a:alpha val="70000"/>
                </a:srgbClr>
              </a:outerShdw>
            </a:effectLst>
          </p:spPr>
        </p:pic>
        <p:sp>
          <p:nvSpPr>
            <p:cNvPr id="26" name="Rectangle 25">
              <a:extLst>
                <a:ext uri="{FF2B5EF4-FFF2-40B4-BE49-F238E27FC236}">
                  <a16:creationId xmlns:a16="http://schemas.microsoft.com/office/drawing/2014/main" id="{9FC796D1-F4B0-C7D3-E1CA-9A5D88FB4C9F}"/>
                </a:ext>
              </a:extLst>
            </p:cNvPr>
            <p:cNvSpPr/>
            <p:nvPr/>
          </p:nvSpPr>
          <p:spPr>
            <a:xfrm>
              <a:off x="853440" y="2468597"/>
              <a:ext cx="1759131" cy="15462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38ADB0A8-45AF-C4AC-5ABF-E764877F4212}"/>
              </a:ext>
            </a:extLst>
          </p:cNvPr>
          <p:cNvSpPr/>
          <p:nvPr/>
        </p:nvSpPr>
        <p:spPr>
          <a:xfrm>
            <a:off x="339634" y="4145280"/>
            <a:ext cx="1036320" cy="37446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0BF26C1-42D9-5F9B-0DBE-3D1DD2762AD1}"/>
              </a:ext>
            </a:extLst>
          </p:cNvPr>
          <p:cNvSpPr/>
          <p:nvPr/>
        </p:nvSpPr>
        <p:spPr>
          <a:xfrm>
            <a:off x="339634" y="4537140"/>
            <a:ext cx="1036320" cy="37446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ADD88E0-A112-E225-CF43-7B9781D12574}"/>
              </a:ext>
            </a:extLst>
          </p:cNvPr>
          <p:cNvSpPr/>
          <p:nvPr/>
        </p:nvSpPr>
        <p:spPr>
          <a:xfrm>
            <a:off x="6274526" y="4942063"/>
            <a:ext cx="2407920" cy="47455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1B15A59C-A1F0-B198-DA86-4F93437DE800}"/>
              </a:ext>
            </a:extLst>
          </p:cNvPr>
          <p:cNvCxnSpPr>
            <a:cxnSpLocks/>
          </p:cNvCxnSpPr>
          <p:nvPr/>
        </p:nvCxnSpPr>
        <p:spPr>
          <a:xfrm flipH="1">
            <a:off x="8157028" y="3851163"/>
            <a:ext cx="1006865" cy="378227"/>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42" name="Straight Arrow Connector 41">
            <a:extLst>
              <a:ext uri="{FF2B5EF4-FFF2-40B4-BE49-F238E27FC236}">
                <a16:creationId xmlns:a16="http://schemas.microsoft.com/office/drawing/2014/main" id="{FD446FCC-070C-FC63-8826-20095302A366}"/>
              </a:ext>
            </a:extLst>
          </p:cNvPr>
          <p:cNvCxnSpPr>
            <a:cxnSpLocks/>
          </p:cNvCxnSpPr>
          <p:nvPr/>
        </p:nvCxnSpPr>
        <p:spPr>
          <a:xfrm flipH="1" flipV="1">
            <a:off x="8157028" y="4655479"/>
            <a:ext cx="1006865" cy="450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45" name="Straight Arrow Connector 44">
            <a:extLst>
              <a:ext uri="{FF2B5EF4-FFF2-40B4-BE49-F238E27FC236}">
                <a16:creationId xmlns:a16="http://schemas.microsoft.com/office/drawing/2014/main" id="{7DD30227-CEB4-59B3-A092-72297584D304}"/>
              </a:ext>
            </a:extLst>
          </p:cNvPr>
          <p:cNvCxnSpPr>
            <a:cxnSpLocks/>
          </p:cNvCxnSpPr>
          <p:nvPr/>
        </p:nvCxnSpPr>
        <p:spPr>
          <a:xfrm flipH="1" flipV="1">
            <a:off x="8472556" y="5192311"/>
            <a:ext cx="691337" cy="247086"/>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pic>
        <p:nvPicPr>
          <p:cNvPr id="49" name="Graphic 48" descr="Badge 4 with solid fill">
            <a:extLst>
              <a:ext uri="{FF2B5EF4-FFF2-40B4-BE49-F238E27FC236}">
                <a16:creationId xmlns:a16="http://schemas.microsoft.com/office/drawing/2014/main" id="{037E7DAF-0BEC-C920-A20D-D847DCEB8D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6905" y="247593"/>
            <a:ext cx="338554" cy="338554"/>
          </a:xfrm>
          <a:prstGeom prst="rect">
            <a:avLst/>
          </a:prstGeom>
        </p:spPr>
      </p:pic>
      <p:sp>
        <p:nvSpPr>
          <p:cNvPr id="50" name="TextBox 49">
            <a:extLst>
              <a:ext uri="{FF2B5EF4-FFF2-40B4-BE49-F238E27FC236}">
                <a16:creationId xmlns:a16="http://schemas.microsoft.com/office/drawing/2014/main" id="{15A437AB-D61E-C39C-6438-3686BDB5644C}"/>
              </a:ext>
            </a:extLst>
          </p:cNvPr>
          <p:cNvSpPr txBox="1"/>
          <p:nvPr/>
        </p:nvSpPr>
        <p:spPr>
          <a:xfrm>
            <a:off x="9830289" y="249178"/>
            <a:ext cx="773926" cy="338554"/>
          </a:xfrm>
          <a:prstGeom prst="rect">
            <a:avLst/>
          </a:prstGeom>
          <a:noFill/>
        </p:spPr>
        <p:txBody>
          <a:bodyPr wrap="square" rtlCol="0">
            <a:spAutoFit/>
          </a:bodyPr>
          <a:lstStyle/>
          <a:p>
            <a:r>
              <a:rPr lang="en-US" sz="1600" b="1" dirty="0">
                <a:solidFill>
                  <a:srgbClr val="EF8A45"/>
                </a:solidFill>
              </a:rPr>
              <a:t>Step</a:t>
            </a:r>
          </a:p>
        </p:txBody>
      </p:sp>
      <p:sp>
        <p:nvSpPr>
          <p:cNvPr id="52" name="Text Placeholder 5">
            <a:extLst>
              <a:ext uri="{FF2B5EF4-FFF2-40B4-BE49-F238E27FC236}">
                <a16:creationId xmlns:a16="http://schemas.microsoft.com/office/drawing/2014/main" id="{384F2EA0-5510-F616-6570-0904B81C01FA}"/>
              </a:ext>
            </a:extLst>
          </p:cNvPr>
          <p:cNvSpPr txBox="1">
            <a:spLocks/>
          </p:cNvSpPr>
          <p:nvPr/>
        </p:nvSpPr>
        <p:spPr>
          <a:xfrm>
            <a:off x="8999538" y="3529070"/>
            <a:ext cx="3192462" cy="440213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EF8A44"/>
              </a:buClr>
              <a:buFont typeface="+mj-lt"/>
              <a:buAutoNum type="arabicPeriod"/>
              <a:defRPr sz="1600" b="1" kern="1200">
                <a:solidFill>
                  <a:schemeClr val="tx1"/>
                </a:solidFill>
                <a:latin typeface="Raleway SemiBold" panose="020B0703030101060003" pitchFamily="34" charset="0"/>
                <a:ea typeface="+mn-ea"/>
                <a:cs typeface="+mn-cs"/>
              </a:defRPr>
            </a:lvl1pPr>
            <a:lvl2pPr marL="685800" indent="-228600" algn="l" defTabSz="914400" rtl="0" eaLnBrk="1" latinLnBrk="0" hangingPunct="1">
              <a:lnSpc>
                <a:spcPct val="90000"/>
              </a:lnSpc>
              <a:spcBef>
                <a:spcPts val="500"/>
              </a:spcBef>
              <a:buClr>
                <a:srgbClr val="EF8A44"/>
              </a:buClr>
              <a:buFont typeface="Arial" panose="020B0604020202020204" pitchFamily="34" charset="0"/>
              <a:buChar char="•"/>
              <a:defRPr sz="1400" b="1" kern="1200">
                <a:solidFill>
                  <a:schemeClr val="tx1"/>
                </a:solidFill>
                <a:latin typeface="Raleway SemiBold" panose="020B0703030101060003" pitchFamily="34" charset="0"/>
                <a:ea typeface="+mn-ea"/>
                <a:cs typeface="+mn-cs"/>
              </a:defRPr>
            </a:lvl2pPr>
            <a:lvl3pPr marL="1143000" indent="-228600" algn="l" defTabSz="914400" rtl="0" eaLnBrk="1" latinLnBrk="0" hangingPunct="1">
              <a:lnSpc>
                <a:spcPct val="90000"/>
              </a:lnSpc>
              <a:spcBef>
                <a:spcPts val="500"/>
              </a:spcBef>
              <a:buClr>
                <a:srgbClr val="EF8A44"/>
              </a:buClr>
              <a:buFont typeface="Arial" panose="020B0604020202020204" pitchFamily="34" charset="0"/>
              <a:buChar char="•"/>
              <a:defRPr sz="1200" kern="1200">
                <a:solidFill>
                  <a:schemeClr val="tx1"/>
                </a:solidFill>
                <a:latin typeface="Raleway SemiBold" panose="020B0703030101060003" pitchFamily="34" charset="0"/>
                <a:ea typeface="+mn-ea"/>
                <a:cs typeface="+mn-cs"/>
              </a:defRPr>
            </a:lvl3pPr>
            <a:lvl4pPr marL="1600200" indent="-228600" algn="l" defTabSz="914400" rtl="0" eaLnBrk="1" latinLnBrk="0" hangingPunct="1">
              <a:lnSpc>
                <a:spcPct val="90000"/>
              </a:lnSpc>
              <a:spcBef>
                <a:spcPts val="500"/>
              </a:spcBef>
              <a:buClr>
                <a:srgbClr val="EF8A44"/>
              </a:buClr>
              <a:buFont typeface="Arial" panose="020B0604020202020204" pitchFamily="34" charset="0"/>
              <a:buChar char="•"/>
              <a:defRPr sz="1100" kern="1200">
                <a:solidFill>
                  <a:schemeClr val="tx1"/>
                </a:solidFill>
                <a:latin typeface="Raleway SemiBold" panose="020B0703030101060003" pitchFamily="34" charset="0"/>
                <a:ea typeface="+mn-ea"/>
                <a:cs typeface="+mn-cs"/>
              </a:defRPr>
            </a:lvl4pPr>
            <a:lvl5pPr marL="2057400" indent="-228600" algn="l" defTabSz="914400" rtl="0" eaLnBrk="1" latinLnBrk="0" hangingPunct="1">
              <a:lnSpc>
                <a:spcPct val="90000"/>
              </a:lnSpc>
              <a:spcBef>
                <a:spcPts val="500"/>
              </a:spcBef>
              <a:buClr>
                <a:srgbClr val="EF8A44"/>
              </a:buClr>
              <a:buFont typeface="Arial" panose="020B0604020202020204" pitchFamily="34" charset="0"/>
              <a:buChar char="•"/>
              <a:defRPr sz="1000" kern="1200">
                <a:solidFill>
                  <a:schemeClr val="tx1"/>
                </a:solidFill>
                <a:latin typeface="Raleway SemiBold" panose="020B07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Expand the “Attachments” Folder by pressing on the arrow.</a:t>
            </a:r>
          </a:p>
          <a:p>
            <a:r>
              <a:rPr lang="en-US" dirty="0">
                <a:solidFill>
                  <a:schemeClr val="bg1"/>
                </a:solidFill>
              </a:rPr>
              <a:t>Expand the “Documents” Folder by pressing on the arrow. </a:t>
            </a:r>
          </a:p>
          <a:p>
            <a:r>
              <a:rPr lang="en-US" dirty="0">
                <a:solidFill>
                  <a:schemeClr val="bg1"/>
                </a:solidFill>
              </a:rPr>
              <a:t>Click the “Click Here to Upload” Button.</a:t>
            </a:r>
          </a:p>
          <a:p>
            <a:r>
              <a:rPr lang="en-US" dirty="0">
                <a:solidFill>
                  <a:schemeClr val="bg1"/>
                </a:solidFill>
              </a:rPr>
              <a:t>Upload documents in the same manner as the initial case creation. </a:t>
            </a:r>
          </a:p>
        </p:txBody>
      </p:sp>
      <p:sp>
        <p:nvSpPr>
          <p:cNvPr id="6" name="Title 2">
            <a:extLst>
              <a:ext uri="{FF2B5EF4-FFF2-40B4-BE49-F238E27FC236}">
                <a16:creationId xmlns:a16="http://schemas.microsoft.com/office/drawing/2014/main" id="{CF459A6F-86B7-659C-354C-11769D5C2373}"/>
              </a:ext>
            </a:extLst>
          </p:cNvPr>
          <p:cNvSpPr txBox="1">
            <a:spLocks/>
          </p:cNvSpPr>
          <p:nvPr/>
        </p:nvSpPr>
        <p:spPr>
          <a:xfrm>
            <a:off x="729822" y="1416932"/>
            <a:ext cx="7505413" cy="436093"/>
          </a:xfrm>
          <a:prstGeom prst="rect">
            <a:avLst/>
          </a:prstGeom>
        </p:spPr>
        <p:txBody>
          <a:bodyPr vert="horz" lIns="0" tIns="0" rIns="0" bIns="0" rtlCol="0" anchor="ctr">
            <a:noAutofit/>
          </a:bodyPr>
          <a:lstStyle>
            <a:lvl1pPr algn="l" defTabSz="499116" rtl="0" eaLnBrk="1" latinLnBrk="0" hangingPunct="1">
              <a:lnSpc>
                <a:spcPct val="90000"/>
              </a:lnSpc>
              <a:spcBef>
                <a:spcPct val="0"/>
              </a:spcBef>
              <a:buNone/>
              <a:defRPr sz="3600" b="1" i="0" kern="1200">
                <a:solidFill>
                  <a:srgbClr val="37465E"/>
                </a:solidFill>
                <a:latin typeface="Raleway" panose="020B0503030101060003" pitchFamily="34" charset="0"/>
                <a:ea typeface="+mj-ea"/>
                <a:cs typeface="Arial" panose="020B0604020202020204" pitchFamily="34" charset="0"/>
              </a:defRPr>
            </a:lvl1pPr>
          </a:lstStyle>
          <a:p>
            <a:br>
              <a:rPr lang="en-US" sz="2400" dirty="0"/>
            </a:br>
            <a:r>
              <a:rPr lang="en-US" sz="1800" dirty="0"/>
              <a:t>Attaching documents continued</a:t>
            </a:r>
            <a:br>
              <a:rPr lang="en-US" sz="1800" dirty="0"/>
            </a:br>
            <a:r>
              <a:rPr lang="en-US" sz="1800" dirty="0"/>
              <a:t>(*</a:t>
            </a:r>
            <a:r>
              <a:rPr lang="en-US" sz="1400" dirty="0"/>
              <a:t>same steps for attaching documents to a pended case*)</a:t>
            </a:r>
          </a:p>
        </p:txBody>
      </p:sp>
      <p:sp>
        <p:nvSpPr>
          <p:cNvPr id="9" name="Rectangle 8">
            <a:extLst>
              <a:ext uri="{FF2B5EF4-FFF2-40B4-BE49-F238E27FC236}">
                <a16:creationId xmlns:a16="http://schemas.microsoft.com/office/drawing/2014/main" id="{82841601-7ABF-A1AE-3D5F-8172A062897D}"/>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40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00143"/>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955777"/>
            <a:ext cx="2396971" cy="1470924"/>
          </a:xfrm>
        </p:spPr>
        <p:txBody>
          <a:bodyPr/>
          <a:lstStyle/>
          <a:p>
            <a:pPr marL="0" indent="0" algn="ctr">
              <a:buNone/>
            </a:pPr>
            <a:r>
              <a:rPr lang="en-US" sz="2000" cap="all" dirty="0">
                <a:solidFill>
                  <a:schemeClr val="bg1"/>
                </a:solidFill>
              </a:rPr>
              <a:t>Case note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34</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3B27D3D-C33C-4C94-ABB1-8AAF37FD01D4}"/>
              </a:ext>
            </a:extLst>
          </p:cNvPr>
          <p:cNvSpPr txBox="1"/>
          <p:nvPr/>
        </p:nvSpPr>
        <p:spPr>
          <a:xfrm>
            <a:off x="9978" y="1427348"/>
            <a:ext cx="2643070" cy="3160160"/>
          </a:xfrm>
          <a:prstGeom prst="rect">
            <a:avLst/>
          </a:prstGeom>
          <a:noFill/>
        </p:spPr>
        <p:txBody>
          <a:bodyPr wrap="square" rtlCol="0">
            <a:spAutoFit/>
          </a:bodyPr>
          <a:lstStyle/>
          <a:p>
            <a:pPr marL="0" marR="0">
              <a:lnSpc>
                <a:spcPct val="107000"/>
              </a:lnSpc>
              <a:spcBef>
                <a:spcPts val="0"/>
              </a:spcBef>
              <a:spcAft>
                <a:spcPts val="800"/>
              </a:spcAft>
            </a:pPr>
            <a:r>
              <a:rPr lang="en-US" sz="1150" dirty="0">
                <a:solidFill>
                  <a:schemeClr val="bg1"/>
                </a:solidFill>
                <a:effectLst/>
                <a:ea typeface="Calibri" panose="020F0502020204030204" pitchFamily="34" charset="0"/>
                <a:cs typeface="Times New Roman" panose="02020603050405020304" pitchFamily="18" charset="0"/>
              </a:rPr>
              <a:t>Each step has a “Add a note” button displayed on the bottom left. </a:t>
            </a:r>
          </a:p>
          <a:p>
            <a:pPr marL="0" marR="0">
              <a:lnSpc>
                <a:spcPct val="107000"/>
              </a:lnSpc>
              <a:spcBef>
                <a:spcPts val="0"/>
              </a:spcBef>
              <a:spcAft>
                <a:spcPts val="800"/>
              </a:spcAft>
            </a:pPr>
            <a:r>
              <a:rPr lang="en-US" sz="1150" i="1" dirty="0">
                <a:solidFill>
                  <a:schemeClr val="bg1"/>
                </a:solidFill>
                <a:effectLst/>
                <a:ea typeface="Calibri" panose="020F0502020204030204" pitchFamily="34" charset="0"/>
                <a:cs typeface="Times New Roman" panose="02020603050405020304" pitchFamily="18" charset="0"/>
              </a:rPr>
              <a:t>*A note can be added any time throughout the creation of the request; however, it is not necessary.</a:t>
            </a:r>
          </a:p>
          <a:p>
            <a:pPr marL="0" marR="0">
              <a:lnSpc>
                <a:spcPct val="107000"/>
              </a:lnSpc>
              <a:spcBef>
                <a:spcPts val="0"/>
              </a:spcBef>
              <a:spcAft>
                <a:spcPts val="800"/>
              </a:spcAft>
            </a:pPr>
            <a:endParaRPr lang="en-US" sz="1150" i="1" dirty="0">
              <a:solidFill>
                <a:schemeClr val="bg1"/>
              </a:solidFill>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Ø"/>
            </a:pPr>
            <a:r>
              <a:rPr lang="en-US" sz="1150" i="1" dirty="0">
                <a:solidFill>
                  <a:schemeClr val="bg1"/>
                </a:solidFill>
                <a:effectLst/>
                <a:ea typeface="Calibri" panose="020F0502020204030204" pitchFamily="34" charset="0"/>
                <a:cs typeface="Times New Roman" panose="02020603050405020304" pitchFamily="18" charset="0"/>
              </a:rPr>
              <a:t>Examples of case notes:</a:t>
            </a:r>
          </a:p>
          <a:p>
            <a:pPr marL="742950" lvl="1" indent="-285750">
              <a:lnSpc>
                <a:spcPct val="107000"/>
              </a:lnSpc>
              <a:spcAft>
                <a:spcPts val="800"/>
              </a:spcAft>
              <a:buFont typeface="Wingdings" panose="05000000000000000000" pitchFamily="2" charset="2"/>
              <a:buChar char="Ø"/>
            </a:pPr>
            <a:r>
              <a:rPr lang="en-US" sz="1150" i="1" dirty="0">
                <a:solidFill>
                  <a:schemeClr val="bg1"/>
                </a:solidFill>
                <a:ea typeface="Calibri" panose="020F0502020204030204" pitchFamily="34" charset="0"/>
                <a:cs typeface="Times New Roman" panose="02020603050405020304" pitchFamily="18" charset="0"/>
              </a:rPr>
              <a:t>PPHP/PMAP start and end dates</a:t>
            </a:r>
          </a:p>
          <a:p>
            <a:pPr marL="742950" lvl="1" indent="-285750">
              <a:lnSpc>
                <a:spcPct val="107000"/>
              </a:lnSpc>
              <a:spcAft>
                <a:spcPts val="800"/>
              </a:spcAft>
              <a:buFont typeface="Wingdings" panose="05000000000000000000" pitchFamily="2" charset="2"/>
              <a:buChar char="Ø"/>
            </a:pPr>
            <a:r>
              <a:rPr lang="en-US" sz="1150" i="1" dirty="0">
                <a:solidFill>
                  <a:schemeClr val="bg1"/>
                </a:solidFill>
                <a:effectLst/>
                <a:ea typeface="Calibri" panose="020F0502020204030204" pitchFamily="34" charset="0"/>
                <a:cs typeface="Times New Roman" panose="02020603050405020304" pitchFamily="18" charset="0"/>
              </a:rPr>
              <a:t>Discharge Date</a:t>
            </a:r>
          </a:p>
          <a:p>
            <a:pPr marL="742950" lvl="1" indent="-285750">
              <a:lnSpc>
                <a:spcPct val="107000"/>
              </a:lnSpc>
              <a:spcAft>
                <a:spcPts val="800"/>
              </a:spcAft>
              <a:buFont typeface="Wingdings" panose="05000000000000000000" pitchFamily="2" charset="2"/>
              <a:buChar char="Ø"/>
            </a:pPr>
            <a:r>
              <a:rPr lang="en-US" sz="1150" i="1" dirty="0">
                <a:solidFill>
                  <a:schemeClr val="bg1"/>
                </a:solidFill>
                <a:ea typeface="Calibri" panose="020F0502020204030204" pitchFamily="34" charset="0"/>
                <a:cs typeface="Times New Roman" panose="02020603050405020304" pitchFamily="18" charset="0"/>
              </a:rPr>
              <a:t>Additional TCN (if there was not enough room in questionnaire</a:t>
            </a:r>
            <a:endParaRPr lang="en-US" sz="1150" dirty="0">
              <a:solidFill>
                <a:schemeClr val="bg1"/>
              </a:solidFill>
            </a:endParaRPr>
          </a:p>
        </p:txBody>
      </p:sp>
      <p:grpSp>
        <p:nvGrpSpPr>
          <p:cNvPr id="16" name="Group 15">
            <a:extLst>
              <a:ext uri="{FF2B5EF4-FFF2-40B4-BE49-F238E27FC236}">
                <a16:creationId xmlns:a16="http://schemas.microsoft.com/office/drawing/2014/main" id="{6E3CC789-3C3E-4015-9307-036DF7774D98}"/>
              </a:ext>
            </a:extLst>
          </p:cNvPr>
          <p:cNvGrpSpPr/>
          <p:nvPr/>
        </p:nvGrpSpPr>
        <p:grpSpPr>
          <a:xfrm>
            <a:off x="824311" y="94812"/>
            <a:ext cx="1000125" cy="771525"/>
            <a:chOff x="595821" y="5366870"/>
            <a:chExt cx="1000125" cy="771525"/>
          </a:xfrm>
        </p:grpSpPr>
        <p:sp>
          <p:nvSpPr>
            <p:cNvPr id="22" name="Oval 21">
              <a:extLst>
                <a:ext uri="{FF2B5EF4-FFF2-40B4-BE49-F238E27FC236}">
                  <a16:creationId xmlns:a16="http://schemas.microsoft.com/office/drawing/2014/main" id="{904ABB5A-57DF-4F02-ADA9-E6786AAD8F69}"/>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9F9DAA06-8643-4A43-8532-7D430A3C290E}"/>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17</a:t>
              </a:r>
              <a:endParaRPr lang="en-US" sz="4800" b="1" spc="-100" dirty="0">
                <a:solidFill>
                  <a:srgbClr val="37465E"/>
                </a:solidFill>
              </a:endParaRPr>
            </a:p>
          </p:txBody>
        </p:sp>
      </p:grpSp>
      <p:pic>
        <p:nvPicPr>
          <p:cNvPr id="11" name="Picture 10" descr="Graphical user interface, text, application, email, website&#10;&#10;Description automatically generated">
            <a:extLst>
              <a:ext uri="{FF2B5EF4-FFF2-40B4-BE49-F238E27FC236}">
                <a16:creationId xmlns:a16="http://schemas.microsoft.com/office/drawing/2014/main" id="{36E0148A-9B23-0A72-4851-248BA691BC11}"/>
              </a:ext>
            </a:extLst>
          </p:cNvPr>
          <p:cNvPicPr>
            <a:picLocks noChangeAspect="1"/>
          </p:cNvPicPr>
          <p:nvPr/>
        </p:nvPicPr>
        <p:blipFill>
          <a:blip r:embed="rId2"/>
          <a:stretch>
            <a:fillRect/>
          </a:stretch>
        </p:blipFill>
        <p:spPr>
          <a:xfrm>
            <a:off x="3290405" y="1256781"/>
            <a:ext cx="7896308" cy="3745685"/>
          </a:xfrm>
          <a:prstGeom prst="rect">
            <a:avLst/>
          </a:prstGeom>
          <a:ln>
            <a:noFill/>
          </a:ln>
          <a:effectLst>
            <a:outerShdw blurRad="190500" algn="tl" rotWithShape="0">
              <a:srgbClr val="000000">
                <a:alpha val="70000"/>
              </a:srgbClr>
            </a:outerShdw>
          </a:effectLst>
        </p:spPr>
      </p:pic>
      <p:sp>
        <p:nvSpPr>
          <p:cNvPr id="12" name="Rectangle: Rounded Corners 11">
            <a:extLst>
              <a:ext uri="{FF2B5EF4-FFF2-40B4-BE49-F238E27FC236}">
                <a16:creationId xmlns:a16="http://schemas.microsoft.com/office/drawing/2014/main" id="{E8A1E5B2-8497-4A11-F708-5A74FD71FF93}"/>
              </a:ext>
            </a:extLst>
          </p:cNvPr>
          <p:cNvSpPr/>
          <p:nvPr/>
        </p:nvSpPr>
        <p:spPr>
          <a:xfrm>
            <a:off x="3168681" y="3538330"/>
            <a:ext cx="894436" cy="38961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9485B3A-CDF9-F72A-8F66-EB05EB013E15}"/>
              </a:ext>
            </a:extLst>
          </p:cNvPr>
          <p:cNvSpPr txBox="1"/>
          <p:nvPr/>
        </p:nvSpPr>
        <p:spPr>
          <a:xfrm>
            <a:off x="2874537" y="5136372"/>
            <a:ext cx="8728044" cy="923330"/>
          </a:xfrm>
          <a:prstGeom prst="rect">
            <a:avLst/>
          </a:prstGeom>
          <a:noFill/>
        </p:spPr>
        <p:txBody>
          <a:bodyPr wrap="square" rtlCol="0">
            <a:spAutoFit/>
          </a:bodyPr>
          <a:lstStyle/>
          <a:p>
            <a:r>
              <a:rPr lang="en-US" b="1" i="1" dirty="0">
                <a:solidFill>
                  <a:srgbClr val="C00000"/>
                </a:solidFill>
              </a:rPr>
              <a:t>*Please be advised when responding to this request, clinical rationale/medical necessity information must be captured within the physical record (written documentation) and not solely entered as a case note.</a:t>
            </a:r>
          </a:p>
        </p:txBody>
      </p:sp>
      <p:sp>
        <p:nvSpPr>
          <p:cNvPr id="5" name="Footer Placeholder 3">
            <a:extLst>
              <a:ext uri="{FF2B5EF4-FFF2-40B4-BE49-F238E27FC236}">
                <a16:creationId xmlns:a16="http://schemas.microsoft.com/office/drawing/2014/main" id="{6AB43884-3459-2104-92ED-FD6A3D814695}"/>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2FF16C9E-B5A9-F22A-AAA4-BBC48D21ACC8}"/>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629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attachments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35</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53747" y="1901956"/>
            <a:ext cx="2480764" cy="2465547"/>
          </a:xfrm>
          <a:prstGeom prst="rect">
            <a:avLst/>
          </a:prstGeom>
          <a:noFill/>
        </p:spPr>
        <p:txBody>
          <a:bodyPr wrap="square" rtlCol="0">
            <a:spAutoFit/>
          </a:bodyPr>
          <a:lstStyle/>
          <a:p>
            <a:pPr marL="0" marR="0">
              <a:lnSpc>
                <a:spcPct val="107000"/>
              </a:lnSpc>
              <a:spcBef>
                <a:spcPts val="0"/>
              </a:spcBef>
              <a:spcAft>
                <a:spcPts val="800"/>
              </a:spcAft>
            </a:pPr>
            <a:r>
              <a:rPr lang="en-US" sz="1800" i="1" dirty="0">
                <a:solidFill>
                  <a:schemeClr val="bg1"/>
                </a:solidFill>
                <a:effectLst/>
                <a:ea typeface="Calibri" panose="020F0502020204030204" pitchFamily="34" charset="0"/>
                <a:cs typeface="Times New Roman" panose="02020603050405020304" pitchFamily="18" charset="0"/>
              </a:rPr>
              <a:t>Click on “Jump to Submit” when all the steps are completed, and a case note has been entered (if necessary).</a:t>
            </a: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8E1417E4-5F5E-4060-91AB-C23B06C8A46B}"/>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2550CF3C-51C6-4868-9A71-7D1F23FFAAE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90CD784-7224-446A-88C4-FCAEE70B30E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18</a:t>
              </a:r>
              <a:endParaRPr lang="en-US" sz="4800" b="1" spc="-100" dirty="0">
                <a:solidFill>
                  <a:srgbClr val="37465E"/>
                </a:solidFill>
              </a:endParaRPr>
            </a:p>
          </p:txBody>
        </p:sp>
      </p:grpSp>
      <p:pic>
        <p:nvPicPr>
          <p:cNvPr id="5" name="Picture 4">
            <a:extLst>
              <a:ext uri="{FF2B5EF4-FFF2-40B4-BE49-F238E27FC236}">
                <a16:creationId xmlns:a16="http://schemas.microsoft.com/office/drawing/2014/main" id="{BE149E68-A007-75E8-8A35-1138B55567D0}"/>
              </a:ext>
            </a:extLst>
          </p:cNvPr>
          <p:cNvPicPr>
            <a:picLocks noChangeAspect="1"/>
          </p:cNvPicPr>
          <p:nvPr/>
        </p:nvPicPr>
        <p:blipFill>
          <a:blip r:embed="rId4"/>
          <a:stretch>
            <a:fillRect/>
          </a:stretch>
        </p:blipFill>
        <p:spPr>
          <a:xfrm>
            <a:off x="2933368" y="1098159"/>
            <a:ext cx="7864503" cy="3604564"/>
          </a:xfrm>
          <a:prstGeom prst="rect">
            <a:avLst/>
          </a:prstGeom>
          <a:ln>
            <a:noFill/>
          </a:ln>
          <a:effectLst>
            <a:outerShdw blurRad="190500" algn="tl" rotWithShape="0">
              <a:srgbClr val="000000">
                <a:alpha val="70000"/>
              </a:srgbClr>
            </a:outerShdw>
          </a:effectLst>
        </p:spPr>
      </p:pic>
      <p:sp>
        <p:nvSpPr>
          <p:cNvPr id="10" name="Footer Placeholder 3">
            <a:extLst>
              <a:ext uri="{FF2B5EF4-FFF2-40B4-BE49-F238E27FC236}">
                <a16:creationId xmlns:a16="http://schemas.microsoft.com/office/drawing/2014/main" id="{24D35FF3-1BD9-46B6-8C86-8BFD87196E5F}"/>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5656A027-37D1-9ADC-3DC5-DF95E7FC39F9}"/>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69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480764" cy="1470924"/>
          </a:xfrm>
        </p:spPr>
        <p:txBody>
          <a:bodyPr/>
          <a:lstStyle/>
          <a:p>
            <a:pPr marL="0" indent="0" algn="ctr">
              <a:buNone/>
            </a:pPr>
            <a:r>
              <a:rPr lang="en-US" sz="2000" cap="all" dirty="0">
                <a:solidFill>
                  <a:schemeClr val="bg1"/>
                </a:solidFill>
              </a:rPr>
              <a:t>communications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36</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53747" y="1901956"/>
            <a:ext cx="2480764" cy="3000309"/>
          </a:xfrm>
          <a:prstGeom prst="rect">
            <a:avLst/>
          </a:prstGeom>
          <a:noFill/>
        </p:spPr>
        <p:txBody>
          <a:bodyPr wrap="square" rtlCol="0">
            <a:spAutoFit/>
          </a:bodyPr>
          <a:lstStyle/>
          <a:p>
            <a:pPr marL="285750" marR="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ea typeface="Calibri" panose="020F0502020204030204" pitchFamily="34" charset="0"/>
                <a:cs typeface="Times New Roman" panose="02020603050405020304" pitchFamily="18" charset="0"/>
              </a:rPr>
              <a:t>Review the request. </a:t>
            </a:r>
          </a:p>
          <a:p>
            <a:pPr marL="285750" marR="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ea typeface="Calibri" panose="020F0502020204030204" pitchFamily="34" charset="0"/>
                <a:cs typeface="Times New Roman" panose="02020603050405020304" pitchFamily="18" charset="0"/>
              </a:rPr>
              <a:t>If any changes need to be made, click on “Update” in any section. </a:t>
            </a:r>
          </a:p>
          <a:p>
            <a:pPr marL="285750" marR="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ea typeface="Calibri" panose="020F0502020204030204" pitchFamily="34" charset="0"/>
                <a:cs typeface="Times New Roman" panose="02020603050405020304" pitchFamily="18" charset="0"/>
              </a:rPr>
              <a:t>If everything is correct, click on “Submit”.</a:t>
            </a: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8E1417E4-5F5E-4060-91AB-C23B06C8A46B}"/>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2550CF3C-51C6-4868-9A71-7D1F23FFAAE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90CD784-7224-446A-88C4-FCAEE70B30E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19</a:t>
              </a:r>
              <a:endParaRPr lang="en-US" sz="4800" b="1" spc="-100" dirty="0">
                <a:solidFill>
                  <a:srgbClr val="37465E"/>
                </a:solidFill>
              </a:endParaRPr>
            </a:p>
          </p:txBody>
        </p:sp>
      </p:grpSp>
      <p:grpSp>
        <p:nvGrpSpPr>
          <p:cNvPr id="16" name="Group 15">
            <a:extLst>
              <a:ext uri="{FF2B5EF4-FFF2-40B4-BE49-F238E27FC236}">
                <a16:creationId xmlns:a16="http://schemas.microsoft.com/office/drawing/2014/main" id="{B166BDB5-D7F4-6DA0-B933-515E00FD3A03}"/>
              </a:ext>
            </a:extLst>
          </p:cNvPr>
          <p:cNvGrpSpPr/>
          <p:nvPr/>
        </p:nvGrpSpPr>
        <p:grpSpPr>
          <a:xfrm>
            <a:off x="3012026" y="1253925"/>
            <a:ext cx="7240435" cy="3936600"/>
            <a:chOff x="3040601" y="1209005"/>
            <a:chExt cx="7240435" cy="3936600"/>
          </a:xfrm>
        </p:grpSpPr>
        <p:grpSp>
          <p:nvGrpSpPr>
            <p:cNvPr id="13" name="Group 12">
              <a:extLst>
                <a:ext uri="{FF2B5EF4-FFF2-40B4-BE49-F238E27FC236}">
                  <a16:creationId xmlns:a16="http://schemas.microsoft.com/office/drawing/2014/main" id="{7607B635-7F4C-5CB0-B568-3B9919ACB436}"/>
                </a:ext>
              </a:extLst>
            </p:cNvPr>
            <p:cNvGrpSpPr/>
            <p:nvPr/>
          </p:nvGrpSpPr>
          <p:grpSpPr>
            <a:xfrm>
              <a:off x="3040601" y="1209005"/>
              <a:ext cx="7240435" cy="3936600"/>
              <a:chOff x="3040601" y="1209005"/>
              <a:chExt cx="7240435" cy="3936600"/>
            </a:xfrm>
          </p:grpSpPr>
          <p:pic>
            <p:nvPicPr>
              <p:cNvPr id="10" name="Picture 9" descr="Graphical user interface, website&#10;&#10;Description automatically generated">
                <a:extLst>
                  <a:ext uri="{FF2B5EF4-FFF2-40B4-BE49-F238E27FC236}">
                    <a16:creationId xmlns:a16="http://schemas.microsoft.com/office/drawing/2014/main" id="{302E1206-AA71-F47C-DBBE-9EF94641D1CB}"/>
                  </a:ext>
                </a:extLst>
              </p:cNvPr>
              <p:cNvPicPr>
                <a:picLocks noChangeAspect="1"/>
              </p:cNvPicPr>
              <p:nvPr/>
            </p:nvPicPr>
            <p:blipFill>
              <a:blip r:embed="rId4"/>
              <a:stretch>
                <a:fillRect/>
              </a:stretch>
            </p:blipFill>
            <p:spPr>
              <a:xfrm>
                <a:off x="3040601" y="1209005"/>
                <a:ext cx="7240435" cy="3936600"/>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891B302A-10D3-49E8-C614-A23FDC6C9589}"/>
                  </a:ext>
                </a:extLst>
              </p:cNvPr>
              <p:cNvSpPr/>
              <p:nvPr/>
            </p:nvSpPr>
            <p:spPr>
              <a:xfrm>
                <a:off x="3601941" y="1503673"/>
                <a:ext cx="1637969" cy="110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7A10F3-582C-C3A1-22E2-5FB6B2A6EC4C}"/>
                  </a:ext>
                </a:extLst>
              </p:cNvPr>
              <p:cNvSpPr/>
              <p:nvPr/>
            </p:nvSpPr>
            <p:spPr>
              <a:xfrm>
                <a:off x="3654039" y="1678333"/>
                <a:ext cx="1140598" cy="110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B7CD16CE-63E1-B147-1FAE-ED954A300D07}"/>
                </a:ext>
              </a:extLst>
            </p:cNvPr>
            <p:cNvSpPr/>
            <p:nvPr/>
          </p:nvSpPr>
          <p:spPr>
            <a:xfrm>
              <a:off x="3328201" y="2580007"/>
              <a:ext cx="679257" cy="226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8E3C39-8441-15D3-7DE2-3A6C686717F8}"/>
                </a:ext>
              </a:extLst>
            </p:cNvPr>
            <p:cNvSpPr/>
            <p:nvPr/>
          </p:nvSpPr>
          <p:spPr>
            <a:xfrm>
              <a:off x="3314410" y="3010793"/>
              <a:ext cx="679257" cy="226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FB91F0E9-25CA-2049-348E-F73F40D29E3D}"/>
              </a:ext>
            </a:extLst>
          </p:cNvPr>
          <p:cNvSpPr/>
          <p:nvPr/>
        </p:nvSpPr>
        <p:spPr>
          <a:xfrm>
            <a:off x="4463115" y="2609629"/>
            <a:ext cx="766110" cy="48941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SUD</a:t>
            </a:r>
          </a:p>
        </p:txBody>
      </p:sp>
      <p:sp>
        <p:nvSpPr>
          <p:cNvPr id="24" name="Rectangle 23">
            <a:extLst>
              <a:ext uri="{FF2B5EF4-FFF2-40B4-BE49-F238E27FC236}">
                <a16:creationId xmlns:a16="http://schemas.microsoft.com/office/drawing/2014/main" id="{B81A6FEA-2E9D-F12D-C40E-236CD8CBC68C}"/>
              </a:ext>
            </a:extLst>
          </p:cNvPr>
          <p:cNvSpPr/>
          <p:nvPr/>
        </p:nvSpPr>
        <p:spPr>
          <a:xfrm>
            <a:off x="8305800" y="3019424"/>
            <a:ext cx="542925" cy="2268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97153</a:t>
            </a:r>
          </a:p>
        </p:txBody>
      </p:sp>
      <p:sp>
        <p:nvSpPr>
          <p:cNvPr id="25" name="Rectangle 24">
            <a:extLst>
              <a:ext uri="{FF2B5EF4-FFF2-40B4-BE49-F238E27FC236}">
                <a16:creationId xmlns:a16="http://schemas.microsoft.com/office/drawing/2014/main" id="{9369931F-BC7C-FEC8-F515-E35A7C260021}"/>
              </a:ext>
            </a:extLst>
          </p:cNvPr>
          <p:cNvSpPr/>
          <p:nvPr/>
        </p:nvSpPr>
        <p:spPr>
          <a:xfrm>
            <a:off x="5850630" y="3019424"/>
            <a:ext cx="542925" cy="1524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n w="0"/>
                <a:solidFill>
                  <a:schemeClr val="tx1"/>
                </a:solidFill>
                <a:effectLst>
                  <a:outerShdw blurRad="38100" dist="19050" dir="2700000" algn="tl" rotWithShape="0">
                    <a:schemeClr val="dk1">
                      <a:alpha val="40000"/>
                    </a:schemeClr>
                  </a:outerShdw>
                </a:effectLst>
              </a:rPr>
              <a:t>F15</a:t>
            </a:r>
          </a:p>
        </p:txBody>
      </p:sp>
      <p:sp>
        <p:nvSpPr>
          <p:cNvPr id="5" name="Footer Placeholder 3">
            <a:extLst>
              <a:ext uri="{FF2B5EF4-FFF2-40B4-BE49-F238E27FC236}">
                <a16:creationId xmlns:a16="http://schemas.microsoft.com/office/drawing/2014/main" id="{CBE09E0B-C72C-B373-BC00-EC96A19552AF}"/>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D137DC5A-D944-58C2-46FF-0134C45E86B6}"/>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997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disclaimer</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37</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53747" y="1901956"/>
            <a:ext cx="2480764" cy="1280094"/>
          </a:xfrm>
          <a:prstGeom prst="rect">
            <a:avLst/>
          </a:prstGeom>
          <a:noFill/>
        </p:spPr>
        <p:txBody>
          <a:bodyPr wrap="square" rtlCol="0">
            <a:spAutoFit/>
          </a:bodyPr>
          <a:lstStyle/>
          <a:p>
            <a:pPr marL="0" marR="0">
              <a:lnSpc>
                <a:spcPct val="107000"/>
              </a:lnSpc>
              <a:spcBef>
                <a:spcPts val="0"/>
              </a:spcBef>
              <a:spcAft>
                <a:spcPts val="800"/>
              </a:spcAft>
            </a:pPr>
            <a:r>
              <a:rPr lang="en-US" sz="1800" i="1" dirty="0">
                <a:solidFill>
                  <a:schemeClr val="bg1"/>
                </a:solidFill>
                <a:effectLst/>
                <a:ea typeface="Calibri" panose="020F0502020204030204" pitchFamily="34" charset="0"/>
                <a:cs typeface="Times New Roman" panose="02020603050405020304" pitchFamily="18" charset="0"/>
              </a:rPr>
              <a:t>Click “Agree” on the disclaimer.</a:t>
            </a: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8E1417E4-5F5E-4060-91AB-C23B06C8A46B}"/>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2550CF3C-51C6-4868-9A71-7D1F23FFAAE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90CD784-7224-446A-88C4-FCAEE70B30E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20</a:t>
              </a:r>
              <a:endParaRPr lang="en-US" sz="4800" b="1" spc="-100" dirty="0">
                <a:solidFill>
                  <a:srgbClr val="37465E"/>
                </a:solidFill>
              </a:endParaRPr>
            </a:p>
          </p:txBody>
        </p:sp>
      </p:grpSp>
      <p:pic>
        <p:nvPicPr>
          <p:cNvPr id="10" name="Picture 9">
            <a:extLst>
              <a:ext uri="{FF2B5EF4-FFF2-40B4-BE49-F238E27FC236}">
                <a16:creationId xmlns:a16="http://schemas.microsoft.com/office/drawing/2014/main" id="{7AE5BF31-0B5C-976B-52C6-6D7AD61D7D34}"/>
              </a:ext>
            </a:extLst>
          </p:cNvPr>
          <p:cNvPicPr>
            <a:picLocks noChangeAspect="1"/>
          </p:cNvPicPr>
          <p:nvPr/>
        </p:nvPicPr>
        <p:blipFill>
          <a:blip r:embed="rId4"/>
          <a:stretch>
            <a:fillRect/>
          </a:stretch>
        </p:blipFill>
        <p:spPr>
          <a:xfrm>
            <a:off x="3168681" y="1253925"/>
            <a:ext cx="7178727" cy="3481746"/>
          </a:xfrm>
          <a:prstGeom prst="rect">
            <a:avLst/>
          </a:prstGeom>
          <a:ln>
            <a:noFill/>
          </a:ln>
          <a:effectLst>
            <a:outerShdw blurRad="190500" algn="tl" rotWithShape="0">
              <a:srgbClr val="000000">
                <a:alpha val="70000"/>
              </a:srgbClr>
            </a:outerShdw>
          </a:effectLst>
        </p:spPr>
      </p:pic>
      <p:sp>
        <p:nvSpPr>
          <p:cNvPr id="5" name="Footer Placeholder 3">
            <a:extLst>
              <a:ext uri="{FF2B5EF4-FFF2-40B4-BE49-F238E27FC236}">
                <a16:creationId xmlns:a16="http://schemas.microsoft.com/office/drawing/2014/main" id="{A984CCF6-9C66-01E2-D2EB-2C052FD74825}"/>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F0D83462-B781-D5B7-72BB-D146147D2428}"/>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739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67468" y="1187599"/>
            <a:ext cx="2396971" cy="1470924"/>
          </a:xfrm>
        </p:spPr>
        <p:txBody>
          <a:bodyPr/>
          <a:lstStyle/>
          <a:p>
            <a:pPr marL="0" indent="0" algn="ctr">
              <a:buNone/>
            </a:pPr>
            <a:r>
              <a:rPr lang="en-US" sz="2000" cap="all" dirty="0">
                <a:solidFill>
                  <a:schemeClr val="bg1"/>
                </a:solidFill>
              </a:rPr>
              <a:t>completion</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38</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95080" y="1605865"/>
            <a:ext cx="2541745" cy="3631763"/>
          </a:xfrm>
          <a:prstGeom prst="rect">
            <a:avLst/>
          </a:prstGeom>
          <a:noFill/>
        </p:spPr>
        <p:txBody>
          <a:bodyPr wrap="square" rtlCol="0">
            <a:spAutoFit/>
          </a:bodyPr>
          <a:lstStyle/>
          <a:p>
            <a:r>
              <a:rPr lang="en-US" sz="1800" dirty="0">
                <a:solidFill>
                  <a:schemeClr val="bg1"/>
                </a:solidFill>
              </a:rPr>
              <a:t>Completed request that is now ready for review by Kepro staff.</a:t>
            </a:r>
          </a:p>
          <a:p>
            <a:pPr>
              <a:spcAft>
                <a:spcPts val="600"/>
              </a:spcAft>
              <a:buClr>
                <a:srgbClr val="EF8A45"/>
              </a:buClr>
            </a:pPr>
            <a:endParaRPr lang="en-US" sz="600" b="0" i="1" dirty="0">
              <a:solidFill>
                <a:schemeClr val="bg1"/>
              </a:solidFill>
              <a:effectLst/>
            </a:endParaRPr>
          </a:p>
          <a:p>
            <a:pPr>
              <a:spcAft>
                <a:spcPts val="600"/>
              </a:spcAft>
              <a:buClr>
                <a:srgbClr val="EF8A45"/>
              </a:buClr>
            </a:pPr>
            <a:r>
              <a:rPr lang="en-US" sz="1600" b="0" i="1" dirty="0">
                <a:solidFill>
                  <a:srgbClr val="FFFF00"/>
                </a:solidFill>
                <a:effectLst/>
              </a:rPr>
              <a:t>Please print or record case number. This will allow for tracking case status, checking for pended information requests or to enter questions into the messaging system.</a:t>
            </a:r>
            <a:endParaRPr lang="en-US" sz="1600" i="1" dirty="0">
              <a:solidFill>
                <a:srgbClr val="FFFF00"/>
              </a:solidFill>
            </a:endParaRP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8E1417E4-5F5E-4060-91AB-C23B06C8A46B}"/>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2550CF3C-51C6-4868-9A71-7D1F23FFAAE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90CD784-7224-446A-88C4-FCAEE70B30E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21</a:t>
              </a:r>
              <a:endParaRPr lang="en-US" sz="4800" b="1" spc="-100" dirty="0">
                <a:solidFill>
                  <a:srgbClr val="37465E"/>
                </a:solidFill>
              </a:endParaRPr>
            </a:p>
          </p:txBody>
        </p:sp>
      </p:grpSp>
      <p:grpSp>
        <p:nvGrpSpPr>
          <p:cNvPr id="14" name="Group 13">
            <a:extLst>
              <a:ext uri="{FF2B5EF4-FFF2-40B4-BE49-F238E27FC236}">
                <a16:creationId xmlns:a16="http://schemas.microsoft.com/office/drawing/2014/main" id="{20C3D7A3-A75A-AF0C-758F-61DA1555C631}"/>
              </a:ext>
            </a:extLst>
          </p:cNvPr>
          <p:cNvGrpSpPr/>
          <p:nvPr/>
        </p:nvGrpSpPr>
        <p:grpSpPr>
          <a:xfrm>
            <a:off x="3124199" y="1421150"/>
            <a:ext cx="7880405" cy="4031972"/>
            <a:chOff x="3124199" y="1421150"/>
            <a:chExt cx="7880405" cy="4031972"/>
          </a:xfrm>
        </p:grpSpPr>
        <p:pic>
          <p:nvPicPr>
            <p:cNvPr id="5" name="Picture 4" descr="Graphical user interface, website&#10;&#10;Description automatically generated">
              <a:extLst>
                <a:ext uri="{FF2B5EF4-FFF2-40B4-BE49-F238E27FC236}">
                  <a16:creationId xmlns:a16="http://schemas.microsoft.com/office/drawing/2014/main" id="{BE3DD2D2-32DA-293F-5B60-8DA2C34D9D49}"/>
                </a:ext>
              </a:extLst>
            </p:cNvPr>
            <p:cNvPicPr>
              <a:picLocks noChangeAspect="1"/>
            </p:cNvPicPr>
            <p:nvPr/>
          </p:nvPicPr>
          <p:blipFill>
            <a:blip r:embed="rId4"/>
            <a:stretch>
              <a:fillRect/>
            </a:stretch>
          </p:blipFill>
          <p:spPr>
            <a:xfrm>
              <a:off x="3124199" y="1421150"/>
              <a:ext cx="7880405" cy="4031972"/>
            </a:xfrm>
            <a:prstGeom prst="rect">
              <a:avLst/>
            </a:prstGeom>
            <a:ln>
              <a:noFill/>
            </a:ln>
            <a:effectLst>
              <a:outerShdw blurRad="190500" algn="tl" rotWithShape="0">
                <a:srgbClr val="000000">
                  <a:alpha val="70000"/>
                </a:srgbClr>
              </a:outerShdw>
            </a:effectLst>
          </p:spPr>
        </p:pic>
        <p:sp>
          <p:nvSpPr>
            <p:cNvPr id="11" name="Rectangle: Rounded Corners 10">
              <a:extLst>
                <a:ext uri="{FF2B5EF4-FFF2-40B4-BE49-F238E27FC236}">
                  <a16:creationId xmlns:a16="http://schemas.microsoft.com/office/drawing/2014/main" id="{2D88C0F8-2ED1-FED0-5B8E-B284C3F85E82}"/>
                </a:ext>
              </a:extLst>
            </p:cNvPr>
            <p:cNvSpPr/>
            <p:nvPr/>
          </p:nvSpPr>
          <p:spPr>
            <a:xfrm>
              <a:off x="3760967" y="2528515"/>
              <a:ext cx="588396" cy="3650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9EFF09-F37D-02AB-CF2C-70B6274FD457}"/>
                </a:ext>
              </a:extLst>
            </p:cNvPr>
            <p:cNvSpPr/>
            <p:nvPr/>
          </p:nvSpPr>
          <p:spPr>
            <a:xfrm>
              <a:off x="7529885" y="3896139"/>
              <a:ext cx="739472" cy="954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ooter Placeholder 3">
            <a:extLst>
              <a:ext uri="{FF2B5EF4-FFF2-40B4-BE49-F238E27FC236}">
                <a16:creationId xmlns:a16="http://schemas.microsoft.com/office/drawing/2014/main" id="{0C8FF3C6-2002-4C19-42B4-69ED320C5A5C}"/>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7FA3FDE9-A21D-05D7-4FBA-08320C95AA6B}"/>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717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275950" y="29631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Error messages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39</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25889" y="1852352"/>
            <a:ext cx="2480764" cy="2800767"/>
          </a:xfrm>
          <a:prstGeom prst="rect">
            <a:avLst/>
          </a:prstGeom>
          <a:noFill/>
        </p:spPr>
        <p:txBody>
          <a:bodyPr wrap="square" rtlCol="0">
            <a:spAutoFit/>
          </a:bodyPr>
          <a:lstStyle/>
          <a:p>
            <a:r>
              <a:rPr lang="en-US" sz="1600" dirty="0">
                <a:solidFill>
                  <a:schemeClr val="bg1"/>
                </a:solidFill>
              </a:rPr>
              <a:t>If applicable, error messages will appear, prohibiting request submission.</a:t>
            </a:r>
          </a:p>
          <a:p>
            <a:endParaRPr lang="en-US" sz="1600" dirty="0">
              <a:solidFill>
                <a:schemeClr val="bg1"/>
              </a:solidFill>
            </a:endParaRPr>
          </a:p>
          <a:p>
            <a:r>
              <a:rPr lang="en-US" sz="1600" i="1" dirty="0">
                <a:solidFill>
                  <a:schemeClr val="bg1"/>
                </a:solidFill>
              </a:rPr>
              <a:t>Errors will disappear as information is added or corrected.</a:t>
            </a:r>
          </a:p>
          <a:p>
            <a:endParaRPr lang="en-US" sz="1600" dirty="0">
              <a:solidFill>
                <a:schemeClr val="bg1"/>
              </a:solidFill>
            </a:endParaRPr>
          </a:p>
          <a:p>
            <a:endParaRPr lang="en-US" sz="1600" i="1" dirty="0">
              <a:solidFill>
                <a:schemeClr val="bg1"/>
              </a:solidFill>
            </a:endParaRPr>
          </a:p>
          <a:p>
            <a:endParaRPr lang="en-US" sz="1600" dirty="0">
              <a:solidFill>
                <a:schemeClr val="bg1"/>
              </a:solidFill>
            </a:endParaRPr>
          </a:p>
        </p:txBody>
      </p:sp>
      <p:sp>
        <p:nvSpPr>
          <p:cNvPr id="21" name="Oval 20">
            <a:extLst>
              <a:ext uri="{FF2B5EF4-FFF2-40B4-BE49-F238E27FC236}">
                <a16:creationId xmlns:a16="http://schemas.microsoft.com/office/drawing/2014/main" id="{B9E94F74-3615-4885-AEE5-199B87417BA5}"/>
              </a:ext>
            </a:extLst>
          </p:cNvPr>
          <p:cNvSpPr/>
          <p:nvPr/>
        </p:nvSpPr>
        <p:spPr>
          <a:xfrm>
            <a:off x="824311" y="326634"/>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EB17B06-984B-4359-99C1-86ADFE4F2C94}"/>
              </a:ext>
            </a:extLst>
          </p:cNvPr>
          <p:cNvSpPr txBox="1"/>
          <p:nvPr/>
        </p:nvSpPr>
        <p:spPr>
          <a:xfrm>
            <a:off x="824311" y="349979"/>
            <a:ext cx="1000125" cy="707886"/>
          </a:xfrm>
          <a:prstGeom prst="rect">
            <a:avLst/>
          </a:prstGeom>
          <a:noFill/>
        </p:spPr>
        <p:txBody>
          <a:bodyPr wrap="square" rtlCol="0">
            <a:spAutoFit/>
          </a:bodyPr>
          <a:lstStyle/>
          <a:p>
            <a:r>
              <a:rPr lang="en-US" sz="4000" b="1" spc="-100" dirty="0">
                <a:solidFill>
                  <a:srgbClr val="37465E"/>
                </a:solidFill>
              </a:rPr>
              <a:t>22</a:t>
            </a:r>
            <a:endParaRPr lang="en-US" sz="4800" b="1" spc="-100" dirty="0">
              <a:solidFill>
                <a:srgbClr val="37465E"/>
              </a:solidFill>
            </a:endParaRPr>
          </a:p>
        </p:txBody>
      </p:sp>
      <p:pic>
        <p:nvPicPr>
          <p:cNvPr id="1026" name="Picture 2" descr="image">
            <a:extLst>
              <a:ext uri="{FF2B5EF4-FFF2-40B4-BE49-F238E27FC236}">
                <a16:creationId xmlns:a16="http://schemas.microsoft.com/office/drawing/2014/main" id="{837D063C-7CC8-688E-8BF0-79DC2774C6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5" t="10041" r="4756" b="18355"/>
          <a:stretch/>
        </p:blipFill>
        <p:spPr bwMode="auto">
          <a:xfrm>
            <a:off x="2851121" y="1298777"/>
            <a:ext cx="8892965" cy="4132537"/>
          </a:xfrm>
          <a:prstGeom prst="rect">
            <a:avLst/>
          </a:prstGeom>
          <a:noFill/>
          <a:extLst>
            <a:ext uri="{909E8E84-426E-40DD-AFC4-6F175D3DCCD1}">
              <a14:hiddenFill xmlns:a14="http://schemas.microsoft.com/office/drawing/2010/main">
                <a:solidFill>
                  <a:srgbClr val="FFFFFF"/>
                </a:solidFill>
              </a14:hiddenFill>
            </a:ext>
          </a:extLst>
        </p:spPr>
      </p:pic>
      <p:sp>
        <p:nvSpPr>
          <p:cNvPr id="11" name="Callout: Line 10">
            <a:extLst>
              <a:ext uri="{FF2B5EF4-FFF2-40B4-BE49-F238E27FC236}">
                <a16:creationId xmlns:a16="http://schemas.microsoft.com/office/drawing/2014/main" id="{30721A93-96F3-25F3-AF87-CF390A82B576}"/>
              </a:ext>
            </a:extLst>
          </p:cNvPr>
          <p:cNvSpPr/>
          <p:nvPr/>
        </p:nvSpPr>
        <p:spPr>
          <a:xfrm>
            <a:off x="6292972" y="2022346"/>
            <a:ext cx="4238625" cy="490734"/>
          </a:xfrm>
          <a:prstGeom prst="borderCallout1">
            <a:avLst>
              <a:gd name="adj1" fmla="val 45924"/>
              <a:gd name="adj2" fmla="val -243"/>
              <a:gd name="adj3" fmla="val 124146"/>
              <a:gd name="adj4" fmla="val -5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If “Invalid Provider Type” error message appears, an incorrect provider type was selected.</a:t>
            </a:r>
          </a:p>
        </p:txBody>
      </p:sp>
      <p:sp>
        <p:nvSpPr>
          <p:cNvPr id="5" name="Footer Placeholder 3">
            <a:extLst>
              <a:ext uri="{FF2B5EF4-FFF2-40B4-BE49-F238E27FC236}">
                <a16:creationId xmlns:a16="http://schemas.microsoft.com/office/drawing/2014/main" id="{570D259D-FE42-ABD9-6C34-86659E43B7EB}"/>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8363E34D-6783-1E68-4B52-EBBD1C3CE895}"/>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8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873166-A0AB-513A-8080-C9CDF39A8D0E}"/>
              </a:ext>
            </a:extLst>
          </p:cNvPr>
          <p:cNvSpPr>
            <a:spLocks noGrp="1"/>
          </p:cNvSpPr>
          <p:nvPr>
            <p:ph type="body" sz="quarter" idx="13"/>
          </p:nvPr>
        </p:nvSpPr>
        <p:spPr>
          <a:xfrm>
            <a:off x="4913745" y="4365903"/>
            <a:ext cx="2447637" cy="521093"/>
          </a:xfrm>
        </p:spPr>
        <p:txBody>
          <a:bodyPr/>
          <a:lstStyle/>
          <a:p>
            <a:r>
              <a:rPr lang="en-US" sz="2000" dirty="0"/>
              <a:t>Required Documentation</a:t>
            </a:r>
          </a:p>
          <a:p>
            <a:endParaRPr lang="en-US" sz="2000" dirty="0"/>
          </a:p>
        </p:txBody>
      </p:sp>
      <p:sp>
        <p:nvSpPr>
          <p:cNvPr id="5" name="Text Placeholder 4">
            <a:extLst>
              <a:ext uri="{FF2B5EF4-FFF2-40B4-BE49-F238E27FC236}">
                <a16:creationId xmlns:a16="http://schemas.microsoft.com/office/drawing/2014/main" id="{ADAA2824-6C7B-9E35-6F3F-43EE392F2C3C}"/>
              </a:ext>
            </a:extLst>
          </p:cNvPr>
          <p:cNvSpPr>
            <a:spLocks noGrp="1"/>
          </p:cNvSpPr>
          <p:nvPr>
            <p:ph type="body" sz="quarter" idx="16"/>
          </p:nvPr>
        </p:nvSpPr>
        <p:spPr>
          <a:xfrm>
            <a:off x="637310" y="4369214"/>
            <a:ext cx="3020289" cy="923221"/>
          </a:xfrm>
        </p:spPr>
        <p:txBody>
          <a:bodyPr/>
          <a:lstStyle/>
          <a:p>
            <a:r>
              <a:rPr lang="en-US" sz="2000" dirty="0"/>
              <a:t>Utilization Management (UM) Workflow</a:t>
            </a:r>
          </a:p>
        </p:txBody>
      </p:sp>
      <p:sp>
        <p:nvSpPr>
          <p:cNvPr id="8" name="Text Placeholder 7">
            <a:extLst>
              <a:ext uri="{FF2B5EF4-FFF2-40B4-BE49-F238E27FC236}">
                <a16:creationId xmlns:a16="http://schemas.microsoft.com/office/drawing/2014/main" id="{27D944F8-3B19-795F-7E01-8B74836C0D2A}"/>
              </a:ext>
            </a:extLst>
          </p:cNvPr>
          <p:cNvSpPr>
            <a:spLocks noGrp="1"/>
          </p:cNvSpPr>
          <p:nvPr>
            <p:ph type="body" sz="quarter" idx="19"/>
          </p:nvPr>
        </p:nvSpPr>
        <p:spPr>
          <a:xfrm>
            <a:off x="8783781" y="4375843"/>
            <a:ext cx="2447637" cy="1235074"/>
          </a:xfrm>
        </p:spPr>
        <p:txBody>
          <a:bodyPr/>
          <a:lstStyle/>
          <a:p>
            <a:r>
              <a:rPr lang="en-US" sz="2000" dirty="0"/>
              <a:t>Provider Portal Assistance</a:t>
            </a:r>
          </a:p>
          <a:p>
            <a:endParaRPr lang="en-US" dirty="0"/>
          </a:p>
        </p:txBody>
      </p:sp>
      <p:sp>
        <p:nvSpPr>
          <p:cNvPr id="11" name="Title 10">
            <a:extLst>
              <a:ext uri="{FF2B5EF4-FFF2-40B4-BE49-F238E27FC236}">
                <a16:creationId xmlns:a16="http://schemas.microsoft.com/office/drawing/2014/main" id="{63C0C214-4F87-61B5-8A32-CEDBBFE724BA}"/>
              </a:ext>
            </a:extLst>
          </p:cNvPr>
          <p:cNvSpPr>
            <a:spLocks noGrp="1"/>
          </p:cNvSpPr>
          <p:nvPr>
            <p:ph type="title"/>
          </p:nvPr>
        </p:nvSpPr>
        <p:spPr/>
        <p:txBody>
          <a:bodyPr/>
          <a:lstStyle/>
          <a:p>
            <a:r>
              <a:rPr lang="en-US" dirty="0"/>
              <a:t>OBJECTIVES</a:t>
            </a:r>
          </a:p>
        </p:txBody>
      </p:sp>
      <p:pic>
        <p:nvPicPr>
          <p:cNvPr id="21" name="Online Image Placeholder 20">
            <a:extLst>
              <a:ext uri="{FF2B5EF4-FFF2-40B4-BE49-F238E27FC236}">
                <a16:creationId xmlns:a16="http://schemas.microsoft.com/office/drawing/2014/main" id="{3F981B48-F1D5-21E9-7817-1B964D42CF74}"/>
              </a:ext>
            </a:extLst>
          </p:cNvPr>
          <p:cNvPicPr>
            <a:picLocks noGrp="1" noChangeAspect="1"/>
          </p:cNvPicPr>
          <p:nvPr>
            <p:ph type="clipArt" sz="quarter" idx="26"/>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5880" y="2305715"/>
            <a:ext cx="1163070" cy="1163070"/>
          </a:xfrm>
          <a:prstGeom prst="rect">
            <a:avLst/>
          </a:prstGeom>
        </p:spPr>
      </p:pic>
      <p:pic>
        <p:nvPicPr>
          <p:cNvPr id="22" name="Online Image Placeholder 21">
            <a:extLst>
              <a:ext uri="{FF2B5EF4-FFF2-40B4-BE49-F238E27FC236}">
                <a16:creationId xmlns:a16="http://schemas.microsoft.com/office/drawing/2014/main" id="{9930D6A4-7E16-69B2-CA49-D28258E29EE4}"/>
              </a:ext>
            </a:extLst>
          </p:cNvPr>
          <p:cNvPicPr>
            <a:picLocks noGrp="1" noChangeAspect="1"/>
          </p:cNvPicPr>
          <p:nvPr>
            <p:ph type="clipArt" sz="quarter" idx="2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3134" y="2367501"/>
            <a:ext cx="1163069" cy="1163069"/>
          </a:xfrm>
          <a:prstGeom prst="rect">
            <a:avLst/>
          </a:prstGeom>
        </p:spPr>
      </p:pic>
      <p:pic>
        <p:nvPicPr>
          <p:cNvPr id="23" name="Online Image Placeholder 22">
            <a:extLst>
              <a:ext uri="{FF2B5EF4-FFF2-40B4-BE49-F238E27FC236}">
                <a16:creationId xmlns:a16="http://schemas.microsoft.com/office/drawing/2014/main" id="{6DD724FF-FC96-8961-BD22-EAE3CA78BDC5}"/>
              </a:ext>
            </a:extLst>
          </p:cNvPr>
          <p:cNvPicPr>
            <a:picLocks noGrp="1" noChangeAspect="1"/>
          </p:cNvPicPr>
          <p:nvPr>
            <p:ph type="clipArt" sz="quarter" idx="27"/>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0061" y="2331497"/>
            <a:ext cx="1235075" cy="1235075"/>
          </a:xfrm>
          <a:prstGeom prst="rect">
            <a:avLst/>
          </a:prstGeom>
        </p:spPr>
      </p:pic>
    </p:spTree>
    <p:extLst>
      <p:ext uri="{BB962C8B-B14F-4D97-AF65-F5344CB8AC3E}">
        <p14:creationId xmlns:p14="http://schemas.microsoft.com/office/powerpoint/2010/main" val="2013488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8A00-DAD7-9CD4-E1FC-F3B7E4801D47}"/>
              </a:ext>
            </a:extLst>
          </p:cNvPr>
          <p:cNvSpPr>
            <a:spLocks noGrp="1"/>
          </p:cNvSpPr>
          <p:nvPr>
            <p:ph type="title"/>
          </p:nvPr>
        </p:nvSpPr>
        <p:spPr>
          <a:xfrm>
            <a:off x="266699" y="431461"/>
            <a:ext cx="11410949" cy="521093"/>
          </a:xfrm>
        </p:spPr>
        <p:txBody>
          <a:bodyPr anchor="ctr">
            <a:normAutofit/>
          </a:bodyPr>
          <a:lstStyle/>
          <a:p>
            <a:r>
              <a:rPr lang="en-US" sz="3700"/>
              <a:t>Minnesota </a:t>
            </a:r>
            <a:r>
              <a:rPr lang="en-US" sz="3700" err="1"/>
              <a:t>Atrezzo</a:t>
            </a:r>
            <a:r>
              <a:rPr lang="en-US" sz="3700"/>
              <a:t> Provider Portal Training</a:t>
            </a:r>
          </a:p>
        </p:txBody>
      </p:sp>
      <p:pic>
        <p:nvPicPr>
          <p:cNvPr id="5" name="Graphic 4" descr="Link with solid fill">
            <a:extLst>
              <a:ext uri="{FF2B5EF4-FFF2-40B4-BE49-F238E27FC236}">
                <a16:creationId xmlns:a16="http://schemas.microsoft.com/office/drawing/2014/main" id="{CBEF770B-0287-801D-D028-D8F405C4EB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609" y="1736943"/>
            <a:ext cx="4352544" cy="4352544"/>
          </a:xfrm>
          <a:prstGeom prst="rect">
            <a:avLst/>
          </a:prstGeom>
        </p:spPr>
      </p:pic>
      <p:sp>
        <p:nvSpPr>
          <p:cNvPr id="3" name="TextBox 2">
            <a:extLst>
              <a:ext uri="{FF2B5EF4-FFF2-40B4-BE49-F238E27FC236}">
                <a16:creationId xmlns:a16="http://schemas.microsoft.com/office/drawing/2014/main" id="{C4D90FBF-DF6A-C81B-68C8-36225CB48F60}"/>
              </a:ext>
            </a:extLst>
          </p:cNvPr>
          <p:cNvSpPr txBox="1"/>
          <p:nvPr/>
        </p:nvSpPr>
        <p:spPr>
          <a:xfrm>
            <a:off x="6162673" y="2714920"/>
            <a:ext cx="5514974" cy="2780678"/>
          </a:xfrm>
          <a:prstGeom prst="rect">
            <a:avLst/>
          </a:prstGeom>
        </p:spPr>
        <p:txBody>
          <a:bodyPr rtlCol="0" anchor="t">
            <a:normAutofit/>
          </a:bodyPr>
          <a:lstStyle/>
          <a:p>
            <a:pPr algn="ctr">
              <a:spcAft>
                <a:spcPts val="600"/>
              </a:spcAft>
            </a:pPr>
            <a:r>
              <a:rPr lang="en-US" sz="3200" b="1" dirty="0">
                <a:solidFill>
                  <a:schemeClr val="tx1"/>
                </a:solidFill>
                <a:hlinkClick r:id="rId5"/>
              </a:rPr>
              <a:t>Minnesota </a:t>
            </a:r>
            <a:r>
              <a:rPr lang="en-US" sz="3200" b="1" dirty="0" err="1">
                <a:solidFill>
                  <a:schemeClr val="tx1"/>
                </a:solidFill>
                <a:hlinkClick r:id="rId5"/>
              </a:rPr>
              <a:t>Atrezzo</a:t>
            </a:r>
            <a:r>
              <a:rPr lang="en-US" sz="3200" b="1" dirty="0">
                <a:solidFill>
                  <a:schemeClr val="tx1"/>
                </a:solidFill>
                <a:hlinkClick r:id="rId5"/>
              </a:rPr>
              <a:t> Provider Portal Outpatient System Training</a:t>
            </a:r>
            <a:endParaRPr lang="en-US" sz="3200" b="1" dirty="0">
              <a:solidFill>
                <a:schemeClr val="tx1"/>
              </a:solidFill>
            </a:endParaRPr>
          </a:p>
        </p:txBody>
      </p:sp>
    </p:spTree>
    <p:extLst>
      <p:ext uri="{BB962C8B-B14F-4D97-AF65-F5344CB8AC3E}">
        <p14:creationId xmlns:p14="http://schemas.microsoft.com/office/powerpoint/2010/main" val="2010525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3EE773-E30E-CF1A-BF7D-6404300B77AE}"/>
              </a:ext>
            </a:extLst>
          </p:cNvPr>
          <p:cNvSpPr>
            <a:spLocks noGrp="1"/>
          </p:cNvSpPr>
          <p:nvPr>
            <p:ph type="body" sz="quarter" idx="12"/>
          </p:nvPr>
        </p:nvSpPr>
        <p:spPr>
          <a:xfrm>
            <a:off x="968375" y="2455683"/>
            <a:ext cx="10255250" cy="1492250"/>
          </a:xfrm>
        </p:spPr>
        <p:txBody>
          <a:bodyPr/>
          <a:lstStyle/>
          <a:p>
            <a:r>
              <a:rPr lang="en-US" dirty="0"/>
              <a:t>Extend a Case</a:t>
            </a:r>
          </a:p>
        </p:txBody>
      </p:sp>
      <p:cxnSp>
        <p:nvCxnSpPr>
          <p:cNvPr id="5" name="Straight Connector 4">
            <a:extLst>
              <a:ext uri="{FF2B5EF4-FFF2-40B4-BE49-F238E27FC236}">
                <a16:creationId xmlns:a16="http://schemas.microsoft.com/office/drawing/2014/main" id="{1CC53DF7-F4BF-C992-7146-A4ABA5D21A6D}"/>
              </a:ext>
            </a:extLst>
          </p:cNvPr>
          <p:cNvCxnSpPr/>
          <p:nvPr/>
        </p:nvCxnSpPr>
        <p:spPr>
          <a:xfrm>
            <a:off x="4166648" y="3761294"/>
            <a:ext cx="368588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41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275950" y="29631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Extend a Case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42</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25889" y="1852352"/>
            <a:ext cx="2480764" cy="3139321"/>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solidFill>
                  <a:schemeClr val="bg1"/>
                </a:solidFill>
              </a:rPr>
              <a:t>If client is still in services and a case needs extended</a:t>
            </a:r>
          </a:p>
          <a:p>
            <a:pPr marL="742950" lvl="1" indent="-285750">
              <a:buFont typeface="Wingdings" panose="05000000000000000000" pitchFamily="2" charset="2"/>
              <a:buChar char="Ø"/>
            </a:pPr>
            <a:r>
              <a:rPr lang="en-US" sz="1400" dirty="0">
                <a:solidFill>
                  <a:schemeClr val="bg1"/>
                </a:solidFill>
              </a:rPr>
              <a:t>Select 3 dots (…) in right corner </a:t>
            </a:r>
          </a:p>
          <a:p>
            <a:pPr marL="742950" lvl="1" indent="-285750">
              <a:buFont typeface="Wingdings" panose="05000000000000000000" pitchFamily="2" charset="2"/>
              <a:buChar char="Ø"/>
            </a:pPr>
            <a:r>
              <a:rPr lang="en-US" sz="1400" dirty="0">
                <a:solidFill>
                  <a:schemeClr val="bg1"/>
                </a:solidFill>
              </a:rPr>
              <a:t>Select Extend</a:t>
            </a:r>
          </a:p>
          <a:p>
            <a:pPr marL="285750" indent="-285750">
              <a:buFont typeface="Wingdings" panose="05000000000000000000" pitchFamily="2" charset="2"/>
              <a:buChar char="Ø"/>
            </a:pPr>
            <a:r>
              <a:rPr lang="en-US" sz="1400" dirty="0">
                <a:solidFill>
                  <a:schemeClr val="bg1"/>
                </a:solidFill>
              </a:rPr>
              <a:t>From here you will add any CPT Codes, New Dates, and Add Documentation</a:t>
            </a:r>
          </a:p>
          <a:p>
            <a:pPr marL="285750" indent="-285750">
              <a:buFont typeface="Wingdings" panose="05000000000000000000" pitchFamily="2" charset="2"/>
              <a:buChar char="Ø"/>
            </a:pPr>
            <a:r>
              <a:rPr lang="en-US" sz="1400" dirty="0">
                <a:solidFill>
                  <a:schemeClr val="bg1"/>
                </a:solidFill>
              </a:rPr>
              <a:t>Then Submit Case</a:t>
            </a:r>
          </a:p>
          <a:p>
            <a:pPr marL="285750" indent="-285750">
              <a:buFont typeface="Wingdings" panose="05000000000000000000" pitchFamily="2" charset="2"/>
              <a:buChar char="Ø"/>
            </a:pPr>
            <a:endParaRPr lang="en-US" sz="1400" i="1" dirty="0">
              <a:solidFill>
                <a:schemeClr val="bg1"/>
              </a:solidFill>
            </a:endParaRPr>
          </a:p>
          <a:p>
            <a:endParaRPr lang="en-US" sz="1400" i="1" dirty="0">
              <a:solidFill>
                <a:schemeClr val="bg1"/>
              </a:solidFill>
            </a:endParaRPr>
          </a:p>
          <a:p>
            <a:endParaRPr lang="en-US" sz="1600" dirty="0">
              <a:solidFill>
                <a:schemeClr val="bg1"/>
              </a:solidFill>
            </a:endParaRPr>
          </a:p>
        </p:txBody>
      </p:sp>
      <p:sp>
        <p:nvSpPr>
          <p:cNvPr id="21" name="Oval 20">
            <a:extLst>
              <a:ext uri="{FF2B5EF4-FFF2-40B4-BE49-F238E27FC236}">
                <a16:creationId xmlns:a16="http://schemas.microsoft.com/office/drawing/2014/main" id="{B9E94F74-3615-4885-AEE5-199B87417BA5}"/>
              </a:ext>
            </a:extLst>
          </p:cNvPr>
          <p:cNvSpPr/>
          <p:nvPr/>
        </p:nvSpPr>
        <p:spPr>
          <a:xfrm>
            <a:off x="824311" y="326634"/>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EB17B06-984B-4359-99C1-86ADFE4F2C94}"/>
              </a:ext>
            </a:extLst>
          </p:cNvPr>
          <p:cNvSpPr txBox="1"/>
          <p:nvPr/>
        </p:nvSpPr>
        <p:spPr>
          <a:xfrm>
            <a:off x="824311" y="349979"/>
            <a:ext cx="1000125" cy="707886"/>
          </a:xfrm>
          <a:prstGeom prst="rect">
            <a:avLst/>
          </a:prstGeom>
          <a:noFill/>
        </p:spPr>
        <p:txBody>
          <a:bodyPr wrap="square" rtlCol="0">
            <a:spAutoFit/>
          </a:bodyPr>
          <a:lstStyle/>
          <a:p>
            <a:r>
              <a:rPr lang="en-US" sz="4000" b="1" spc="-100" dirty="0">
                <a:solidFill>
                  <a:srgbClr val="37465E"/>
                </a:solidFill>
              </a:rPr>
              <a:t>23</a:t>
            </a:r>
            <a:endParaRPr lang="en-US" sz="4800" b="1" spc="-100" dirty="0">
              <a:solidFill>
                <a:srgbClr val="37465E"/>
              </a:solidFill>
            </a:endParaRPr>
          </a:p>
        </p:txBody>
      </p:sp>
      <p:sp>
        <p:nvSpPr>
          <p:cNvPr id="5" name="Footer Placeholder 3">
            <a:extLst>
              <a:ext uri="{FF2B5EF4-FFF2-40B4-BE49-F238E27FC236}">
                <a16:creationId xmlns:a16="http://schemas.microsoft.com/office/drawing/2014/main" id="{570D259D-FE42-ABD9-6C34-86659E43B7EB}"/>
              </a:ext>
            </a:extLst>
          </p:cNvPr>
          <p:cNvSpPr>
            <a:spLocks noGrp="1"/>
          </p:cNvSpPr>
          <p:nvPr>
            <p:ph type="ftr" sz="quarter" idx="11"/>
          </p:nvPr>
        </p:nvSpPr>
        <p:spPr>
          <a:xfrm>
            <a:off x="7617126" y="6435805"/>
            <a:ext cx="3790658" cy="294668"/>
          </a:xfrm>
        </p:spPr>
        <p:txBody>
          <a:bodyPr/>
          <a:lstStyle/>
          <a:p>
            <a:r>
              <a:rPr lang="en-US" dirty="0"/>
              <a:t>ASAM UM Portal Training</a:t>
            </a:r>
          </a:p>
        </p:txBody>
      </p:sp>
      <p:pic>
        <p:nvPicPr>
          <p:cNvPr id="10" name="Picture 9">
            <a:extLst>
              <a:ext uri="{FF2B5EF4-FFF2-40B4-BE49-F238E27FC236}">
                <a16:creationId xmlns:a16="http://schemas.microsoft.com/office/drawing/2014/main" id="{9A74937D-3DB4-D9CC-F49A-FBC4B9375417}"/>
              </a:ext>
            </a:extLst>
          </p:cNvPr>
          <p:cNvPicPr>
            <a:picLocks noChangeAspect="1"/>
          </p:cNvPicPr>
          <p:nvPr/>
        </p:nvPicPr>
        <p:blipFill>
          <a:blip r:embed="rId4"/>
          <a:stretch>
            <a:fillRect/>
          </a:stretch>
        </p:blipFill>
        <p:spPr>
          <a:xfrm>
            <a:off x="2730320" y="1342325"/>
            <a:ext cx="9487437" cy="3649348"/>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BAB91567-39FA-EF52-5012-2025AC508E81}"/>
              </a:ext>
            </a:extLst>
          </p:cNvPr>
          <p:cNvSpPr/>
          <p:nvPr/>
        </p:nvSpPr>
        <p:spPr>
          <a:xfrm>
            <a:off x="2820473" y="1342324"/>
            <a:ext cx="4481848" cy="3359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FC9334E-9657-0C34-9B5A-8514C6144A3C}"/>
              </a:ext>
            </a:extLst>
          </p:cNvPr>
          <p:cNvSpPr/>
          <p:nvPr/>
        </p:nvSpPr>
        <p:spPr>
          <a:xfrm>
            <a:off x="10882648" y="2158058"/>
            <a:ext cx="643944" cy="2704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C93480-FAB8-0030-77CC-6197ECD7D06D}"/>
              </a:ext>
            </a:extLst>
          </p:cNvPr>
          <p:cNvSpPr/>
          <p:nvPr/>
        </p:nvSpPr>
        <p:spPr>
          <a:xfrm>
            <a:off x="8809150" y="3403242"/>
            <a:ext cx="678288" cy="2392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3D43C80-FF35-A05D-E13A-AEEA22FE2857}"/>
              </a:ext>
            </a:extLst>
          </p:cNvPr>
          <p:cNvSpPr/>
          <p:nvPr/>
        </p:nvSpPr>
        <p:spPr>
          <a:xfrm>
            <a:off x="11771290" y="1342324"/>
            <a:ext cx="294821" cy="3359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F26591F-A71C-E67F-6C36-C4AE0DD402A0}"/>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497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E4915-7FA4-B891-A78B-77CF32D2F1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B4FA1E-7673-0545-3AE5-56CF3166085D}"/>
              </a:ext>
            </a:extLst>
          </p:cNvPr>
          <p:cNvSpPr>
            <a:spLocks noGrp="1"/>
          </p:cNvSpPr>
          <p:nvPr>
            <p:ph type="title"/>
          </p:nvPr>
        </p:nvSpPr>
        <p:spPr>
          <a:xfrm>
            <a:off x="266699" y="431461"/>
            <a:ext cx="11410949" cy="521093"/>
          </a:xfrm>
        </p:spPr>
        <p:txBody>
          <a:bodyPr anchor="ctr">
            <a:normAutofit/>
          </a:bodyPr>
          <a:lstStyle/>
          <a:p>
            <a:r>
              <a:rPr lang="en-US" sz="3700"/>
              <a:t>Minnesota </a:t>
            </a:r>
            <a:r>
              <a:rPr lang="en-US" sz="3700" err="1"/>
              <a:t>Atrezzo</a:t>
            </a:r>
            <a:r>
              <a:rPr lang="en-US" sz="3700"/>
              <a:t> Provider Portal Training</a:t>
            </a:r>
          </a:p>
        </p:txBody>
      </p:sp>
      <p:pic>
        <p:nvPicPr>
          <p:cNvPr id="5" name="Graphic 4" descr="Link with solid fill">
            <a:extLst>
              <a:ext uri="{FF2B5EF4-FFF2-40B4-BE49-F238E27FC236}">
                <a16:creationId xmlns:a16="http://schemas.microsoft.com/office/drawing/2014/main" id="{4833DF71-8E18-AB81-CE85-B3EE3CBBC3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609" y="1736943"/>
            <a:ext cx="4352544" cy="4352544"/>
          </a:xfrm>
          <a:prstGeom prst="rect">
            <a:avLst/>
          </a:prstGeom>
        </p:spPr>
      </p:pic>
      <p:sp>
        <p:nvSpPr>
          <p:cNvPr id="3" name="TextBox 2">
            <a:extLst>
              <a:ext uri="{FF2B5EF4-FFF2-40B4-BE49-F238E27FC236}">
                <a16:creationId xmlns:a16="http://schemas.microsoft.com/office/drawing/2014/main" id="{49189B0B-3DA7-C159-2857-20E6A99409A9}"/>
              </a:ext>
            </a:extLst>
          </p:cNvPr>
          <p:cNvSpPr txBox="1"/>
          <p:nvPr/>
        </p:nvSpPr>
        <p:spPr>
          <a:xfrm>
            <a:off x="6162673" y="2714920"/>
            <a:ext cx="5514974" cy="2780678"/>
          </a:xfrm>
          <a:prstGeom prst="rect">
            <a:avLst/>
          </a:prstGeom>
        </p:spPr>
        <p:txBody>
          <a:bodyPr rtlCol="0" anchor="t">
            <a:normAutofit/>
          </a:bodyPr>
          <a:lstStyle/>
          <a:p>
            <a:pPr algn="ctr">
              <a:spcAft>
                <a:spcPts val="600"/>
              </a:spcAft>
            </a:pPr>
            <a:r>
              <a:rPr lang="en-US" sz="3200" b="1" dirty="0">
                <a:solidFill>
                  <a:srgbClr val="00A7B5"/>
                </a:solidFill>
                <a:hlinkClick r:id="rId5">
                  <a:extLst>
                    <a:ext uri="{A12FA001-AC4F-418D-AE19-62706E023703}">
                      <ahyp:hlinkClr xmlns:ahyp="http://schemas.microsoft.com/office/drawing/2018/hyperlinkcolor" val="tx"/>
                    </a:ext>
                  </a:extLst>
                </a:hlinkClick>
              </a:rPr>
              <a:t>Minnesota How to Create an Extension </a:t>
            </a:r>
            <a:r>
              <a:rPr lang="en-US" sz="3200" b="1" dirty="0" err="1">
                <a:solidFill>
                  <a:srgbClr val="00A7B5"/>
                </a:solidFill>
                <a:hlinkClick r:id="rId5">
                  <a:extLst>
                    <a:ext uri="{A12FA001-AC4F-418D-AE19-62706E023703}">
                      <ahyp:hlinkClr xmlns:ahyp="http://schemas.microsoft.com/office/drawing/2018/hyperlinkcolor" val="tx"/>
                    </a:ext>
                  </a:extLst>
                </a:hlinkClick>
              </a:rPr>
              <a:t>Atrezzo</a:t>
            </a:r>
            <a:r>
              <a:rPr lang="en-US" sz="3200" b="1" dirty="0">
                <a:solidFill>
                  <a:srgbClr val="00A7B5"/>
                </a:solidFill>
                <a:hlinkClick r:id="rId5">
                  <a:extLst>
                    <a:ext uri="{A12FA001-AC4F-418D-AE19-62706E023703}">
                      <ahyp:hlinkClr xmlns:ahyp="http://schemas.microsoft.com/office/drawing/2018/hyperlinkcolor" val="tx"/>
                    </a:ext>
                  </a:extLst>
                </a:hlinkClick>
              </a:rPr>
              <a:t> Provider Portal</a:t>
            </a:r>
            <a:endParaRPr lang="en-US" sz="3200" b="1" dirty="0">
              <a:solidFill>
                <a:srgbClr val="00A7B5"/>
              </a:solidFill>
            </a:endParaRPr>
          </a:p>
        </p:txBody>
      </p:sp>
    </p:spTree>
    <p:extLst>
      <p:ext uri="{BB962C8B-B14F-4D97-AF65-F5344CB8AC3E}">
        <p14:creationId xmlns:p14="http://schemas.microsoft.com/office/powerpoint/2010/main" val="2750903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5CBFCC-E5ED-775D-A64F-81DC780D2520}"/>
              </a:ext>
            </a:extLst>
          </p:cNvPr>
          <p:cNvSpPr/>
          <p:nvPr/>
        </p:nvSpPr>
        <p:spPr>
          <a:xfrm>
            <a:off x="-1" y="0"/>
            <a:ext cx="6096001" cy="6857998"/>
          </a:xfrm>
          <a:prstGeom prst="rect">
            <a:avLst/>
          </a:prstGeom>
          <a:gradFill>
            <a:gsLst>
              <a:gs pos="0">
                <a:srgbClr val="042126"/>
              </a:gs>
              <a:gs pos="50000">
                <a:srgbClr val="042126">
                  <a:alpha val="73000"/>
                </a:srgbClr>
              </a:gs>
              <a:gs pos="100000">
                <a:srgbClr val="042126"/>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CDBF02-CD5A-5E9B-BBB0-C7DF9797D568}"/>
              </a:ext>
            </a:extLst>
          </p:cNvPr>
          <p:cNvSpPr>
            <a:spLocks noGrp="1"/>
          </p:cNvSpPr>
          <p:nvPr>
            <p:ph type="title"/>
          </p:nvPr>
        </p:nvSpPr>
        <p:spPr/>
        <p:txBody>
          <a:bodyPr/>
          <a:lstStyle/>
          <a:p>
            <a:endParaRPr lang="en-US"/>
          </a:p>
        </p:txBody>
      </p:sp>
      <p:sp>
        <p:nvSpPr>
          <p:cNvPr id="2" name="Slide Number Placeholder 1"/>
          <p:cNvSpPr>
            <a:spLocks noGrp="1"/>
          </p:cNvSpPr>
          <p:nvPr>
            <p:ph type="sldNum" sz="quarter" idx="4294967295"/>
          </p:nvPr>
        </p:nvSpPr>
        <p:spPr>
          <a:xfrm>
            <a:off x="11407775" y="6435725"/>
            <a:ext cx="784225" cy="295275"/>
          </a:xfrm>
          <a:prstGeom prst="rect">
            <a:avLst/>
          </a:prstGeo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44</a:t>
            </a:fld>
            <a:endParaRPr lang="en-US" dirty="0"/>
          </a:p>
        </p:txBody>
      </p:sp>
    </p:spTree>
    <p:extLst>
      <p:ext uri="{BB962C8B-B14F-4D97-AF65-F5344CB8AC3E}">
        <p14:creationId xmlns:p14="http://schemas.microsoft.com/office/powerpoint/2010/main" val="55117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9D773F-4CB2-2FDF-72C4-3FEF46D2CA12}"/>
              </a:ext>
            </a:extLst>
          </p:cNvPr>
          <p:cNvSpPr>
            <a:spLocks noGrp="1"/>
          </p:cNvSpPr>
          <p:nvPr>
            <p:ph type="body" sz="quarter" idx="12"/>
          </p:nvPr>
        </p:nvSpPr>
        <p:spPr>
          <a:xfrm>
            <a:off x="968375" y="2682875"/>
            <a:ext cx="10255250" cy="1492250"/>
          </a:xfrm>
        </p:spPr>
        <p:txBody>
          <a:bodyPr>
            <a:normAutofit fontScale="77500" lnSpcReduction="20000"/>
          </a:bodyPr>
          <a:lstStyle/>
          <a:p>
            <a:r>
              <a:rPr lang="en-US" dirty="0"/>
              <a:t>Switch Between Provider Locations</a:t>
            </a:r>
          </a:p>
        </p:txBody>
      </p:sp>
      <p:cxnSp>
        <p:nvCxnSpPr>
          <p:cNvPr id="4" name="Straight Connector 3">
            <a:extLst>
              <a:ext uri="{FF2B5EF4-FFF2-40B4-BE49-F238E27FC236}">
                <a16:creationId xmlns:a16="http://schemas.microsoft.com/office/drawing/2014/main" id="{2C3B5923-AB9A-5920-2357-B88BFE7F4327}"/>
              </a:ext>
            </a:extLst>
          </p:cNvPr>
          <p:cNvCxnSpPr>
            <a:cxnSpLocks/>
          </p:cNvCxnSpPr>
          <p:nvPr/>
        </p:nvCxnSpPr>
        <p:spPr>
          <a:xfrm>
            <a:off x="3286813" y="3780148"/>
            <a:ext cx="531671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37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20687-1813-DA0E-B248-631E736F9F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99131A-37A6-746B-201B-38600FF6EA47}"/>
              </a:ext>
            </a:extLst>
          </p:cNvPr>
          <p:cNvSpPr>
            <a:spLocks noGrp="1"/>
          </p:cNvSpPr>
          <p:nvPr>
            <p:ph type="title"/>
          </p:nvPr>
        </p:nvSpPr>
        <p:spPr>
          <a:xfrm>
            <a:off x="3275950" y="29631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45E38A9-5CE8-2F9E-9279-686449D9994D}"/>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Multiple locations for provider</a:t>
            </a:r>
          </a:p>
        </p:txBody>
      </p:sp>
      <p:sp>
        <p:nvSpPr>
          <p:cNvPr id="9" name="Slide Number Placeholder 8">
            <a:extLst>
              <a:ext uri="{FF2B5EF4-FFF2-40B4-BE49-F238E27FC236}">
                <a16:creationId xmlns:a16="http://schemas.microsoft.com/office/drawing/2014/main" id="{A09B2AAF-1998-8B94-A156-68E48E13301A}"/>
              </a:ext>
            </a:extLst>
          </p:cNvPr>
          <p:cNvSpPr>
            <a:spLocks noGrp="1"/>
          </p:cNvSpPr>
          <p:nvPr>
            <p:ph type="sldNum" sz="quarter" idx="12"/>
          </p:nvPr>
        </p:nvSpPr>
        <p:spPr/>
        <p:txBody>
          <a:bodyPr/>
          <a:lstStyle/>
          <a:p>
            <a:r>
              <a:rPr lang="en-US" dirty="0"/>
              <a:t>Page </a:t>
            </a:r>
            <a:fld id="{C6C8BDDB-1AA9-4CDC-80A0-B0BF343FFE1A}" type="slidenum">
              <a:rPr lang="en-US" smtClean="0"/>
              <a:pPr/>
              <a:t>46</a:t>
            </a:fld>
            <a:endParaRPr lang="en-US" dirty="0"/>
          </a:p>
        </p:txBody>
      </p:sp>
      <p:cxnSp>
        <p:nvCxnSpPr>
          <p:cNvPr id="18" name="Straight Connector 17">
            <a:extLst>
              <a:ext uri="{FF2B5EF4-FFF2-40B4-BE49-F238E27FC236}">
                <a16:creationId xmlns:a16="http://schemas.microsoft.com/office/drawing/2014/main" id="{21D2B5A6-8E1C-598E-9DD2-69AA8076955A}"/>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00B963D-4CD5-ADF6-5F9A-45312B76C283}"/>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FA984DA-F3A8-8A40-EF63-F2DD3453C656}"/>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BC3CFEF3-C704-FC60-7887-89536940C0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D60CA4EB-9364-6E10-DABD-91F5D49E3259}"/>
              </a:ext>
            </a:extLst>
          </p:cNvPr>
          <p:cNvSpPr txBox="1"/>
          <p:nvPr/>
        </p:nvSpPr>
        <p:spPr>
          <a:xfrm>
            <a:off x="125889" y="2182048"/>
            <a:ext cx="2480764" cy="2923877"/>
          </a:xfrm>
          <a:prstGeom prst="rect">
            <a:avLst/>
          </a:prstGeom>
          <a:noFill/>
        </p:spPr>
        <p:txBody>
          <a:bodyPr wrap="square" rtlCol="0">
            <a:spAutoFit/>
          </a:bodyPr>
          <a:lstStyle/>
          <a:p>
            <a:pPr marL="285750" indent="-285750">
              <a:buFont typeface="Wingdings" panose="05000000000000000000" pitchFamily="2" charset="2"/>
              <a:buChar char="Ø"/>
            </a:pPr>
            <a:endParaRPr lang="en-US" sz="1400" dirty="0">
              <a:solidFill>
                <a:schemeClr val="bg1"/>
              </a:solidFill>
            </a:endParaRPr>
          </a:p>
          <a:p>
            <a:pPr marL="285750" indent="-285750">
              <a:buFont typeface="Wingdings" panose="05000000000000000000" pitchFamily="2" charset="2"/>
              <a:buChar char="Ø"/>
            </a:pPr>
            <a:r>
              <a:rPr lang="en-US" sz="1400" i="1" dirty="0">
                <a:solidFill>
                  <a:schemeClr val="bg1"/>
                </a:solidFill>
              </a:rPr>
              <a:t>If your organization has multiple locations, they are all available under the username</a:t>
            </a:r>
          </a:p>
          <a:p>
            <a:pPr marL="285750" indent="-285750">
              <a:buFont typeface="Wingdings" panose="05000000000000000000" pitchFamily="2" charset="2"/>
              <a:buChar char="Ø"/>
            </a:pPr>
            <a:r>
              <a:rPr lang="en-US" sz="1400" i="1" dirty="0">
                <a:solidFill>
                  <a:schemeClr val="bg1"/>
                </a:solidFill>
              </a:rPr>
              <a:t>Use Change Context to swap between locations</a:t>
            </a:r>
          </a:p>
          <a:p>
            <a:pPr marL="285750" lvl="2" indent="-285750">
              <a:buFont typeface="Wingdings" panose="05000000000000000000" pitchFamily="2" charset="2"/>
              <a:buChar char="Ø"/>
            </a:pPr>
            <a:r>
              <a:rPr lang="en-US" sz="1400" i="1" dirty="0">
                <a:solidFill>
                  <a:schemeClr val="bg1"/>
                </a:solidFill>
              </a:rPr>
              <a:t>Click: there will be a list of all locations associated with your user account</a:t>
            </a:r>
          </a:p>
          <a:p>
            <a:endParaRPr lang="en-US" sz="1400" i="1" dirty="0">
              <a:solidFill>
                <a:schemeClr val="bg1"/>
              </a:solidFill>
            </a:endParaRPr>
          </a:p>
          <a:p>
            <a:endParaRPr lang="en-US" sz="1600" dirty="0">
              <a:solidFill>
                <a:schemeClr val="bg1"/>
              </a:solidFill>
            </a:endParaRPr>
          </a:p>
        </p:txBody>
      </p:sp>
      <p:sp>
        <p:nvSpPr>
          <p:cNvPr id="21" name="Oval 20">
            <a:extLst>
              <a:ext uri="{FF2B5EF4-FFF2-40B4-BE49-F238E27FC236}">
                <a16:creationId xmlns:a16="http://schemas.microsoft.com/office/drawing/2014/main" id="{45A9EE46-98C8-EABD-508C-80074A6BB470}"/>
              </a:ext>
            </a:extLst>
          </p:cNvPr>
          <p:cNvSpPr/>
          <p:nvPr/>
        </p:nvSpPr>
        <p:spPr>
          <a:xfrm>
            <a:off x="824311" y="326634"/>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67C98D7F-AED7-6176-502B-86433515C3E5}"/>
              </a:ext>
            </a:extLst>
          </p:cNvPr>
          <p:cNvSpPr txBox="1"/>
          <p:nvPr/>
        </p:nvSpPr>
        <p:spPr>
          <a:xfrm>
            <a:off x="824311" y="349979"/>
            <a:ext cx="1000125" cy="707886"/>
          </a:xfrm>
          <a:prstGeom prst="rect">
            <a:avLst/>
          </a:prstGeom>
          <a:noFill/>
        </p:spPr>
        <p:txBody>
          <a:bodyPr wrap="square" rtlCol="0">
            <a:spAutoFit/>
          </a:bodyPr>
          <a:lstStyle/>
          <a:p>
            <a:r>
              <a:rPr lang="en-US" sz="4000" b="1" spc="-100" dirty="0">
                <a:solidFill>
                  <a:srgbClr val="37465E"/>
                </a:solidFill>
              </a:rPr>
              <a:t>24</a:t>
            </a:r>
            <a:endParaRPr lang="en-US" sz="4800" b="1" spc="-100" dirty="0">
              <a:solidFill>
                <a:srgbClr val="37465E"/>
              </a:solidFill>
            </a:endParaRPr>
          </a:p>
        </p:txBody>
      </p:sp>
      <p:sp>
        <p:nvSpPr>
          <p:cNvPr id="5" name="Footer Placeholder 3">
            <a:extLst>
              <a:ext uri="{FF2B5EF4-FFF2-40B4-BE49-F238E27FC236}">
                <a16:creationId xmlns:a16="http://schemas.microsoft.com/office/drawing/2014/main" id="{CDA0F89A-4554-BE39-7081-7430F5955057}"/>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272D8951-CC17-1AB2-DD41-FA328ECEACFF}"/>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F8255E-247C-8ABD-E15C-2DD45CF0E781}"/>
              </a:ext>
            </a:extLst>
          </p:cNvPr>
          <p:cNvPicPr>
            <a:picLocks noChangeAspect="1"/>
          </p:cNvPicPr>
          <p:nvPr/>
        </p:nvPicPr>
        <p:blipFill rotWithShape="1">
          <a:blip r:embed="rId4"/>
          <a:srcRect l="93" r="40373" b="77909"/>
          <a:stretch/>
        </p:blipFill>
        <p:spPr>
          <a:xfrm>
            <a:off x="2865835" y="2323253"/>
            <a:ext cx="9028255" cy="1655347"/>
          </a:xfrm>
          <a:prstGeom prst="rect">
            <a:avLst/>
          </a:prstGeom>
          <a:ln>
            <a:noFill/>
          </a:ln>
          <a:effectLst>
            <a:outerShdw blurRad="190500" algn="tl" rotWithShape="0">
              <a:srgbClr val="000000">
                <a:alpha val="70000"/>
              </a:srgbClr>
            </a:outerShdw>
          </a:effectLst>
        </p:spPr>
      </p:pic>
      <p:sp>
        <p:nvSpPr>
          <p:cNvPr id="16" name="Rectangle: Rounded Corners 15">
            <a:extLst>
              <a:ext uri="{FF2B5EF4-FFF2-40B4-BE49-F238E27FC236}">
                <a16:creationId xmlns:a16="http://schemas.microsoft.com/office/drawing/2014/main" id="{4F4C82AA-D8E5-BE0B-457B-D46B898E6C97}"/>
              </a:ext>
            </a:extLst>
          </p:cNvPr>
          <p:cNvSpPr/>
          <p:nvPr/>
        </p:nvSpPr>
        <p:spPr>
          <a:xfrm>
            <a:off x="2793318" y="2906986"/>
            <a:ext cx="3156632" cy="3621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511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491A8A-3A97-FAA3-6E88-F265BB4E7FF6}"/>
              </a:ext>
            </a:extLst>
          </p:cNvPr>
          <p:cNvSpPr>
            <a:spLocks noGrp="1"/>
          </p:cNvSpPr>
          <p:nvPr>
            <p:ph type="body" sz="quarter" idx="10"/>
          </p:nvPr>
        </p:nvSpPr>
        <p:spPr>
          <a:xfrm>
            <a:off x="382315" y="5656263"/>
            <a:ext cx="10027777" cy="587519"/>
          </a:xfrm>
        </p:spPr>
        <p:txBody>
          <a:bodyPr/>
          <a:lstStyle/>
          <a:p>
            <a:r>
              <a:rPr lang="en-US" sz="4000" dirty="0"/>
              <a:t>ANG Provider Portal: Message Center</a:t>
            </a:r>
          </a:p>
        </p:txBody>
      </p:sp>
      <p:sp>
        <p:nvSpPr>
          <p:cNvPr id="3" name="Text Placeholder 2">
            <a:extLst>
              <a:ext uri="{FF2B5EF4-FFF2-40B4-BE49-F238E27FC236}">
                <a16:creationId xmlns:a16="http://schemas.microsoft.com/office/drawing/2014/main" id="{01E39207-C6FE-ACE1-8E30-86D471669554}"/>
              </a:ext>
            </a:extLst>
          </p:cNvPr>
          <p:cNvSpPr>
            <a:spLocks noGrp="1"/>
          </p:cNvSpPr>
          <p:nvPr>
            <p:ph type="body" sz="quarter" idx="11"/>
          </p:nvPr>
        </p:nvSpPr>
        <p:spPr/>
        <p:txBody>
          <a:bodyPr/>
          <a:lstStyle/>
          <a:p>
            <a:r>
              <a:rPr lang="en-US" sz="2800" dirty="0"/>
              <a:t>PART 4</a:t>
            </a:r>
          </a:p>
        </p:txBody>
      </p:sp>
    </p:spTree>
    <p:extLst>
      <p:ext uri="{BB962C8B-B14F-4D97-AF65-F5344CB8AC3E}">
        <p14:creationId xmlns:p14="http://schemas.microsoft.com/office/powerpoint/2010/main" val="105785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4202C-0B0A-6642-9ED6-6DC404DF0B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A29B9B-2913-9498-7B2D-177041D345EB}"/>
              </a:ext>
            </a:extLst>
          </p:cNvPr>
          <p:cNvSpPr>
            <a:spLocks noGrp="1"/>
          </p:cNvSpPr>
          <p:nvPr>
            <p:ph type="title"/>
          </p:nvPr>
        </p:nvSpPr>
        <p:spPr/>
        <p:txBody>
          <a:bodyPr/>
          <a:lstStyle/>
          <a:p>
            <a:r>
              <a:rPr lang="en-US" dirty="0"/>
              <a:t>ANG Provider Portal</a:t>
            </a:r>
          </a:p>
        </p:txBody>
      </p:sp>
      <p:sp>
        <p:nvSpPr>
          <p:cNvPr id="8" name="Text Placeholder 7">
            <a:extLst>
              <a:ext uri="{FF2B5EF4-FFF2-40B4-BE49-F238E27FC236}">
                <a16:creationId xmlns:a16="http://schemas.microsoft.com/office/drawing/2014/main" id="{CA33EF1E-CEF4-B6E9-8A70-6A6D55524428}"/>
              </a:ext>
            </a:extLst>
          </p:cNvPr>
          <p:cNvSpPr>
            <a:spLocks noGrp="1"/>
          </p:cNvSpPr>
          <p:nvPr>
            <p:ph type="body" sz="quarter" idx="13"/>
          </p:nvPr>
        </p:nvSpPr>
        <p:spPr>
          <a:xfrm>
            <a:off x="-399278" y="1170972"/>
            <a:ext cx="3506764" cy="583885"/>
          </a:xfrm>
        </p:spPr>
        <p:txBody>
          <a:bodyPr/>
          <a:lstStyle/>
          <a:p>
            <a:pPr marL="0" indent="0" algn="ctr">
              <a:buNone/>
            </a:pPr>
            <a:r>
              <a:rPr lang="en-US" sz="2000" cap="all" dirty="0"/>
              <a:t>View Messages</a:t>
            </a:r>
          </a:p>
        </p:txBody>
      </p:sp>
      <p:sp>
        <p:nvSpPr>
          <p:cNvPr id="2" name="TextBox 1">
            <a:extLst>
              <a:ext uri="{FF2B5EF4-FFF2-40B4-BE49-F238E27FC236}">
                <a16:creationId xmlns:a16="http://schemas.microsoft.com/office/drawing/2014/main" id="{BAE94BD1-028E-0D21-F386-988EE1B01CAF}"/>
              </a:ext>
            </a:extLst>
          </p:cNvPr>
          <p:cNvSpPr txBox="1"/>
          <p:nvPr/>
        </p:nvSpPr>
        <p:spPr>
          <a:xfrm>
            <a:off x="157201" y="1610029"/>
            <a:ext cx="4154394" cy="4124206"/>
          </a:xfrm>
          <a:prstGeom prst="rect">
            <a:avLst/>
          </a:prstGeom>
          <a:noFill/>
        </p:spPr>
        <p:txBody>
          <a:bodyPr wrap="square" rtlCol="0">
            <a:spAutoFit/>
          </a:bodyPr>
          <a:lstStyle/>
          <a:p>
            <a:r>
              <a:rPr lang="en-US" i="1" dirty="0">
                <a:solidFill>
                  <a:schemeClr val="tx1"/>
                </a:solidFill>
              </a:rPr>
              <a:t>After a case has been reviewed; the provider will receive an email that case id ###### has new information.</a:t>
            </a:r>
          </a:p>
          <a:p>
            <a:endParaRPr lang="en-US" sz="1600" i="1" dirty="0">
              <a:solidFill>
                <a:schemeClr val="tx1"/>
              </a:solidFill>
            </a:endParaRPr>
          </a:p>
          <a:p>
            <a:r>
              <a:rPr lang="en-US" sz="1600" i="1" dirty="0">
                <a:solidFill>
                  <a:schemeClr val="tx1"/>
                </a:solidFill>
              </a:rPr>
              <a:t>To view this </a:t>
            </a:r>
          </a:p>
          <a:p>
            <a:pPr marL="342900" indent="-342900">
              <a:buAutoNum type="arabicPeriod"/>
            </a:pPr>
            <a:r>
              <a:rPr lang="en-US" sz="1600" i="1" dirty="0">
                <a:solidFill>
                  <a:schemeClr val="tx1"/>
                </a:solidFill>
              </a:rPr>
              <a:t>Use the Search by # box to enter the case ID and go directly to that case</a:t>
            </a:r>
          </a:p>
          <a:p>
            <a:pPr marL="342900" indent="-342900">
              <a:buAutoNum type="arabicPeriod"/>
            </a:pPr>
            <a:r>
              <a:rPr lang="en-US" sz="1600" i="1" dirty="0">
                <a:solidFill>
                  <a:schemeClr val="tx1"/>
                </a:solidFill>
              </a:rPr>
              <a:t>Scroll down to Communications and click the arrow</a:t>
            </a:r>
          </a:p>
          <a:p>
            <a:pPr marL="342900" indent="-342900">
              <a:buAutoNum type="arabicPeriod"/>
            </a:pPr>
            <a:r>
              <a:rPr lang="en-US" sz="1600" i="1" dirty="0">
                <a:solidFill>
                  <a:schemeClr val="tx1"/>
                </a:solidFill>
              </a:rPr>
              <a:t>From here you will have the option to look at notes and messages</a:t>
            </a:r>
          </a:p>
          <a:p>
            <a:r>
              <a:rPr lang="en-US" sz="1600" i="1" dirty="0">
                <a:solidFill>
                  <a:schemeClr val="tx1"/>
                </a:solidFill>
              </a:rPr>
              <a:t>	-Reviewer notes are entered in the Notes section unless it’s a response to a message the provider sent in the Messages section</a:t>
            </a:r>
          </a:p>
          <a:p>
            <a:endParaRPr lang="en-US" sz="1600" dirty="0">
              <a:solidFill>
                <a:schemeClr val="bg1"/>
              </a:solidFill>
            </a:endParaRPr>
          </a:p>
        </p:txBody>
      </p:sp>
      <p:grpSp>
        <p:nvGrpSpPr>
          <p:cNvPr id="14" name="Group 13">
            <a:extLst>
              <a:ext uri="{FF2B5EF4-FFF2-40B4-BE49-F238E27FC236}">
                <a16:creationId xmlns:a16="http://schemas.microsoft.com/office/drawing/2014/main" id="{E84FE91E-241E-4296-FF61-20855B643B81}"/>
              </a:ext>
            </a:extLst>
          </p:cNvPr>
          <p:cNvGrpSpPr/>
          <p:nvPr/>
        </p:nvGrpSpPr>
        <p:grpSpPr>
          <a:xfrm>
            <a:off x="4311595" y="1535359"/>
            <a:ext cx="7880405" cy="4031972"/>
            <a:chOff x="3124199" y="1421150"/>
            <a:chExt cx="7880405" cy="4031972"/>
          </a:xfrm>
        </p:grpSpPr>
        <p:pic>
          <p:nvPicPr>
            <p:cNvPr id="5" name="Picture 4" descr="Graphical user interface, website&#10;&#10;Description automatically generated">
              <a:extLst>
                <a:ext uri="{FF2B5EF4-FFF2-40B4-BE49-F238E27FC236}">
                  <a16:creationId xmlns:a16="http://schemas.microsoft.com/office/drawing/2014/main" id="{0C9CCBEF-3319-5893-56A5-366833587B4D}"/>
                </a:ext>
              </a:extLst>
            </p:cNvPr>
            <p:cNvPicPr>
              <a:picLocks noChangeAspect="1"/>
            </p:cNvPicPr>
            <p:nvPr/>
          </p:nvPicPr>
          <p:blipFill>
            <a:blip r:embed="rId2"/>
            <a:stretch>
              <a:fillRect/>
            </a:stretch>
          </p:blipFill>
          <p:spPr>
            <a:xfrm>
              <a:off x="3124199" y="1421150"/>
              <a:ext cx="7880405" cy="4031972"/>
            </a:xfrm>
            <a:prstGeom prst="rect">
              <a:avLst/>
            </a:prstGeom>
            <a:ln>
              <a:noFill/>
            </a:ln>
            <a:effectLst>
              <a:outerShdw blurRad="190500" algn="tl" rotWithShape="0">
                <a:srgbClr val="000000">
                  <a:alpha val="70000"/>
                </a:srgbClr>
              </a:outerShdw>
            </a:effectLst>
          </p:spPr>
        </p:pic>
        <p:sp>
          <p:nvSpPr>
            <p:cNvPr id="11" name="Rectangle: Rounded Corners 10">
              <a:extLst>
                <a:ext uri="{FF2B5EF4-FFF2-40B4-BE49-F238E27FC236}">
                  <a16:creationId xmlns:a16="http://schemas.microsoft.com/office/drawing/2014/main" id="{6664F935-5410-3FCC-9197-1E990AAF322E}"/>
                </a:ext>
              </a:extLst>
            </p:cNvPr>
            <p:cNvSpPr/>
            <p:nvPr/>
          </p:nvSpPr>
          <p:spPr>
            <a:xfrm>
              <a:off x="9356008" y="1445229"/>
              <a:ext cx="1272759" cy="3650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4E33F50-2A03-5069-0EAE-C0302C150298}"/>
                </a:ext>
              </a:extLst>
            </p:cNvPr>
            <p:cNvSpPr/>
            <p:nvPr/>
          </p:nvSpPr>
          <p:spPr>
            <a:xfrm>
              <a:off x="7529885" y="3896139"/>
              <a:ext cx="739472" cy="954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Rounded Corners 11">
            <a:extLst>
              <a:ext uri="{FF2B5EF4-FFF2-40B4-BE49-F238E27FC236}">
                <a16:creationId xmlns:a16="http://schemas.microsoft.com/office/drawing/2014/main" id="{0110EA82-A18F-FC1A-3E87-8F84DADD9C8E}"/>
              </a:ext>
            </a:extLst>
          </p:cNvPr>
          <p:cNvSpPr/>
          <p:nvPr/>
        </p:nvSpPr>
        <p:spPr>
          <a:xfrm>
            <a:off x="4356077" y="4943925"/>
            <a:ext cx="7659264" cy="3650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017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BA30D-2375-8732-2F5A-888E1EB89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1F884-F8EC-29AD-A265-6B1F46F63F0B}"/>
              </a:ext>
            </a:extLst>
          </p:cNvPr>
          <p:cNvSpPr>
            <a:spLocks noGrp="1"/>
          </p:cNvSpPr>
          <p:nvPr>
            <p:ph type="title"/>
          </p:nvPr>
        </p:nvSpPr>
        <p:spPr>
          <a:xfrm>
            <a:off x="266699" y="431461"/>
            <a:ext cx="11410949" cy="521093"/>
          </a:xfrm>
        </p:spPr>
        <p:txBody>
          <a:bodyPr anchor="ctr">
            <a:normAutofit/>
          </a:bodyPr>
          <a:lstStyle/>
          <a:p>
            <a:r>
              <a:rPr lang="en-US" sz="3700"/>
              <a:t>Minnesota </a:t>
            </a:r>
            <a:r>
              <a:rPr lang="en-US" sz="3700" err="1"/>
              <a:t>Atrezzo</a:t>
            </a:r>
            <a:r>
              <a:rPr lang="en-US" sz="3700"/>
              <a:t> Provider Portal Training</a:t>
            </a:r>
          </a:p>
        </p:txBody>
      </p:sp>
      <p:pic>
        <p:nvPicPr>
          <p:cNvPr id="5" name="Graphic 4" descr="Link with solid fill">
            <a:extLst>
              <a:ext uri="{FF2B5EF4-FFF2-40B4-BE49-F238E27FC236}">
                <a16:creationId xmlns:a16="http://schemas.microsoft.com/office/drawing/2014/main" id="{C873EF9D-B314-F694-32EC-A06891E241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609" y="1736943"/>
            <a:ext cx="4352544" cy="4352544"/>
          </a:xfrm>
          <a:prstGeom prst="rect">
            <a:avLst/>
          </a:prstGeom>
        </p:spPr>
      </p:pic>
      <p:sp>
        <p:nvSpPr>
          <p:cNvPr id="3" name="TextBox 2">
            <a:extLst>
              <a:ext uri="{FF2B5EF4-FFF2-40B4-BE49-F238E27FC236}">
                <a16:creationId xmlns:a16="http://schemas.microsoft.com/office/drawing/2014/main" id="{B9594BD7-1627-5CF6-1D6D-8172986CB417}"/>
              </a:ext>
            </a:extLst>
          </p:cNvPr>
          <p:cNvSpPr txBox="1"/>
          <p:nvPr/>
        </p:nvSpPr>
        <p:spPr>
          <a:xfrm>
            <a:off x="6162673" y="2714920"/>
            <a:ext cx="5514974" cy="2780678"/>
          </a:xfrm>
          <a:prstGeom prst="rect">
            <a:avLst/>
          </a:prstGeom>
        </p:spPr>
        <p:txBody>
          <a:bodyPr rtlCol="0" anchor="t">
            <a:normAutofit/>
          </a:bodyPr>
          <a:lstStyle/>
          <a:p>
            <a:pPr algn="ctr">
              <a:spcAft>
                <a:spcPts val="600"/>
              </a:spcAft>
            </a:pPr>
            <a:r>
              <a:rPr lang="en-US" sz="3200" b="1" dirty="0">
                <a:solidFill>
                  <a:srgbClr val="00A7B5"/>
                </a:solidFill>
                <a:hlinkClick r:id="rId5"/>
              </a:rPr>
              <a:t>Minnesota </a:t>
            </a:r>
            <a:r>
              <a:rPr lang="en-US" sz="3200" b="1" dirty="0" err="1">
                <a:solidFill>
                  <a:srgbClr val="00A7B5"/>
                </a:solidFill>
                <a:hlinkClick r:id="rId5"/>
              </a:rPr>
              <a:t>Atrezzo</a:t>
            </a:r>
            <a:r>
              <a:rPr lang="en-US" sz="3200" b="1" dirty="0">
                <a:solidFill>
                  <a:srgbClr val="00A7B5"/>
                </a:solidFill>
                <a:hlinkClick r:id="rId5"/>
              </a:rPr>
              <a:t> Provider Portal Message Center Video</a:t>
            </a:r>
            <a:endParaRPr lang="en-US" sz="3200" b="1" dirty="0">
              <a:solidFill>
                <a:srgbClr val="00A7B5"/>
              </a:solidFill>
            </a:endParaRPr>
          </a:p>
        </p:txBody>
      </p:sp>
    </p:spTree>
    <p:extLst>
      <p:ext uri="{BB962C8B-B14F-4D97-AF65-F5344CB8AC3E}">
        <p14:creationId xmlns:p14="http://schemas.microsoft.com/office/powerpoint/2010/main" val="3649428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2650-8CCE-A9BA-0AA3-8E1F7618DD16}"/>
              </a:ext>
            </a:extLst>
          </p:cNvPr>
          <p:cNvSpPr>
            <a:spLocks noGrp="1"/>
          </p:cNvSpPr>
          <p:nvPr>
            <p:ph type="title"/>
          </p:nvPr>
        </p:nvSpPr>
        <p:spPr/>
        <p:txBody>
          <a:bodyPr/>
          <a:lstStyle/>
          <a:p>
            <a:r>
              <a:rPr lang="en-US" dirty="0"/>
              <a:t>REQUIRED DOCUMENTATION</a:t>
            </a:r>
          </a:p>
        </p:txBody>
      </p:sp>
      <p:sp>
        <p:nvSpPr>
          <p:cNvPr id="3" name="Title 1">
            <a:extLst>
              <a:ext uri="{FF2B5EF4-FFF2-40B4-BE49-F238E27FC236}">
                <a16:creationId xmlns:a16="http://schemas.microsoft.com/office/drawing/2014/main" id="{49909A17-AC33-50EC-E61B-5D53F1A72E3F}"/>
              </a:ext>
            </a:extLst>
          </p:cNvPr>
          <p:cNvSpPr txBox="1">
            <a:spLocks/>
          </p:cNvSpPr>
          <p:nvPr/>
        </p:nvSpPr>
        <p:spPr>
          <a:xfrm>
            <a:off x="277585" y="1025237"/>
            <a:ext cx="4926011" cy="652374"/>
          </a:xfrm>
          <a:prstGeom prst="rect">
            <a:avLst/>
          </a:prstGeom>
          <a:solidFill>
            <a:srgbClr val="2BBC2B"/>
          </a:solidFill>
          <a:ln w="57150">
            <a:solidFill>
              <a:srgbClr val="2BBC2B"/>
            </a:solidFill>
          </a:ln>
        </p:spPr>
        <p:txBody>
          <a:bodyPr vert="horz" lIns="0" tIns="0" rIns="0" bIns="0" rtlCol="0" anchor="ctr">
            <a:noAutofit/>
          </a:bodyPr>
          <a:lstStyle>
            <a:lvl1pPr algn="l" defTabSz="499116" rtl="0" eaLnBrk="1" latinLnBrk="0" hangingPunct="1">
              <a:lnSpc>
                <a:spcPct val="90000"/>
              </a:lnSpc>
              <a:spcBef>
                <a:spcPct val="0"/>
              </a:spcBef>
              <a:buNone/>
              <a:defRPr sz="4000" b="0" i="0" kern="1200">
                <a:solidFill>
                  <a:schemeClr val="tx1"/>
                </a:solidFill>
                <a:latin typeface="Arial" panose="020B0604020202020204" pitchFamily="34" charset="0"/>
                <a:ea typeface="+mj-ea"/>
                <a:cs typeface="Arial" panose="020B0604020202020204" pitchFamily="34" charset="0"/>
              </a:defRPr>
            </a:lvl1pPr>
          </a:lstStyle>
          <a:p>
            <a:pPr algn="ctr"/>
            <a:r>
              <a:rPr lang="en-US" sz="2800" b="1" dirty="0">
                <a:solidFill>
                  <a:schemeClr val="bg1"/>
                </a:solidFill>
              </a:rPr>
              <a:t> Residential &amp; Outpatient</a:t>
            </a:r>
          </a:p>
        </p:txBody>
      </p:sp>
      <p:sp>
        <p:nvSpPr>
          <p:cNvPr id="4" name="Text Placeholder 27">
            <a:extLst>
              <a:ext uri="{FF2B5EF4-FFF2-40B4-BE49-F238E27FC236}">
                <a16:creationId xmlns:a16="http://schemas.microsoft.com/office/drawing/2014/main" id="{D79A2710-3D94-1634-62A4-799B319E77AE}"/>
              </a:ext>
            </a:extLst>
          </p:cNvPr>
          <p:cNvSpPr txBox="1">
            <a:spLocks/>
          </p:cNvSpPr>
          <p:nvPr/>
        </p:nvSpPr>
        <p:spPr>
          <a:xfrm>
            <a:off x="225551" y="1909281"/>
            <a:ext cx="11515015" cy="4436101"/>
          </a:xfrm>
          <a:prstGeom prst="rect">
            <a:avLst/>
          </a:prstGeom>
        </p:spPr>
        <p:txBody>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342900" indent="-342900">
              <a:buFont typeface="+mj-lt"/>
              <a:buAutoNum type="arabicPeriod"/>
            </a:pPr>
            <a:r>
              <a:rPr lang="en-US" sz="1800" dirty="0"/>
              <a:t>Comprehensive Assessment with Assessment Summary</a:t>
            </a:r>
          </a:p>
          <a:p>
            <a:pPr marL="342900" indent="-342900">
              <a:buFont typeface="+mj-lt"/>
              <a:buAutoNum type="arabicPeriod"/>
            </a:pPr>
            <a:r>
              <a:rPr lang="en-US" sz="1800" dirty="0"/>
              <a:t>Initial Treatment Plan </a:t>
            </a:r>
            <a:r>
              <a:rPr lang="en-US" sz="1800" u="sng" dirty="0"/>
              <a:t>with measurable goals</a:t>
            </a:r>
            <a:r>
              <a:rPr lang="en-US" sz="1800" dirty="0"/>
              <a:t>; </a:t>
            </a:r>
          </a:p>
          <a:p>
            <a:pPr marL="806940" lvl="1" indent="-342900">
              <a:buFont typeface="Arial" panose="020B0604020202020204" pitchFamily="34" charset="0"/>
              <a:buChar char="•"/>
            </a:pPr>
            <a:r>
              <a:rPr lang="en-US" sz="1602" dirty="0"/>
              <a:t>Documentation of Treatment Coordination (should be in ITP and Progress notes) &amp; </a:t>
            </a:r>
          </a:p>
          <a:p>
            <a:pPr marL="806940" lvl="1" indent="-342900">
              <a:buFont typeface="Arial" panose="020B0604020202020204" pitchFamily="34" charset="0"/>
              <a:buChar char="•"/>
            </a:pPr>
            <a:r>
              <a:rPr lang="en-US" sz="1602" dirty="0"/>
              <a:t>Needs to be signed by the Clinician and Client</a:t>
            </a:r>
          </a:p>
          <a:p>
            <a:pPr marL="342900" indent="-342900">
              <a:buFont typeface="+mj-lt"/>
              <a:buAutoNum type="arabicPeriod"/>
            </a:pPr>
            <a:r>
              <a:rPr lang="en-US" sz="1800" dirty="0"/>
              <a:t>All Treatment Plan Reviews </a:t>
            </a:r>
          </a:p>
          <a:p>
            <a:pPr marL="806940" lvl="1" indent="-342900">
              <a:buFont typeface="Arial" panose="020B0604020202020204" pitchFamily="34" charset="0"/>
              <a:buChar char="•"/>
            </a:pPr>
            <a:r>
              <a:rPr lang="en-US" sz="1602" dirty="0"/>
              <a:t>From beginning of treatment or services</a:t>
            </a:r>
          </a:p>
          <a:p>
            <a:pPr marL="342900" indent="-342900">
              <a:buFont typeface="+mj-lt"/>
              <a:buAutoNum type="arabicPeriod"/>
            </a:pPr>
            <a:r>
              <a:rPr lang="en-US" sz="1800" dirty="0"/>
              <a:t>Documentation of Treatment Services (aka: Progress Notes) through individual and group notes</a:t>
            </a:r>
          </a:p>
          <a:p>
            <a:pPr marL="342900" indent="-342900">
              <a:buFont typeface="+mj-lt"/>
              <a:buAutoNum type="arabicPeriod"/>
            </a:pPr>
            <a:r>
              <a:rPr lang="en-US" sz="1800" dirty="0"/>
              <a:t>Discharge/Transition Summary (if applicable)</a:t>
            </a:r>
          </a:p>
        </p:txBody>
      </p:sp>
    </p:spTree>
    <p:extLst>
      <p:ext uri="{BB962C8B-B14F-4D97-AF65-F5344CB8AC3E}">
        <p14:creationId xmlns:p14="http://schemas.microsoft.com/office/powerpoint/2010/main" val="2014899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5CBFCC-E5ED-775D-A64F-81DC780D2520}"/>
              </a:ext>
            </a:extLst>
          </p:cNvPr>
          <p:cNvSpPr/>
          <p:nvPr/>
        </p:nvSpPr>
        <p:spPr>
          <a:xfrm>
            <a:off x="-1" y="0"/>
            <a:ext cx="6096001" cy="6857998"/>
          </a:xfrm>
          <a:prstGeom prst="rect">
            <a:avLst/>
          </a:prstGeom>
          <a:gradFill>
            <a:gsLst>
              <a:gs pos="0">
                <a:srgbClr val="042126"/>
              </a:gs>
              <a:gs pos="50000">
                <a:srgbClr val="042126">
                  <a:alpha val="73000"/>
                </a:srgbClr>
              </a:gs>
              <a:gs pos="100000">
                <a:srgbClr val="042126"/>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50</a:t>
            </a:fld>
            <a:endParaRPr lang="en-US" dirty="0"/>
          </a:p>
        </p:txBody>
      </p:sp>
      <p:pic>
        <p:nvPicPr>
          <p:cNvPr id="18" name="Minnesota Atrezzo Provider Portal Message Center Video">
            <a:hlinkClick r:id="" action="ppaction://media"/>
            <a:extLst>
              <a:ext uri="{FF2B5EF4-FFF2-40B4-BE49-F238E27FC236}">
                <a16:creationId xmlns:a16="http://schemas.microsoft.com/office/drawing/2014/main" id="{9215CA61-9A88-11FE-266F-3C27581402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0" cy="6858000"/>
          </a:xfrm>
          <a:prstGeom prst="rect">
            <a:avLst/>
          </a:prstGeom>
        </p:spPr>
      </p:pic>
    </p:spTree>
    <p:extLst>
      <p:ext uri="{BB962C8B-B14F-4D97-AF65-F5344CB8AC3E}">
        <p14:creationId xmlns:p14="http://schemas.microsoft.com/office/powerpoint/2010/main" val="118981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57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A855-A006-0180-03A2-6368D1C0B5E2}"/>
              </a:ext>
            </a:extLst>
          </p:cNvPr>
          <p:cNvSpPr>
            <a:spLocks noGrp="1"/>
          </p:cNvSpPr>
          <p:nvPr>
            <p:ph type="title"/>
          </p:nvPr>
        </p:nvSpPr>
        <p:spPr>
          <a:xfrm>
            <a:off x="266699" y="403753"/>
            <a:ext cx="11410949" cy="521093"/>
          </a:xfrm>
        </p:spPr>
        <p:txBody>
          <a:bodyPr vert="horz" lIns="0" tIns="0" rIns="0" bIns="0" rtlCol="0" anchor="ctr">
            <a:normAutofit/>
          </a:bodyPr>
          <a:lstStyle/>
          <a:p>
            <a:r>
              <a:rPr lang="en-US" sz="3700" b="0" i="0" kern="1200" dirty="0">
                <a:latin typeface="Arial" panose="020B0604020202020204" pitchFamily="34" charset="0"/>
                <a:ea typeface="+mj-ea"/>
                <a:cs typeface="Arial" panose="020B0604020202020204" pitchFamily="34" charset="0"/>
              </a:rPr>
              <a:t>Additional Training Opportunities</a:t>
            </a:r>
          </a:p>
        </p:txBody>
      </p:sp>
      <p:graphicFrame>
        <p:nvGraphicFramePr>
          <p:cNvPr id="5" name="Text Placeholder 5">
            <a:extLst>
              <a:ext uri="{FF2B5EF4-FFF2-40B4-BE49-F238E27FC236}">
                <a16:creationId xmlns:a16="http://schemas.microsoft.com/office/drawing/2014/main" id="{2DB1E060-2DB2-720D-E891-CC40041DF9E2}"/>
              </a:ext>
            </a:extLst>
          </p:cNvPr>
          <p:cNvGraphicFramePr/>
          <p:nvPr>
            <p:extLst>
              <p:ext uri="{D42A27DB-BD31-4B8C-83A1-F6EECF244321}">
                <p14:modId xmlns:p14="http://schemas.microsoft.com/office/powerpoint/2010/main" val="2246756388"/>
              </p:ext>
            </p:extLst>
          </p:nvPr>
        </p:nvGraphicFramePr>
        <p:xfrm>
          <a:off x="266699" y="1266825"/>
          <a:ext cx="11287125" cy="474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2382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A855-A006-0180-03A2-6368D1C0B5E2}"/>
              </a:ext>
            </a:extLst>
          </p:cNvPr>
          <p:cNvSpPr>
            <a:spLocks noGrp="1"/>
          </p:cNvSpPr>
          <p:nvPr>
            <p:ph type="title"/>
          </p:nvPr>
        </p:nvSpPr>
        <p:spPr>
          <a:xfrm>
            <a:off x="266699" y="403753"/>
            <a:ext cx="11410949" cy="521093"/>
          </a:xfrm>
        </p:spPr>
        <p:txBody>
          <a:bodyPr vert="horz" lIns="0" tIns="0" rIns="0" bIns="0" rtlCol="0" anchor="ctr">
            <a:normAutofit/>
          </a:bodyPr>
          <a:lstStyle/>
          <a:p>
            <a:r>
              <a:rPr lang="en-US" sz="3700" b="0" i="0" kern="1200" dirty="0" err="1">
                <a:latin typeface="Arial" panose="020B0604020202020204" pitchFamily="34" charset="0"/>
                <a:ea typeface="+mj-ea"/>
                <a:cs typeface="Arial" panose="020B0604020202020204" pitchFamily="34" charset="0"/>
              </a:rPr>
              <a:t>Acentra</a:t>
            </a:r>
            <a:r>
              <a:rPr lang="en-US" sz="3700" b="0" i="0" kern="1200" dirty="0">
                <a:latin typeface="Arial" panose="020B0604020202020204" pitchFamily="34" charset="0"/>
                <a:ea typeface="+mj-ea"/>
                <a:cs typeface="Arial" panose="020B0604020202020204" pitchFamily="34" charset="0"/>
              </a:rPr>
              <a:t> Training Opportunities</a:t>
            </a:r>
          </a:p>
        </p:txBody>
      </p:sp>
      <p:graphicFrame>
        <p:nvGraphicFramePr>
          <p:cNvPr id="5" name="Text Placeholder 5">
            <a:extLst>
              <a:ext uri="{FF2B5EF4-FFF2-40B4-BE49-F238E27FC236}">
                <a16:creationId xmlns:a16="http://schemas.microsoft.com/office/drawing/2014/main" id="{2DB1E060-2DB2-720D-E891-CC40041DF9E2}"/>
              </a:ext>
            </a:extLst>
          </p:cNvPr>
          <p:cNvGraphicFramePr/>
          <p:nvPr>
            <p:extLst>
              <p:ext uri="{D42A27DB-BD31-4B8C-83A1-F6EECF244321}">
                <p14:modId xmlns:p14="http://schemas.microsoft.com/office/powerpoint/2010/main" val="1840487814"/>
              </p:ext>
            </p:extLst>
          </p:nvPr>
        </p:nvGraphicFramePr>
        <p:xfrm>
          <a:off x="405245" y="1266825"/>
          <a:ext cx="11287125" cy="474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591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390B7-FF97-D068-D5C3-E40F49C9AEC2}"/>
              </a:ext>
            </a:extLst>
          </p:cNvPr>
          <p:cNvSpPr/>
          <p:nvPr/>
        </p:nvSpPr>
        <p:spPr>
          <a:xfrm>
            <a:off x="0" y="0"/>
            <a:ext cx="12192000" cy="6858000"/>
          </a:xfrm>
          <a:prstGeom prst="rect">
            <a:avLst/>
          </a:prstGeom>
          <a:solidFill>
            <a:srgbClr val="F2EC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93B02D-E8B3-4813-93FD-50125E15E8A7}"/>
              </a:ext>
            </a:extLst>
          </p:cNvPr>
          <p:cNvSpPr>
            <a:spLocks noGrp="1"/>
          </p:cNvSpPr>
          <p:nvPr>
            <p:ph type="title"/>
          </p:nvPr>
        </p:nvSpPr>
        <p:spPr/>
        <p:txBody>
          <a:bodyPr/>
          <a:lstStyle/>
          <a:p>
            <a:r>
              <a:rPr lang="en-US" dirty="0">
                <a:solidFill>
                  <a:srgbClr val="042126"/>
                </a:solidFill>
              </a:rPr>
              <a:t>Question &amp; Answer</a:t>
            </a:r>
          </a:p>
        </p:txBody>
      </p:sp>
      <p:sp>
        <p:nvSpPr>
          <p:cNvPr id="7" name="Slide Number Placeholder 6">
            <a:extLst>
              <a:ext uri="{FF2B5EF4-FFF2-40B4-BE49-F238E27FC236}">
                <a16:creationId xmlns:a16="http://schemas.microsoft.com/office/drawing/2014/main" id="{AF913152-91A3-4A29-868E-5F5FDD826A4B}"/>
              </a:ext>
            </a:extLst>
          </p:cNvPr>
          <p:cNvSpPr>
            <a:spLocks noGrp="1"/>
          </p:cNvSpPr>
          <p:nvPr>
            <p:ph type="sldNum" sz="quarter" idx="12"/>
          </p:nvPr>
        </p:nvSpPr>
        <p:spPr/>
        <p:txBody>
          <a:bodyPr/>
          <a:lstStyle/>
          <a:p>
            <a:r>
              <a:rPr lang="en-US" dirty="0">
                <a:solidFill>
                  <a:srgbClr val="042126"/>
                </a:solidFill>
              </a:rPr>
              <a:t>Page </a:t>
            </a:r>
            <a:fld id="{C6C8BDDB-1AA9-4CDC-80A0-B0BF343FFE1A}" type="slidenum">
              <a:rPr lang="en-US" smtClean="0">
                <a:solidFill>
                  <a:srgbClr val="042126"/>
                </a:solidFill>
              </a:rPr>
              <a:pPr/>
              <a:t>53</a:t>
            </a:fld>
            <a:endParaRPr lang="en-US" dirty="0">
              <a:solidFill>
                <a:srgbClr val="042126"/>
              </a:solidFill>
            </a:endParaRPr>
          </a:p>
        </p:txBody>
      </p:sp>
      <p:pic>
        <p:nvPicPr>
          <p:cNvPr id="10" name="Picture Placeholder 9" descr="A picture containing person, grass, man, looking&#10;&#10;Description automatically generated">
            <a:extLst>
              <a:ext uri="{FF2B5EF4-FFF2-40B4-BE49-F238E27FC236}">
                <a16:creationId xmlns:a16="http://schemas.microsoft.com/office/drawing/2014/main" id="{6455AFEE-6AC6-4FCF-A2A0-7DE44CC5480A}"/>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val="0"/>
              </a:ext>
            </a:extLst>
          </a:blip>
          <a:srcRect t="14992" b="14992"/>
          <a:stretch>
            <a:fillRect/>
          </a:stretch>
        </p:blipFill>
        <p:spPr/>
      </p:pic>
      <p:sp>
        <p:nvSpPr>
          <p:cNvPr id="3" name="Footer Placeholder 3">
            <a:extLst>
              <a:ext uri="{FF2B5EF4-FFF2-40B4-BE49-F238E27FC236}">
                <a16:creationId xmlns:a16="http://schemas.microsoft.com/office/drawing/2014/main" id="{57C2264A-71C3-5D41-6F83-601532EB91CA}"/>
              </a:ext>
            </a:extLst>
          </p:cNvPr>
          <p:cNvSpPr>
            <a:spLocks noGrp="1"/>
          </p:cNvSpPr>
          <p:nvPr>
            <p:ph type="ftr" sz="quarter" idx="11"/>
          </p:nvPr>
        </p:nvSpPr>
        <p:spPr>
          <a:xfrm>
            <a:off x="7617126" y="6435805"/>
            <a:ext cx="3790658" cy="294668"/>
          </a:xfrm>
        </p:spPr>
        <p:txBody>
          <a:bodyPr/>
          <a:lstStyle/>
          <a:p>
            <a:r>
              <a:rPr lang="en-US" dirty="0">
                <a:solidFill>
                  <a:schemeClr val="tx2"/>
                </a:solidFill>
              </a:rPr>
              <a:t>ASAM UM Portal Training</a:t>
            </a:r>
          </a:p>
        </p:txBody>
      </p:sp>
      <p:cxnSp>
        <p:nvCxnSpPr>
          <p:cNvPr id="6" name="Straight Connector 5">
            <a:extLst>
              <a:ext uri="{FF2B5EF4-FFF2-40B4-BE49-F238E27FC236}">
                <a16:creationId xmlns:a16="http://schemas.microsoft.com/office/drawing/2014/main" id="{11FE0F33-D891-5629-9657-96C810532C66}"/>
              </a:ext>
            </a:extLst>
          </p:cNvPr>
          <p:cNvCxnSpPr/>
          <p:nvPr/>
        </p:nvCxnSpPr>
        <p:spPr>
          <a:xfrm>
            <a:off x="3574473" y="4922982"/>
            <a:ext cx="488603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9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C59FB-6510-5085-5097-4EE00C8FD48E}"/>
              </a:ext>
            </a:extLst>
          </p:cNvPr>
          <p:cNvSpPr>
            <a:spLocks noGrp="1" noRot="1" noMove="1" noResize="1" noEditPoints="1" noAdjustHandles="1" noChangeArrowheads="1" noChangeShapeType="1"/>
          </p:cNvSpPr>
          <p:nvPr/>
        </p:nvSpPr>
        <p:spPr>
          <a:xfrm>
            <a:off x="-1" y="0"/>
            <a:ext cx="12192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auto" latinLnBrk="0" hangingPunct="1">
              <a:lnSpc>
                <a:spcPct val="100000"/>
              </a:lnSpc>
              <a:spcBef>
                <a:spcPts val="600"/>
              </a:spcBef>
              <a:spcAft>
                <a:spcPts val="0"/>
              </a:spcAft>
              <a:buClrTx/>
              <a:buSzTx/>
              <a:buFontTx/>
              <a:buNone/>
              <a:tabLst/>
              <a:defRPr/>
            </a:pPr>
            <a:endParaRPr kumimoji="0" lang="en-US" sz="1800" b="0" i="0" u="none" strike="noStrike" kern="0" cap="none" spc="0" normalizeH="0" baseline="0" noProof="0" dirty="0">
              <a:ln>
                <a:noFill/>
              </a:ln>
              <a:solidFill>
                <a:srgbClr val="000000">
                  <a:lumMod val="75000"/>
                  <a:lumOff val="25000"/>
                </a:srgbClr>
              </a:solidFill>
              <a:effectLst/>
              <a:uLnTx/>
              <a:uFillTx/>
              <a:latin typeface="Arial" panose="020F0502020204030204"/>
              <a:ea typeface="+mn-ea"/>
              <a:cs typeface="+mn-cs"/>
            </a:endParaRPr>
          </a:p>
        </p:txBody>
      </p:sp>
      <p:sp>
        <p:nvSpPr>
          <p:cNvPr id="3" name="Title 2">
            <a:extLst>
              <a:ext uri="{FF2B5EF4-FFF2-40B4-BE49-F238E27FC236}">
                <a16:creationId xmlns:a16="http://schemas.microsoft.com/office/drawing/2014/main" id="{3E160182-A885-43FD-997D-23A3BE3B6860}"/>
              </a:ext>
            </a:extLst>
          </p:cNvPr>
          <p:cNvSpPr>
            <a:spLocks noGrp="1"/>
          </p:cNvSpPr>
          <p:nvPr>
            <p:ph type="title"/>
          </p:nvPr>
        </p:nvSpPr>
        <p:spPr>
          <a:xfrm>
            <a:off x="400050" y="1067711"/>
            <a:ext cx="7400925" cy="877083"/>
          </a:xfrm>
        </p:spPr>
        <p:txBody>
          <a:bodyPr/>
          <a:lstStyle/>
          <a:p>
            <a:r>
              <a:rPr lang="en-US" sz="4800" dirty="0">
                <a:effectLst>
                  <a:outerShdw blurRad="38100" dist="38100" dir="2700000" algn="tl">
                    <a:srgbClr val="000000">
                      <a:alpha val="43137"/>
                    </a:srgbClr>
                  </a:outerShdw>
                </a:effectLst>
              </a:rPr>
              <a:t>Thank you for attending!</a:t>
            </a:r>
          </a:p>
        </p:txBody>
      </p:sp>
      <p:sp>
        <p:nvSpPr>
          <p:cNvPr id="8" name="Text Placeholder 7">
            <a:extLst>
              <a:ext uri="{FF2B5EF4-FFF2-40B4-BE49-F238E27FC236}">
                <a16:creationId xmlns:a16="http://schemas.microsoft.com/office/drawing/2014/main" id="{74847C6D-A8AB-46F3-A922-B4B806212078}"/>
              </a:ext>
            </a:extLst>
          </p:cNvPr>
          <p:cNvSpPr>
            <a:spLocks noGrp="1"/>
          </p:cNvSpPr>
          <p:nvPr>
            <p:ph type="body" sz="half" idx="22"/>
          </p:nvPr>
        </p:nvSpPr>
        <p:spPr>
          <a:xfrm>
            <a:off x="952500" y="2332144"/>
            <a:ext cx="5848350" cy="1005111"/>
          </a:xfrm>
        </p:spPr>
        <p:txBody>
          <a:bodyPr>
            <a:normAutofit/>
          </a:bodyPr>
          <a:lstStyle/>
          <a:p>
            <a:r>
              <a:rPr lang="en-US" sz="1800" b="1" dirty="0">
                <a:solidFill>
                  <a:srgbClr val="2BBC2B"/>
                </a:solidFill>
              </a:rPr>
              <a:t>Please reach out with any questions you may have.</a:t>
            </a:r>
          </a:p>
        </p:txBody>
      </p:sp>
      <p:pic>
        <p:nvPicPr>
          <p:cNvPr id="11" name="Picture Placeholder 10" descr="A person writing on a piece of paper&#10;&#10;Description automatically generated with medium confidence">
            <a:extLst>
              <a:ext uri="{FF2B5EF4-FFF2-40B4-BE49-F238E27FC236}">
                <a16:creationId xmlns:a16="http://schemas.microsoft.com/office/drawing/2014/main" id="{1914928A-D917-4ED5-A059-456D62BDD01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840" r="7840"/>
          <a:stretch>
            <a:fillRect/>
          </a:stretch>
        </p:blipFill>
        <p:spPr/>
      </p:pic>
      <p:sp>
        <p:nvSpPr>
          <p:cNvPr id="5" name="TextBox 4">
            <a:extLst>
              <a:ext uri="{FF2B5EF4-FFF2-40B4-BE49-F238E27FC236}">
                <a16:creationId xmlns:a16="http://schemas.microsoft.com/office/drawing/2014/main" id="{0BF93DE2-0FF8-07A3-DD90-5083E9EFC410}"/>
              </a:ext>
            </a:extLst>
          </p:cNvPr>
          <p:cNvSpPr txBox="1"/>
          <p:nvPr/>
        </p:nvSpPr>
        <p:spPr>
          <a:xfrm>
            <a:off x="941104" y="3197047"/>
            <a:ext cx="5226672" cy="3531736"/>
          </a:xfrm>
          <a:prstGeom prst="rect">
            <a:avLst/>
          </a:prstGeom>
          <a:noFill/>
        </p:spPr>
        <p:txBody>
          <a:bodyPr wrap="square" rtlCol="0">
            <a:spAutoFit/>
          </a:bodyPr>
          <a:lstStyle/>
          <a:p>
            <a:pPr algn="l">
              <a:spcBef>
                <a:spcPts val="600"/>
              </a:spcBef>
            </a:pPr>
            <a:r>
              <a:rPr lang="en-US" sz="1800" dirty="0">
                <a:solidFill>
                  <a:schemeClr val="tx1">
                    <a:lumMod val="75000"/>
                    <a:lumOff val="25000"/>
                  </a:schemeClr>
                </a:solidFill>
              </a:rPr>
              <a:t>Additional clinical questions?</a:t>
            </a:r>
          </a:p>
          <a:p>
            <a:pPr algn="l">
              <a:spcBef>
                <a:spcPts val="600"/>
              </a:spcBef>
            </a:pPr>
            <a:r>
              <a:rPr lang="en-US" sz="1800" dirty="0">
                <a:solidFill>
                  <a:schemeClr val="tx1">
                    <a:lumMod val="75000"/>
                    <a:lumOff val="25000"/>
                  </a:schemeClr>
                </a:solidFill>
              </a:rPr>
              <a:t>Need to obtain your Registration Number?</a:t>
            </a:r>
          </a:p>
          <a:p>
            <a:pPr algn="l"/>
            <a:endParaRPr lang="en-US" sz="1000" b="1" dirty="0">
              <a:solidFill>
                <a:srgbClr val="042126"/>
              </a:solidFill>
              <a:hlinkClick r:id="rId4">
                <a:extLst>
                  <a:ext uri="{A12FA001-AC4F-418D-AE19-62706E023703}">
                    <ahyp:hlinkClr xmlns:ahyp="http://schemas.microsoft.com/office/drawing/2018/hyperlinkcolor" val="tx"/>
                  </a:ext>
                </a:extLst>
              </a:hlinkClick>
            </a:endParaRPr>
          </a:p>
          <a:p>
            <a:pPr algn="l"/>
            <a:r>
              <a:rPr lang="en-US" sz="1800" b="1" dirty="0">
                <a:solidFill>
                  <a:srgbClr val="042126"/>
                </a:solidFill>
                <a:hlinkClick r:id="rId4">
                  <a:extLst>
                    <a:ext uri="{A12FA001-AC4F-418D-AE19-62706E023703}">
                      <ahyp:hlinkClr xmlns:ahyp="http://schemas.microsoft.com/office/drawing/2018/hyperlinkcolor" val="tx"/>
                    </a:ext>
                  </a:extLst>
                </a:hlinkClick>
              </a:rPr>
              <a:t>Minnesotaasam@acentra.com</a:t>
            </a:r>
            <a:endParaRPr lang="en-US" sz="1800" b="1" dirty="0">
              <a:solidFill>
                <a:srgbClr val="042126"/>
              </a:solidFill>
            </a:endParaRPr>
          </a:p>
          <a:p>
            <a:endParaRPr lang="en-US" dirty="0"/>
          </a:p>
          <a:p>
            <a:endParaRPr lang="en-US" dirty="0"/>
          </a:p>
          <a:p>
            <a:pPr algn="l"/>
            <a:r>
              <a:rPr lang="en-US" sz="1800" dirty="0"/>
              <a:t>Questions about the 1115 SUD System Reform Demonstration: </a:t>
            </a:r>
          </a:p>
          <a:p>
            <a:pPr algn="l"/>
            <a:endParaRPr lang="en-US" sz="1050" dirty="0"/>
          </a:p>
          <a:p>
            <a:pPr algn="l"/>
            <a:r>
              <a:rPr lang="en-US" b="1" dirty="0">
                <a:solidFill>
                  <a:srgbClr val="042126"/>
                </a:solidFill>
                <a:hlinkClick r:id="rId5">
                  <a:extLst>
                    <a:ext uri="{A12FA001-AC4F-418D-AE19-62706E023703}">
                      <ahyp:hlinkClr xmlns:ahyp="http://schemas.microsoft.com/office/drawing/2018/hyperlinkcolor" val="tx"/>
                    </a:ext>
                  </a:extLst>
                </a:hlinkClick>
              </a:rPr>
              <a:t>1115demonstration.dhs@state.mn.us</a:t>
            </a:r>
            <a:endParaRPr lang="en-US" b="1" dirty="0">
              <a:solidFill>
                <a:srgbClr val="042126"/>
              </a:solidFill>
            </a:endParaRPr>
          </a:p>
          <a:p>
            <a:pPr algn="l"/>
            <a:endParaRPr lang="en-US" sz="1800" dirty="0"/>
          </a:p>
          <a:p>
            <a:endParaRPr lang="en-US" dirty="0"/>
          </a:p>
          <a:p>
            <a:r>
              <a:rPr lang="en-US" b="1" dirty="0">
                <a:solidFill>
                  <a:srgbClr val="2BBC2B"/>
                </a:solidFill>
              </a:rPr>
              <a:t>https://mhcp.acentra.com/</a:t>
            </a:r>
          </a:p>
        </p:txBody>
      </p:sp>
      <p:pic>
        <p:nvPicPr>
          <p:cNvPr id="12" name="Graphic 11" descr="Email with solid fill">
            <a:extLst>
              <a:ext uri="{FF2B5EF4-FFF2-40B4-BE49-F238E27FC236}">
                <a16:creationId xmlns:a16="http://schemas.microsoft.com/office/drawing/2014/main" id="{CCE644A7-340A-39D6-DA3A-9CB60741B4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768" y="3863613"/>
            <a:ext cx="466725" cy="466725"/>
          </a:xfrm>
          <a:prstGeom prst="rect">
            <a:avLst/>
          </a:prstGeom>
        </p:spPr>
      </p:pic>
      <p:pic>
        <p:nvPicPr>
          <p:cNvPr id="14" name="Graphic 13" descr="Internet with solid fill">
            <a:extLst>
              <a:ext uri="{FF2B5EF4-FFF2-40B4-BE49-F238E27FC236}">
                <a16:creationId xmlns:a16="http://schemas.microsoft.com/office/drawing/2014/main" id="{2EC28961-E5FC-759C-3EDB-0814F6923C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665" y="6284092"/>
            <a:ext cx="542925" cy="542925"/>
          </a:xfrm>
          <a:prstGeom prst="rect">
            <a:avLst/>
          </a:prstGeom>
        </p:spPr>
      </p:pic>
      <p:sp>
        <p:nvSpPr>
          <p:cNvPr id="6" name="Slide Number Placeholder 5">
            <a:extLst>
              <a:ext uri="{FF2B5EF4-FFF2-40B4-BE49-F238E27FC236}">
                <a16:creationId xmlns:a16="http://schemas.microsoft.com/office/drawing/2014/main" id="{164E5A94-F787-3EFE-79A6-2E13772A8F80}"/>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54</a:t>
            </a:fld>
            <a:endParaRPr lang="en-US" dirty="0"/>
          </a:p>
        </p:txBody>
      </p:sp>
      <p:pic>
        <p:nvPicPr>
          <p:cNvPr id="4" name="Graphic 3" descr="Email with solid fill">
            <a:extLst>
              <a:ext uri="{FF2B5EF4-FFF2-40B4-BE49-F238E27FC236}">
                <a16:creationId xmlns:a16="http://schemas.microsoft.com/office/drawing/2014/main" id="{4B56645B-971A-59F9-5538-056D15B497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768" y="5410021"/>
            <a:ext cx="466725" cy="466725"/>
          </a:xfrm>
          <a:prstGeom prst="rect">
            <a:avLst/>
          </a:prstGeom>
        </p:spPr>
      </p:pic>
    </p:spTree>
    <p:extLst>
      <p:ext uri="{BB962C8B-B14F-4D97-AF65-F5344CB8AC3E}">
        <p14:creationId xmlns:p14="http://schemas.microsoft.com/office/powerpoint/2010/main" val="1099238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57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2650-8CCE-A9BA-0AA3-8E1F7618DD16}"/>
              </a:ext>
            </a:extLst>
          </p:cNvPr>
          <p:cNvSpPr>
            <a:spLocks noGrp="1"/>
          </p:cNvSpPr>
          <p:nvPr>
            <p:ph type="title"/>
          </p:nvPr>
        </p:nvSpPr>
        <p:spPr/>
        <p:txBody>
          <a:bodyPr/>
          <a:lstStyle/>
          <a:p>
            <a:r>
              <a:rPr lang="en-US" dirty="0"/>
              <a:t>REQUIRED DOCUMENTATION</a:t>
            </a:r>
          </a:p>
        </p:txBody>
      </p:sp>
      <p:sp>
        <p:nvSpPr>
          <p:cNvPr id="3" name="Title 1">
            <a:extLst>
              <a:ext uri="{FF2B5EF4-FFF2-40B4-BE49-F238E27FC236}">
                <a16:creationId xmlns:a16="http://schemas.microsoft.com/office/drawing/2014/main" id="{49909A17-AC33-50EC-E61B-5D53F1A72E3F}"/>
              </a:ext>
            </a:extLst>
          </p:cNvPr>
          <p:cNvSpPr txBox="1">
            <a:spLocks/>
          </p:cNvSpPr>
          <p:nvPr/>
        </p:nvSpPr>
        <p:spPr>
          <a:xfrm>
            <a:off x="277585" y="1025237"/>
            <a:ext cx="8687306" cy="652374"/>
          </a:xfrm>
          <a:prstGeom prst="rect">
            <a:avLst/>
          </a:prstGeom>
          <a:solidFill>
            <a:srgbClr val="2BBC2B"/>
          </a:solidFill>
          <a:ln w="57150">
            <a:solidFill>
              <a:srgbClr val="2BBC2B"/>
            </a:solidFill>
          </a:ln>
        </p:spPr>
        <p:txBody>
          <a:bodyPr vert="horz" lIns="0" tIns="0" rIns="0" bIns="0" rtlCol="0" anchor="ctr">
            <a:noAutofit/>
          </a:bodyPr>
          <a:lstStyle>
            <a:lvl1pPr algn="l" defTabSz="499116" rtl="0" eaLnBrk="1" latinLnBrk="0" hangingPunct="1">
              <a:lnSpc>
                <a:spcPct val="90000"/>
              </a:lnSpc>
              <a:spcBef>
                <a:spcPct val="0"/>
              </a:spcBef>
              <a:buNone/>
              <a:defRPr sz="4000" b="0" i="0" kern="1200">
                <a:solidFill>
                  <a:schemeClr val="tx1"/>
                </a:solidFill>
                <a:latin typeface="Arial" panose="020B0604020202020204" pitchFamily="34" charset="0"/>
                <a:ea typeface="+mj-ea"/>
                <a:cs typeface="Arial" panose="020B0604020202020204" pitchFamily="34" charset="0"/>
              </a:defRPr>
            </a:lvl1pPr>
          </a:lstStyle>
          <a:p>
            <a:r>
              <a:rPr lang="en-US" sz="2800" b="1" dirty="0">
                <a:solidFill>
                  <a:schemeClr val="bg1"/>
                </a:solidFill>
              </a:rPr>
              <a:t> Opioid Use Disorder Treatment (MOUD Services)</a:t>
            </a:r>
          </a:p>
        </p:txBody>
      </p:sp>
      <p:sp>
        <p:nvSpPr>
          <p:cNvPr id="4" name="Text Placeholder 27">
            <a:extLst>
              <a:ext uri="{FF2B5EF4-FFF2-40B4-BE49-F238E27FC236}">
                <a16:creationId xmlns:a16="http://schemas.microsoft.com/office/drawing/2014/main" id="{D79A2710-3D94-1634-62A4-799B319E77AE}"/>
              </a:ext>
            </a:extLst>
          </p:cNvPr>
          <p:cNvSpPr txBox="1">
            <a:spLocks/>
          </p:cNvSpPr>
          <p:nvPr/>
        </p:nvSpPr>
        <p:spPr>
          <a:xfrm>
            <a:off x="225551" y="1909281"/>
            <a:ext cx="11515015" cy="4436101"/>
          </a:xfrm>
          <a:prstGeom prst="rect">
            <a:avLst/>
          </a:prstGeom>
        </p:spPr>
        <p:txBody>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342900" indent="-342900">
              <a:buFont typeface="+mj-lt"/>
              <a:buAutoNum type="arabicPeriod"/>
            </a:pPr>
            <a:r>
              <a:rPr lang="en-US" sz="1800" dirty="0"/>
              <a:t>Notification of Variance (if applicable)</a:t>
            </a:r>
          </a:p>
          <a:p>
            <a:pPr marL="342900" indent="-342900">
              <a:buFont typeface="+mj-lt"/>
              <a:buAutoNum type="arabicPeriod"/>
            </a:pPr>
            <a:r>
              <a:rPr lang="en-US" sz="1800" dirty="0"/>
              <a:t>Comprehensive Assessment with Summary (original)</a:t>
            </a:r>
          </a:p>
          <a:p>
            <a:pPr marL="342900" indent="-342900">
              <a:buFont typeface="+mj-lt"/>
              <a:buAutoNum type="arabicPeriod"/>
            </a:pPr>
            <a:r>
              <a:rPr lang="en-US" sz="1800" dirty="0"/>
              <a:t>Comprehensive Assessment Update with Summary (Most Recent)</a:t>
            </a:r>
          </a:p>
          <a:p>
            <a:pPr marL="342900" indent="-342900">
              <a:buFont typeface="+mj-lt"/>
              <a:buAutoNum type="arabicPeriod"/>
            </a:pPr>
            <a:r>
              <a:rPr lang="en-US" sz="1800" dirty="0"/>
              <a:t>OUD Initial Treatment Plan </a:t>
            </a:r>
            <a:r>
              <a:rPr lang="en-US" sz="1800" u="sng" dirty="0"/>
              <a:t>with measurable goals</a:t>
            </a:r>
            <a:r>
              <a:rPr lang="en-US" sz="1800" dirty="0"/>
              <a:t>; </a:t>
            </a:r>
          </a:p>
          <a:p>
            <a:pPr marL="806940" lvl="1" indent="-342900">
              <a:buFont typeface="Arial" panose="020B0604020202020204" pitchFamily="34" charset="0"/>
              <a:buChar char="•"/>
            </a:pPr>
            <a:r>
              <a:rPr lang="en-US" sz="1602" dirty="0"/>
              <a:t>Documentation of Treatment Coordination (should be in ITP and Progress notes) &amp; </a:t>
            </a:r>
          </a:p>
          <a:p>
            <a:pPr marL="806940" lvl="1" indent="-342900">
              <a:buFont typeface="Arial" panose="020B0604020202020204" pitchFamily="34" charset="0"/>
              <a:buChar char="•"/>
            </a:pPr>
            <a:r>
              <a:rPr lang="en-US" sz="1602" dirty="0"/>
              <a:t>Needs to be signed by the Clinician and Client</a:t>
            </a:r>
          </a:p>
          <a:p>
            <a:pPr marL="342900" indent="-342900">
              <a:buFont typeface="+mj-lt"/>
              <a:buAutoNum type="arabicPeriod"/>
            </a:pPr>
            <a:r>
              <a:rPr lang="en-US" sz="1800" dirty="0"/>
              <a:t>Treatment Plan Reviews for the past 3 months</a:t>
            </a:r>
          </a:p>
          <a:p>
            <a:pPr marL="342900" indent="-342900">
              <a:buFont typeface="+mj-lt"/>
              <a:buAutoNum type="arabicPeriod"/>
            </a:pPr>
            <a:r>
              <a:rPr lang="en-US" sz="1800" dirty="0"/>
              <a:t>Documentation of Treatment Services (aka: Progress Notes) through individual and group notes for the past 3 months</a:t>
            </a:r>
          </a:p>
          <a:p>
            <a:pPr marL="342900" indent="-342900">
              <a:buFont typeface="+mj-lt"/>
              <a:buAutoNum type="arabicPeriod"/>
            </a:pPr>
            <a:r>
              <a:rPr lang="en-US" sz="1800" dirty="0"/>
              <a:t>Medication and/or Dosing Record for the past 30 days</a:t>
            </a:r>
          </a:p>
          <a:p>
            <a:pPr marL="342900" indent="-342900">
              <a:buFont typeface="+mj-lt"/>
              <a:buAutoNum type="arabicPeriod"/>
            </a:pPr>
            <a:r>
              <a:rPr lang="en-US" sz="1800" dirty="0"/>
              <a:t>Discharge/Transition Summary (if applicable)</a:t>
            </a:r>
          </a:p>
          <a:p>
            <a:pPr marL="342900" indent="-342900">
              <a:buFont typeface="+mj-lt"/>
              <a:buAutoNum type="arabicPeriod"/>
            </a:pPr>
            <a:endParaRPr lang="en-US" sz="1800" dirty="0"/>
          </a:p>
        </p:txBody>
      </p:sp>
    </p:spTree>
    <p:extLst>
      <p:ext uri="{BB962C8B-B14F-4D97-AF65-F5344CB8AC3E}">
        <p14:creationId xmlns:p14="http://schemas.microsoft.com/office/powerpoint/2010/main" val="3645815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427EA4-2BE7-0002-035F-65B05B0C4CC4}"/>
              </a:ext>
            </a:extLst>
          </p:cNvPr>
          <p:cNvSpPr>
            <a:spLocks noGrp="1"/>
          </p:cNvSpPr>
          <p:nvPr>
            <p:ph type="body" sz="quarter" idx="10"/>
          </p:nvPr>
        </p:nvSpPr>
        <p:spPr/>
        <p:txBody>
          <a:bodyPr/>
          <a:lstStyle/>
          <a:p>
            <a:r>
              <a:rPr lang="en-US" dirty="0"/>
              <a:t>When to Submit a Case</a:t>
            </a:r>
          </a:p>
        </p:txBody>
      </p:sp>
      <p:sp>
        <p:nvSpPr>
          <p:cNvPr id="4" name="Text Placeholder 3">
            <a:extLst>
              <a:ext uri="{FF2B5EF4-FFF2-40B4-BE49-F238E27FC236}">
                <a16:creationId xmlns:a16="http://schemas.microsoft.com/office/drawing/2014/main" id="{6D3A3A3C-FDB0-B218-CEE5-38317EA2BEB1}"/>
              </a:ext>
            </a:extLst>
          </p:cNvPr>
          <p:cNvSpPr>
            <a:spLocks noGrp="1"/>
          </p:cNvSpPr>
          <p:nvPr>
            <p:ph type="body" sz="quarter" idx="11"/>
          </p:nvPr>
        </p:nvSpPr>
        <p:spPr/>
        <p:txBody>
          <a:bodyPr/>
          <a:lstStyle/>
          <a:p>
            <a:r>
              <a:rPr lang="en-US" dirty="0"/>
              <a:t>Part 2</a:t>
            </a:r>
          </a:p>
        </p:txBody>
      </p:sp>
    </p:spTree>
    <p:extLst>
      <p:ext uri="{BB962C8B-B14F-4D97-AF65-F5344CB8AC3E}">
        <p14:creationId xmlns:p14="http://schemas.microsoft.com/office/powerpoint/2010/main" val="221010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93D592C-4CE3-48EF-B425-D68B250C0171}"/>
              </a:ext>
            </a:extLst>
          </p:cNvPr>
          <p:cNvSpPr>
            <a:spLocks noGrp="1"/>
          </p:cNvSpPr>
          <p:nvPr>
            <p:ph type="title"/>
          </p:nvPr>
        </p:nvSpPr>
        <p:spPr/>
        <p:txBody>
          <a:bodyPr/>
          <a:lstStyle/>
          <a:p>
            <a:r>
              <a:rPr lang="en-US" dirty="0"/>
              <a:t>Review Letter	</a:t>
            </a:r>
          </a:p>
        </p:txBody>
      </p:sp>
      <p:sp>
        <p:nvSpPr>
          <p:cNvPr id="10" name="Text Placeholder 9">
            <a:extLst>
              <a:ext uri="{FF2B5EF4-FFF2-40B4-BE49-F238E27FC236}">
                <a16:creationId xmlns:a16="http://schemas.microsoft.com/office/drawing/2014/main" id="{3A66AAED-0621-4EEB-FA84-A46910E67DEA}"/>
              </a:ext>
            </a:extLst>
          </p:cNvPr>
          <p:cNvSpPr>
            <a:spLocks noGrp="1"/>
          </p:cNvSpPr>
          <p:nvPr>
            <p:ph type="body" sz="quarter" idx="4294967295"/>
          </p:nvPr>
        </p:nvSpPr>
        <p:spPr>
          <a:xfrm>
            <a:off x="350609" y="2949786"/>
            <a:ext cx="6877050" cy="1524000"/>
          </a:xfrm>
        </p:spPr>
        <p:txBody>
          <a:bodyPr>
            <a:normAutofit/>
          </a:bodyPr>
          <a:lstStyle/>
          <a:p>
            <a:r>
              <a:rPr lang="en-US" sz="2000" dirty="0"/>
              <a:t>These letters are sent out monthly	</a:t>
            </a:r>
          </a:p>
        </p:txBody>
      </p:sp>
      <p:sp>
        <p:nvSpPr>
          <p:cNvPr id="11" name="Text Placeholder 10">
            <a:extLst>
              <a:ext uri="{FF2B5EF4-FFF2-40B4-BE49-F238E27FC236}">
                <a16:creationId xmlns:a16="http://schemas.microsoft.com/office/drawing/2014/main" id="{51423E2F-4F3B-F6D0-A06C-9DEFDB769EA0}"/>
              </a:ext>
            </a:extLst>
          </p:cNvPr>
          <p:cNvSpPr>
            <a:spLocks noGrp="1"/>
          </p:cNvSpPr>
          <p:nvPr>
            <p:ph type="body" sz="quarter" idx="4294967295"/>
          </p:nvPr>
        </p:nvSpPr>
        <p:spPr>
          <a:xfrm>
            <a:off x="385129" y="3908214"/>
            <a:ext cx="6950075" cy="1638300"/>
          </a:xfrm>
        </p:spPr>
        <p:txBody>
          <a:bodyPr>
            <a:normAutofit/>
          </a:bodyPr>
          <a:lstStyle/>
          <a:p>
            <a:r>
              <a:rPr lang="en-US" sz="2000" dirty="0"/>
              <a:t>A follow up email is sent 5 days after the initial request. If cases have been submitted there is no need to respond. </a:t>
            </a:r>
          </a:p>
        </p:txBody>
      </p:sp>
      <p:sp>
        <p:nvSpPr>
          <p:cNvPr id="12" name="Text Placeholder 11">
            <a:extLst>
              <a:ext uri="{FF2B5EF4-FFF2-40B4-BE49-F238E27FC236}">
                <a16:creationId xmlns:a16="http://schemas.microsoft.com/office/drawing/2014/main" id="{A7A297AC-B4AF-90DA-67CF-9E429DE2838F}"/>
              </a:ext>
            </a:extLst>
          </p:cNvPr>
          <p:cNvSpPr>
            <a:spLocks noGrp="1"/>
          </p:cNvSpPr>
          <p:nvPr>
            <p:ph type="body" sz="quarter" idx="4294967295"/>
          </p:nvPr>
        </p:nvSpPr>
        <p:spPr>
          <a:xfrm>
            <a:off x="350609" y="1681801"/>
            <a:ext cx="6950075" cy="1524000"/>
          </a:xfrm>
        </p:spPr>
        <p:txBody>
          <a:bodyPr>
            <a:normAutofit/>
          </a:bodyPr>
          <a:lstStyle/>
          <a:p>
            <a:r>
              <a:rPr lang="en-US" sz="2000" dirty="0"/>
              <a:t>Cases are ONLY submitted after receiving a review letter from Acentra</a:t>
            </a:r>
          </a:p>
        </p:txBody>
      </p:sp>
      <p:sp>
        <p:nvSpPr>
          <p:cNvPr id="6" name="Graphic 2" descr="Paper with solid fill">
            <a:extLst>
              <a:ext uri="{FF2B5EF4-FFF2-40B4-BE49-F238E27FC236}">
                <a16:creationId xmlns:a16="http://schemas.microsoft.com/office/drawing/2014/main" id="{6CD00F8C-A00A-52D3-23B9-68D8ED30D9B0}"/>
              </a:ext>
            </a:extLst>
          </p:cNvPr>
          <p:cNvSpPr/>
          <p:nvPr/>
        </p:nvSpPr>
        <p:spPr>
          <a:xfrm>
            <a:off x="8062613" y="1254610"/>
            <a:ext cx="2825346" cy="3472754"/>
          </a:xfrm>
          <a:custGeom>
            <a:avLst/>
            <a:gdLst>
              <a:gd name="connsiteX0" fmla="*/ 188579 w 1948653"/>
              <a:gd name="connsiteY0" fmla="*/ 2325812 h 2514391"/>
              <a:gd name="connsiteX1" fmla="*/ 188579 w 1948653"/>
              <a:gd name="connsiteY1" fmla="*/ 188579 h 2514391"/>
              <a:gd name="connsiteX2" fmla="*/ 1068617 w 1948653"/>
              <a:gd name="connsiteY2" fmla="*/ 188579 h 2514391"/>
              <a:gd name="connsiteX3" fmla="*/ 1068617 w 1948653"/>
              <a:gd name="connsiteY3" fmla="*/ 848607 h 2514391"/>
              <a:gd name="connsiteX4" fmla="*/ 1760074 w 1948653"/>
              <a:gd name="connsiteY4" fmla="*/ 848607 h 2514391"/>
              <a:gd name="connsiteX5" fmla="*/ 1760074 w 1948653"/>
              <a:gd name="connsiteY5" fmla="*/ 2325812 h 2514391"/>
              <a:gd name="connsiteX6" fmla="*/ 188579 w 1948653"/>
              <a:gd name="connsiteY6" fmla="*/ 2325812 h 2514391"/>
              <a:gd name="connsiteX7" fmla="*/ 1257196 w 1948653"/>
              <a:gd name="connsiteY7" fmla="*/ 267154 h 2514391"/>
              <a:gd name="connsiteX8" fmla="*/ 1650070 w 1948653"/>
              <a:gd name="connsiteY8" fmla="*/ 660028 h 2514391"/>
              <a:gd name="connsiteX9" fmla="*/ 1257196 w 1948653"/>
              <a:gd name="connsiteY9" fmla="*/ 660028 h 2514391"/>
              <a:gd name="connsiteX10" fmla="*/ 1257196 w 1948653"/>
              <a:gd name="connsiteY10" fmla="*/ 267154 h 2514391"/>
              <a:gd name="connsiteX11" fmla="*/ 1257196 w 1948653"/>
              <a:gd name="connsiteY11" fmla="*/ 0 h 2514391"/>
              <a:gd name="connsiteX12" fmla="*/ 0 w 1948653"/>
              <a:gd name="connsiteY12" fmla="*/ 0 h 2514391"/>
              <a:gd name="connsiteX13" fmla="*/ 0 w 1948653"/>
              <a:gd name="connsiteY13" fmla="*/ 2514392 h 2514391"/>
              <a:gd name="connsiteX14" fmla="*/ 1948654 w 1948653"/>
              <a:gd name="connsiteY14" fmla="*/ 2514392 h 2514391"/>
              <a:gd name="connsiteX15" fmla="*/ 1948654 w 1948653"/>
              <a:gd name="connsiteY15" fmla="*/ 691458 h 2514391"/>
              <a:gd name="connsiteX16" fmla="*/ 1257196 w 1948653"/>
              <a:gd name="connsiteY16" fmla="*/ 0 h 25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8653" h="2514391">
                <a:moveTo>
                  <a:pt x="188579" y="2325812"/>
                </a:moveTo>
                <a:lnTo>
                  <a:pt x="188579" y="188579"/>
                </a:lnTo>
                <a:lnTo>
                  <a:pt x="1068617" y="188579"/>
                </a:lnTo>
                <a:lnTo>
                  <a:pt x="1068617" y="848607"/>
                </a:lnTo>
                <a:lnTo>
                  <a:pt x="1760074" y="848607"/>
                </a:lnTo>
                <a:lnTo>
                  <a:pt x="1760074" y="2325812"/>
                </a:lnTo>
                <a:lnTo>
                  <a:pt x="188579" y="2325812"/>
                </a:lnTo>
                <a:close/>
                <a:moveTo>
                  <a:pt x="1257196" y="267154"/>
                </a:moveTo>
                <a:lnTo>
                  <a:pt x="1650070" y="660028"/>
                </a:lnTo>
                <a:lnTo>
                  <a:pt x="1257196" y="660028"/>
                </a:lnTo>
                <a:lnTo>
                  <a:pt x="1257196" y="267154"/>
                </a:lnTo>
                <a:close/>
                <a:moveTo>
                  <a:pt x="1257196" y="0"/>
                </a:moveTo>
                <a:lnTo>
                  <a:pt x="0" y="0"/>
                </a:lnTo>
                <a:lnTo>
                  <a:pt x="0" y="2514392"/>
                </a:lnTo>
                <a:lnTo>
                  <a:pt x="1948654" y="2514392"/>
                </a:lnTo>
                <a:lnTo>
                  <a:pt x="1948654" y="691458"/>
                </a:lnTo>
                <a:lnTo>
                  <a:pt x="1257196" y="0"/>
                </a:lnTo>
                <a:close/>
              </a:path>
            </a:pathLst>
          </a:custGeom>
          <a:solidFill>
            <a:srgbClr val="F2ECE4"/>
          </a:solidFill>
          <a:ln w="31353" cap="flat">
            <a:solidFill>
              <a:srgbClr val="F2ECE4">
                <a:alpha val="36078"/>
              </a:srgbClr>
            </a:solid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87936FE9-6621-4D76-D6ED-DEEE0C5B8585}"/>
              </a:ext>
            </a:extLst>
          </p:cNvPr>
          <p:cNvGrpSpPr/>
          <p:nvPr/>
        </p:nvGrpSpPr>
        <p:grpSpPr>
          <a:xfrm>
            <a:off x="8824541" y="2133955"/>
            <a:ext cx="2825346" cy="3735515"/>
            <a:chOff x="8529593" y="3003737"/>
            <a:chExt cx="1948653" cy="2514391"/>
          </a:xfrm>
          <a:solidFill>
            <a:srgbClr val="F2ECE4"/>
          </a:solidFill>
        </p:grpSpPr>
        <p:sp>
          <p:nvSpPr>
            <p:cNvPr id="8" name="Freeform: Shape 7">
              <a:extLst>
                <a:ext uri="{FF2B5EF4-FFF2-40B4-BE49-F238E27FC236}">
                  <a16:creationId xmlns:a16="http://schemas.microsoft.com/office/drawing/2014/main" id="{890156E6-85C2-5CBD-8C23-74FFA920672E}"/>
                </a:ext>
              </a:extLst>
            </p:cNvPr>
            <p:cNvSpPr/>
            <p:nvPr/>
          </p:nvSpPr>
          <p:spPr>
            <a:xfrm>
              <a:off x="8529593" y="3003737"/>
              <a:ext cx="1948653" cy="2514391"/>
            </a:xfrm>
            <a:custGeom>
              <a:avLst/>
              <a:gdLst>
                <a:gd name="connsiteX0" fmla="*/ 188579 w 1948653"/>
                <a:gd name="connsiteY0" fmla="*/ 2325812 h 2514391"/>
                <a:gd name="connsiteX1" fmla="*/ 188579 w 1948653"/>
                <a:gd name="connsiteY1" fmla="*/ 188579 h 2514391"/>
                <a:gd name="connsiteX2" fmla="*/ 974327 w 1948653"/>
                <a:gd name="connsiteY2" fmla="*/ 188579 h 2514391"/>
                <a:gd name="connsiteX3" fmla="*/ 974327 w 1948653"/>
                <a:gd name="connsiteY3" fmla="*/ 848607 h 2514391"/>
                <a:gd name="connsiteX4" fmla="*/ 1760074 w 1948653"/>
                <a:gd name="connsiteY4" fmla="*/ 848607 h 2514391"/>
                <a:gd name="connsiteX5" fmla="*/ 1760074 w 1948653"/>
                <a:gd name="connsiteY5" fmla="*/ 2325812 h 2514391"/>
                <a:gd name="connsiteX6" fmla="*/ 188579 w 1948653"/>
                <a:gd name="connsiteY6" fmla="*/ 2325812 h 2514391"/>
                <a:gd name="connsiteX7" fmla="*/ 1162906 w 1948653"/>
                <a:gd name="connsiteY7" fmla="*/ 267154 h 2514391"/>
                <a:gd name="connsiteX8" fmla="*/ 1555780 w 1948653"/>
                <a:gd name="connsiteY8" fmla="*/ 660028 h 2514391"/>
                <a:gd name="connsiteX9" fmla="*/ 1162906 w 1948653"/>
                <a:gd name="connsiteY9" fmla="*/ 660028 h 2514391"/>
                <a:gd name="connsiteX10" fmla="*/ 1162906 w 1948653"/>
                <a:gd name="connsiteY10" fmla="*/ 267154 h 2514391"/>
                <a:gd name="connsiteX11" fmla="*/ 1162906 w 1948653"/>
                <a:gd name="connsiteY11" fmla="*/ 0 h 2514391"/>
                <a:gd name="connsiteX12" fmla="*/ 0 w 1948653"/>
                <a:gd name="connsiteY12" fmla="*/ 0 h 2514391"/>
                <a:gd name="connsiteX13" fmla="*/ 0 w 1948653"/>
                <a:gd name="connsiteY13" fmla="*/ 2514392 h 2514391"/>
                <a:gd name="connsiteX14" fmla="*/ 1948654 w 1948653"/>
                <a:gd name="connsiteY14" fmla="*/ 2514392 h 2514391"/>
                <a:gd name="connsiteX15" fmla="*/ 1948654 w 1948653"/>
                <a:gd name="connsiteY15" fmla="*/ 691458 h 2514391"/>
                <a:gd name="connsiteX16" fmla="*/ 1162906 w 1948653"/>
                <a:gd name="connsiteY16" fmla="*/ 0 h 25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8653" h="2514391">
                  <a:moveTo>
                    <a:pt x="188579" y="2325812"/>
                  </a:moveTo>
                  <a:lnTo>
                    <a:pt x="188579" y="188579"/>
                  </a:lnTo>
                  <a:lnTo>
                    <a:pt x="974327" y="188579"/>
                  </a:lnTo>
                  <a:lnTo>
                    <a:pt x="974327" y="848607"/>
                  </a:lnTo>
                  <a:lnTo>
                    <a:pt x="1760074" y="848607"/>
                  </a:lnTo>
                  <a:lnTo>
                    <a:pt x="1760074" y="2325812"/>
                  </a:lnTo>
                  <a:lnTo>
                    <a:pt x="188579" y="2325812"/>
                  </a:lnTo>
                  <a:close/>
                  <a:moveTo>
                    <a:pt x="1162906" y="267154"/>
                  </a:moveTo>
                  <a:lnTo>
                    <a:pt x="1555780" y="660028"/>
                  </a:lnTo>
                  <a:lnTo>
                    <a:pt x="1162906" y="660028"/>
                  </a:lnTo>
                  <a:lnTo>
                    <a:pt x="1162906" y="267154"/>
                  </a:lnTo>
                  <a:close/>
                  <a:moveTo>
                    <a:pt x="1162906" y="0"/>
                  </a:moveTo>
                  <a:lnTo>
                    <a:pt x="0" y="0"/>
                  </a:lnTo>
                  <a:lnTo>
                    <a:pt x="0" y="2514392"/>
                  </a:lnTo>
                  <a:lnTo>
                    <a:pt x="1948654" y="2514392"/>
                  </a:lnTo>
                  <a:lnTo>
                    <a:pt x="1948654" y="691458"/>
                  </a:lnTo>
                  <a:lnTo>
                    <a:pt x="1162906" y="0"/>
                  </a:lnTo>
                  <a:close/>
                </a:path>
              </a:pathLst>
            </a:custGeom>
            <a:grpFill/>
            <a:ln w="31353" cap="flat">
              <a:solidFill>
                <a:srgbClr val="F2ECE4">
                  <a:alpha val="56863"/>
                </a:srgbClr>
              </a:solid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BBF18D12-CC28-97DD-2D04-E260AE78C93A}"/>
                </a:ext>
              </a:extLst>
            </p:cNvPr>
            <p:cNvSpPr/>
            <p:nvPr/>
          </p:nvSpPr>
          <p:spPr>
            <a:xfrm>
              <a:off x="8906752" y="4135214"/>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8E60856-0775-86D7-5EE0-697B8E7725F4}"/>
                </a:ext>
              </a:extLst>
            </p:cNvPr>
            <p:cNvSpPr/>
            <p:nvPr/>
          </p:nvSpPr>
          <p:spPr>
            <a:xfrm>
              <a:off x="8906752" y="3883775"/>
              <a:ext cx="408588" cy="125719"/>
            </a:xfrm>
            <a:custGeom>
              <a:avLst/>
              <a:gdLst>
                <a:gd name="connsiteX0" fmla="*/ 0 w 408588"/>
                <a:gd name="connsiteY0" fmla="*/ 0 h 125719"/>
                <a:gd name="connsiteX1" fmla="*/ 408589 w 408588"/>
                <a:gd name="connsiteY1" fmla="*/ 0 h 125719"/>
                <a:gd name="connsiteX2" fmla="*/ 408589 w 408588"/>
                <a:gd name="connsiteY2" fmla="*/ 125720 h 125719"/>
                <a:gd name="connsiteX3" fmla="*/ 0 w 408588"/>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408588" h="125719">
                  <a:moveTo>
                    <a:pt x="0" y="0"/>
                  </a:moveTo>
                  <a:lnTo>
                    <a:pt x="408589" y="0"/>
                  </a:lnTo>
                  <a:lnTo>
                    <a:pt x="408589"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6EA623-1862-BDD5-875B-C058DF3B0A39}"/>
                </a:ext>
              </a:extLst>
            </p:cNvPr>
            <p:cNvSpPr/>
            <p:nvPr/>
          </p:nvSpPr>
          <p:spPr>
            <a:xfrm>
              <a:off x="8906752" y="4386653"/>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119AFE3-C929-D84D-DB55-BA6F80E6F1F7}"/>
                </a:ext>
              </a:extLst>
            </p:cNvPr>
            <p:cNvSpPr/>
            <p:nvPr/>
          </p:nvSpPr>
          <p:spPr>
            <a:xfrm>
              <a:off x="8906752" y="4638092"/>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8B0D4F3-C30F-3BAC-B8D3-1F9E4E92207E}"/>
                </a:ext>
              </a:extLst>
            </p:cNvPr>
            <p:cNvSpPr/>
            <p:nvPr/>
          </p:nvSpPr>
          <p:spPr>
            <a:xfrm>
              <a:off x="8906752" y="4889531"/>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grpSp>
      <p:sp>
        <p:nvSpPr>
          <p:cNvPr id="19" name="Text Placeholder 10">
            <a:extLst>
              <a:ext uri="{FF2B5EF4-FFF2-40B4-BE49-F238E27FC236}">
                <a16:creationId xmlns:a16="http://schemas.microsoft.com/office/drawing/2014/main" id="{9FF5E057-C6B8-1CC5-7618-EE2F32D92B18}"/>
              </a:ext>
            </a:extLst>
          </p:cNvPr>
          <p:cNvSpPr txBox="1">
            <a:spLocks/>
          </p:cNvSpPr>
          <p:nvPr/>
        </p:nvSpPr>
        <p:spPr>
          <a:xfrm>
            <a:off x="385129" y="5085936"/>
            <a:ext cx="6950075" cy="1097419"/>
          </a:xfrm>
          <a:prstGeom prst="rect">
            <a:avLst/>
          </a:prstGeom>
        </p:spPr>
        <p:txBody>
          <a:bodyPr vert="horz" lIns="0" tIns="0" rIns="0" bIns="0" rtlCol="0">
            <a:norm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r>
              <a:rPr lang="en-US" sz="2000" dirty="0"/>
              <a:t>Reminders: Ensure your contact information is up to date with </a:t>
            </a:r>
            <a:r>
              <a:rPr lang="en-US" sz="2000" dirty="0" err="1"/>
              <a:t>Acentra</a:t>
            </a:r>
            <a:r>
              <a:rPr lang="en-US" sz="2000" dirty="0"/>
              <a:t>. </a:t>
            </a:r>
          </a:p>
          <a:p>
            <a:endParaRPr lang="en-US" sz="2000" dirty="0"/>
          </a:p>
        </p:txBody>
      </p:sp>
    </p:spTree>
    <p:extLst>
      <p:ext uri="{BB962C8B-B14F-4D97-AF65-F5344CB8AC3E}">
        <p14:creationId xmlns:p14="http://schemas.microsoft.com/office/powerpoint/2010/main" val="60053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05E1A-1D0E-95C9-48BC-7F24657798AA}"/>
              </a:ext>
            </a:extLst>
          </p:cNvPr>
          <p:cNvSpPr>
            <a:spLocks noGrp="1"/>
          </p:cNvSpPr>
          <p:nvPr>
            <p:ph type="body" sz="quarter" idx="14"/>
          </p:nvPr>
        </p:nvSpPr>
        <p:spPr>
          <a:xfrm>
            <a:off x="1711108" y="3082565"/>
            <a:ext cx="2556088" cy="2865562"/>
          </a:xfrm>
        </p:spPr>
        <p:txBody>
          <a:bodyPr/>
          <a:lstStyle/>
          <a:p>
            <a:r>
              <a:rPr lang="en-US" i="1" dirty="0"/>
              <a:t>Claims Submission period: </a:t>
            </a:r>
            <a:r>
              <a:rPr lang="en-US" dirty="0"/>
              <a:t> timeframe that the provider claims were submitted to the state</a:t>
            </a:r>
          </a:p>
          <a:p>
            <a:endParaRPr lang="en-US" dirty="0"/>
          </a:p>
          <a:p>
            <a:r>
              <a:rPr lang="en-US" dirty="0"/>
              <a:t>Must submit documentation for the entire length of stay that corresponds to the identified service dates and the respective level of care</a:t>
            </a:r>
          </a:p>
        </p:txBody>
      </p:sp>
      <p:sp>
        <p:nvSpPr>
          <p:cNvPr id="3" name="Text Placeholder 2">
            <a:extLst>
              <a:ext uri="{FF2B5EF4-FFF2-40B4-BE49-F238E27FC236}">
                <a16:creationId xmlns:a16="http://schemas.microsoft.com/office/drawing/2014/main" id="{7C5AE557-BDC7-8302-39E7-00646E08C4B0}"/>
              </a:ext>
            </a:extLst>
          </p:cNvPr>
          <p:cNvSpPr>
            <a:spLocks noGrp="1"/>
          </p:cNvSpPr>
          <p:nvPr>
            <p:ph type="body" sz="quarter" idx="16"/>
          </p:nvPr>
        </p:nvSpPr>
        <p:spPr>
          <a:xfrm>
            <a:off x="1711107" y="2514174"/>
            <a:ext cx="2544599" cy="314328"/>
          </a:xfrm>
        </p:spPr>
        <p:txBody>
          <a:bodyPr/>
          <a:lstStyle/>
          <a:p>
            <a:pPr algn="ctr"/>
            <a:r>
              <a:rPr lang="en-US" sz="2000" dirty="0"/>
              <a:t>Letter</a:t>
            </a:r>
            <a:endParaRPr lang="en-US" dirty="0"/>
          </a:p>
        </p:txBody>
      </p:sp>
      <p:sp>
        <p:nvSpPr>
          <p:cNvPr id="5" name="Text Placeholder 4">
            <a:extLst>
              <a:ext uri="{FF2B5EF4-FFF2-40B4-BE49-F238E27FC236}">
                <a16:creationId xmlns:a16="http://schemas.microsoft.com/office/drawing/2014/main" id="{C5BB21AC-984A-A3DA-49A5-ABE0AA9D034C}"/>
              </a:ext>
            </a:extLst>
          </p:cNvPr>
          <p:cNvSpPr>
            <a:spLocks noGrp="1"/>
          </p:cNvSpPr>
          <p:nvPr>
            <p:ph type="body" sz="quarter" idx="19"/>
          </p:nvPr>
        </p:nvSpPr>
        <p:spPr>
          <a:xfrm>
            <a:off x="4808214" y="3082565"/>
            <a:ext cx="2563244" cy="2523104"/>
          </a:xfrm>
        </p:spPr>
        <p:txBody>
          <a:bodyPr/>
          <a:lstStyle/>
          <a:p>
            <a:r>
              <a:rPr lang="en-US" dirty="0"/>
              <a:t>Must submit ALL documentation listed for the type of treatment</a:t>
            </a:r>
          </a:p>
          <a:p>
            <a:pPr marL="507511" lvl="1" indent="-285750">
              <a:buFontTx/>
              <a:buChar char="-"/>
            </a:pPr>
            <a:r>
              <a:rPr lang="en-US" dirty="0"/>
              <a:t>Outpatient/Residential</a:t>
            </a:r>
          </a:p>
          <a:p>
            <a:pPr marL="507511" lvl="1" indent="-285750">
              <a:buFontTx/>
              <a:buChar char="-"/>
            </a:pPr>
            <a:r>
              <a:rPr lang="en-US" dirty="0"/>
              <a:t>Withdrawal Management</a:t>
            </a:r>
          </a:p>
          <a:p>
            <a:pPr marL="507511" lvl="1" indent="-285750">
              <a:buFontTx/>
              <a:buChar char="-"/>
            </a:pPr>
            <a:r>
              <a:rPr lang="en-US" dirty="0"/>
              <a:t>Opioid Treatment (MOUD)</a:t>
            </a:r>
          </a:p>
        </p:txBody>
      </p:sp>
      <p:sp>
        <p:nvSpPr>
          <p:cNvPr id="6" name="Text Placeholder 5">
            <a:extLst>
              <a:ext uri="{FF2B5EF4-FFF2-40B4-BE49-F238E27FC236}">
                <a16:creationId xmlns:a16="http://schemas.microsoft.com/office/drawing/2014/main" id="{73C02D73-EABF-82A9-E019-32500ACAEA76}"/>
              </a:ext>
            </a:extLst>
          </p:cNvPr>
          <p:cNvSpPr>
            <a:spLocks noGrp="1"/>
          </p:cNvSpPr>
          <p:nvPr>
            <p:ph type="body" sz="quarter" idx="20"/>
          </p:nvPr>
        </p:nvSpPr>
        <p:spPr>
          <a:xfrm>
            <a:off x="4808214" y="2514174"/>
            <a:ext cx="2563244" cy="314328"/>
          </a:xfrm>
        </p:spPr>
        <p:txBody>
          <a:bodyPr/>
          <a:lstStyle/>
          <a:p>
            <a:pPr algn="ctr"/>
            <a:r>
              <a:rPr lang="en-US" sz="2000" dirty="0"/>
              <a:t>Documentation</a:t>
            </a:r>
            <a:endParaRPr lang="en-US" dirty="0"/>
          </a:p>
          <a:p>
            <a:endParaRPr lang="en-US" dirty="0"/>
          </a:p>
        </p:txBody>
      </p:sp>
      <p:sp>
        <p:nvSpPr>
          <p:cNvPr id="8" name="Text Placeholder 7">
            <a:extLst>
              <a:ext uri="{FF2B5EF4-FFF2-40B4-BE49-F238E27FC236}">
                <a16:creationId xmlns:a16="http://schemas.microsoft.com/office/drawing/2014/main" id="{32BE6572-E938-4E58-1436-A012FAC4F2AF}"/>
              </a:ext>
            </a:extLst>
          </p:cNvPr>
          <p:cNvSpPr>
            <a:spLocks noGrp="1"/>
          </p:cNvSpPr>
          <p:nvPr>
            <p:ph type="body" sz="quarter" idx="22"/>
          </p:nvPr>
        </p:nvSpPr>
        <p:spPr>
          <a:xfrm>
            <a:off x="7923965" y="3082564"/>
            <a:ext cx="2569860" cy="2523105"/>
          </a:xfrm>
        </p:spPr>
        <p:txBody>
          <a:bodyPr/>
          <a:lstStyle/>
          <a:p>
            <a:r>
              <a:rPr lang="en-US" dirty="0"/>
              <a:t>Only includes the date that was in the Claims file from DHS</a:t>
            </a:r>
          </a:p>
          <a:p>
            <a:pPr marL="507511" lvl="1" indent="-285750">
              <a:lnSpc>
                <a:spcPct val="100000"/>
              </a:lnSpc>
              <a:buFontTx/>
              <a:buChar char="-"/>
            </a:pPr>
            <a:r>
              <a:rPr lang="en-US" dirty="0"/>
              <a:t>This is not the only date being reviewed</a:t>
            </a:r>
          </a:p>
          <a:p>
            <a:endParaRPr lang="en-US" dirty="0"/>
          </a:p>
        </p:txBody>
      </p:sp>
      <p:sp>
        <p:nvSpPr>
          <p:cNvPr id="9" name="Text Placeholder 8">
            <a:extLst>
              <a:ext uri="{FF2B5EF4-FFF2-40B4-BE49-F238E27FC236}">
                <a16:creationId xmlns:a16="http://schemas.microsoft.com/office/drawing/2014/main" id="{A82B360A-2797-FA01-2F00-FCE05926C453}"/>
              </a:ext>
            </a:extLst>
          </p:cNvPr>
          <p:cNvSpPr>
            <a:spLocks noGrp="1"/>
          </p:cNvSpPr>
          <p:nvPr>
            <p:ph type="body" sz="quarter" idx="23"/>
          </p:nvPr>
        </p:nvSpPr>
        <p:spPr>
          <a:xfrm>
            <a:off x="7923965" y="2514174"/>
            <a:ext cx="2569860" cy="314328"/>
          </a:xfrm>
        </p:spPr>
        <p:txBody>
          <a:bodyPr/>
          <a:lstStyle/>
          <a:p>
            <a:pPr algn="ctr"/>
            <a:r>
              <a:rPr lang="en-US" sz="2000" dirty="0"/>
              <a:t>Spreadsheet</a:t>
            </a:r>
            <a:endParaRPr lang="en-US" dirty="0"/>
          </a:p>
        </p:txBody>
      </p:sp>
      <p:sp>
        <p:nvSpPr>
          <p:cNvPr id="11" name="Title 10">
            <a:extLst>
              <a:ext uri="{FF2B5EF4-FFF2-40B4-BE49-F238E27FC236}">
                <a16:creationId xmlns:a16="http://schemas.microsoft.com/office/drawing/2014/main" id="{51A7442E-B354-F93C-16F3-6C9EC82427BF}"/>
              </a:ext>
            </a:extLst>
          </p:cNvPr>
          <p:cNvSpPr>
            <a:spLocks noGrp="1"/>
          </p:cNvSpPr>
          <p:nvPr>
            <p:ph type="title"/>
          </p:nvPr>
        </p:nvSpPr>
        <p:spPr/>
        <p:txBody>
          <a:bodyPr/>
          <a:lstStyle/>
          <a:p>
            <a:r>
              <a:rPr lang="en-US" dirty="0"/>
              <a:t>Review Letter Components</a:t>
            </a:r>
          </a:p>
        </p:txBody>
      </p:sp>
    </p:spTree>
    <p:extLst>
      <p:ext uri="{BB962C8B-B14F-4D97-AF65-F5344CB8AC3E}">
        <p14:creationId xmlns:p14="http://schemas.microsoft.com/office/powerpoint/2010/main" val="26987746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tra Health" id="{4AD31868-2B71-45F5-894E-57B9B8DD1D7A}" vid="{55901650-5157-44C7-BDE7-7DE7589B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5E7A44CAE6D54D9333A78AA445D8EB" ma:contentTypeVersion="12" ma:contentTypeDescription="Create a new document." ma:contentTypeScope="" ma:versionID="3a7fccf3c05d4234c4fc0b8b4a73a963">
  <xsd:schema xmlns:xsd="http://www.w3.org/2001/XMLSchema" xmlns:xs="http://www.w3.org/2001/XMLSchema" xmlns:p="http://schemas.microsoft.com/office/2006/metadata/properties" xmlns:ns2="35d8dd84-56f2-40de-9832-1de6963bf868" xmlns:ns3="ed17cff6-03c4-4435-a4d2-f1c52ce16f08" targetNamespace="http://schemas.microsoft.com/office/2006/metadata/properties" ma:root="true" ma:fieldsID="71d611dc811e320027f21f49c32fdae7" ns2:_="" ns3:_="">
    <xsd:import namespace="35d8dd84-56f2-40de-9832-1de6963bf868"/>
    <xsd:import namespace="ed17cff6-03c4-4435-a4d2-f1c52ce16f0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d8dd84-56f2-40de-9832-1de6963bf868"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17cff6-03c4-4435-a4d2-f1c52ce16f0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A8B8C9-078F-4B9F-92F8-BEF9EDC91EC9}">
  <ds:schemaRefs>
    <ds:schemaRef ds:uri="ed17cff6-03c4-4435-a4d2-f1c52ce16f08"/>
    <ds:schemaRef ds:uri="http://purl.org/dc/dcmitype/"/>
    <ds:schemaRef ds:uri="http://purl.org/dc/terms/"/>
    <ds:schemaRef ds:uri="35d8dd84-56f2-40de-9832-1de6963bf868"/>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CD2FF14-E96C-4BE1-AF96-D4B360FAE4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d8dd84-56f2-40de-9832-1de6963bf868"/>
    <ds:schemaRef ds:uri="ed17cff6-03c4-4435-a4d2-f1c52ce16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375C78-998C-4CBA-B1CD-EF3F278712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AcentraTheme1</Template>
  <TotalTime>11160</TotalTime>
  <Words>2550</Words>
  <Application>Microsoft Office PowerPoint</Application>
  <PresentationFormat>Widescreen</PresentationFormat>
  <Paragraphs>406</Paragraphs>
  <Slides>55</Slides>
  <Notes>6</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Abadi Extra Light</vt:lpstr>
      <vt:lpstr>Arial</vt:lpstr>
      <vt:lpstr>Avenir Next LT Pro</vt:lpstr>
      <vt:lpstr>Calibri</vt:lpstr>
      <vt:lpstr>Courier New</vt:lpstr>
      <vt:lpstr>Helvetica Neue Medium</vt:lpstr>
      <vt:lpstr>Lato</vt:lpstr>
      <vt:lpstr>Open Sans</vt:lpstr>
      <vt:lpstr>Raleway</vt:lpstr>
      <vt:lpstr>Raleway SemiBold</vt:lpstr>
      <vt:lpstr>Roboto</vt:lpstr>
      <vt:lpstr>System Font Regular</vt:lpstr>
      <vt:lpstr>Wingdings</vt:lpstr>
      <vt:lpstr>Wingdings 3</vt:lpstr>
      <vt:lpstr>Acentra Health</vt:lpstr>
      <vt:lpstr>PowerPoint Presentation</vt:lpstr>
      <vt:lpstr>Disclaimer</vt:lpstr>
      <vt:lpstr>PowerPoint Presentation</vt:lpstr>
      <vt:lpstr>OBJECTIVES</vt:lpstr>
      <vt:lpstr>REQUIRED DOCUMENTATION</vt:lpstr>
      <vt:lpstr>REQUIRED DOCUMENTATION</vt:lpstr>
      <vt:lpstr>PowerPoint Presentation</vt:lpstr>
      <vt:lpstr>Review Letter </vt:lpstr>
      <vt:lpstr>Review Letter Components</vt:lpstr>
      <vt:lpstr>Example of Spreadsheet</vt:lpstr>
      <vt:lpstr>PowerPoint Presentation</vt:lpstr>
      <vt:lpstr>ANG Provider Portal</vt:lpstr>
      <vt:lpstr>ANG Provider Portal</vt:lpstr>
      <vt:lpstr>PowerPoint Presentation</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 </vt:lpstr>
      <vt:lpstr>ANG Provider Portal</vt:lpstr>
      <vt:lpstr>ANG Provider Portal</vt:lpstr>
      <vt:lpstr>ANG Provider Portal</vt:lpstr>
      <vt:lpstr>ANG Provider Portal</vt:lpstr>
      <vt:lpstr>ANG Provider Portal</vt:lpstr>
      <vt:lpstr>ANG Provider Portal</vt:lpstr>
      <vt:lpstr>Minnesota Atrezzo Provider Portal Training</vt:lpstr>
      <vt:lpstr>PowerPoint Presentation</vt:lpstr>
      <vt:lpstr>ANG Provider Portal</vt:lpstr>
      <vt:lpstr>Minnesota Atrezzo Provider Portal Training</vt:lpstr>
      <vt:lpstr>PowerPoint Presentation</vt:lpstr>
      <vt:lpstr>PowerPoint Presentation</vt:lpstr>
      <vt:lpstr>ANG Provider Portal</vt:lpstr>
      <vt:lpstr>PowerPoint Presentation</vt:lpstr>
      <vt:lpstr>ANG Provider Portal</vt:lpstr>
      <vt:lpstr>Minnesota Atrezzo Provider Portal Training</vt:lpstr>
      <vt:lpstr>PowerPoint Presentation</vt:lpstr>
      <vt:lpstr>Additional Training Opportunities</vt:lpstr>
      <vt:lpstr>Acentra Training Opportunities</vt:lpstr>
      <vt:lpstr>Question &amp; Answer</vt:lpstr>
      <vt:lpstr>Thank you for attending!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Szabo, Naseem</dc:creator>
  <cp:lastModifiedBy>Luda Romanyuk</cp:lastModifiedBy>
  <cp:revision>19</cp:revision>
  <dcterms:created xsi:type="dcterms:W3CDTF">2023-06-01T17:40:03Z</dcterms:created>
  <dcterms:modified xsi:type="dcterms:W3CDTF">2025-03-05T22:13:50Z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0x010100AC5E7A44CAE6D54D9333A78AA445D8EB</vt:lpwstr>
  </property>
</Properties>
</file>