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omments/modernComment_195_1159216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4"/>
  </p:notesMasterIdLst>
  <p:sldIdLst>
    <p:sldId id="259" r:id="rId5"/>
    <p:sldId id="432" r:id="rId6"/>
    <p:sldId id="260" r:id="rId7"/>
    <p:sldId id="261" r:id="rId8"/>
    <p:sldId id="405" r:id="rId9"/>
    <p:sldId id="433" r:id="rId10"/>
    <p:sldId id="434" r:id="rId11"/>
    <p:sldId id="435" r:id="rId12"/>
    <p:sldId id="436" r:id="rId13"/>
    <p:sldId id="414" r:id="rId14"/>
    <p:sldId id="366" r:id="rId15"/>
    <p:sldId id="340" r:id="rId16"/>
    <p:sldId id="423" r:id="rId17"/>
    <p:sldId id="424" r:id="rId18"/>
    <p:sldId id="421" r:id="rId19"/>
    <p:sldId id="470" r:id="rId20"/>
    <p:sldId id="311" r:id="rId21"/>
    <p:sldId id="469" r:id="rId22"/>
    <p:sldId id="419" r:id="rId23"/>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BD979A-1AE0-4146-E3A6-4B648085BE2F}" name="Emily Engers" initials="EE" userId="S::emily.engers@acentra.com::56f60708-e17f-406d-8cca-a37e8c3f4b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F2ECE4"/>
    <a:srgbClr val="FFFFFF"/>
    <a:srgbClr val="042126"/>
    <a:srgbClr val="37465E"/>
    <a:srgbClr val="00A7B5"/>
    <a:srgbClr val="B4EA54"/>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E69D3-CBC9-48D6-B72D-A36B2F2C527C}" v="5" dt="2025-02-28T17:28:02.470"/>
  </p1510:revLst>
</p1510:revInfo>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102" d="100"/>
          <a:sy n="102" d="100"/>
        </p:scale>
        <p:origin x="7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omments/modernComment_195_1159216B.xml><?xml version="1.0" encoding="utf-8"?>
<p188:cmLst xmlns:a="http://schemas.openxmlformats.org/drawingml/2006/main" xmlns:r="http://schemas.openxmlformats.org/officeDocument/2006/relationships" xmlns:p188="http://schemas.microsoft.com/office/powerpoint/2018/8/main">
  <p188:cm id="{0BB1E7CE-2C0A-4165-B668-7F1966114563}" authorId="{C6BD979A-1AE0-4146-E3A6-4B648085BE2F}" created="2025-02-28T17:25:18.235">
    <pc:sldMkLst xmlns:pc="http://schemas.microsoft.com/office/powerpoint/2013/main/command">
      <pc:docMk/>
      <pc:sldMk cId="291053931" sldId="405"/>
    </pc:sldMkLst>
    <p188:txBody>
      <a:bodyPr/>
      <a:lstStyle/>
      <a:p>
        <a:r>
          <a:rPr lang="en-US"/>
          <a:t>change from MN SUD 1115 Demonstration Acentra Health Proposed Post Payment Review Workflow to MN SUD ASAM UM Post Payment Review Workflow</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www.asam.org/" TargetMode="External"/><Relationship Id="rId7" Type="http://schemas.openxmlformats.org/officeDocument/2006/relationships/image" Target="../media/image38.svg"/><Relationship Id="rId2" Type="http://schemas.openxmlformats.org/officeDocument/2006/relationships/hyperlink" Target="https://mhcp.acentra.com/training/" TargetMode="External"/><Relationship Id="rId1" Type="http://schemas.openxmlformats.org/officeDocument/2006/relationships/hyperlink" Target="https://mn.gov/dhs/partners-and-providers/policies-procedures/alcohol-drug-other-addictions/1115-sud/" TargetMode="Externa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diagrams/_rels/data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5" Type="http://schemas.openxmlformats.org/officeDocument/2006/relationships/image" Target="../media/image38.svg"/><Relationship Id="rId4"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mn.gov/dhs/partners-and-providers/policies-procedures/alcohol-drug-other-addictions/1115-sud/" TargetMode="External"/><Relationship Id="rId7" Type="http://schemas.openxmlformats.org/officeDocument/2006/relationships/image" Target="../media/image39.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hyperlink" Target="https://mhcp.acentra.com/training/" TargetMode="External"/><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hyperlink" Target="http://www.asam.org/"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teams.microsoft.com/l/meetup-join/19%3ameeting_NmRiYjFlYjctNGEyMi00ZWMyLTlmNTktYzAwM2YwZWExYTJj%40thread.v2/0?context=%7b%22Tid%22%3a%222393dc0f-4357-4a35-92b9-15c2c0f2dc43%22%2c%22Oid%22%3a%2256f60708-e17f-406d-8cca-a37e8c3f4b34%22%7d" TargetMode="External"/><Relationship Id="rId2" Type="http://schemas.openxmlformats.org/officeDocument/2006/relationships/image" Target="../media/image36.svg"/><Relationship Id="rId1" Type="http://schemas.openxmlformats.org/officeDocument/2006/relationships/image" Target="../media/image35.png"/><Relationship Id="rId5" Type="http://schemas.openxmlformats.org/officeDocument/2006/relationships/image" Target="../media/image38.sv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r>
            <a:rPr lang="en-US"/>
            <a:t>1115 Substance Use Disorder (SUD) System Reform Demonstration Clinical </a:t>
          </a:r>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277A94D4-42F9-4CD8-A807-725DA674E8CB}">
      <dgm:prSet custT="1"/>
      <dgm:spPr/>
      <dgm:t>
        <a:bodyPr/>
        <a:lstStyle/>
        <a:p>
          <a:r>
            <a:rPr lang="en-US" sz="2000" dirty="0">
              <a:hlinkClick xmlns:r="http://schemas.openxmlformats.org/officeDocument/2006/relationships" r:id="rId1"/>
            </a:rPr>
            <a:t>DHS - 1115 SUD Trainings</a:t>
          </a:r>
          <a:endParaRPr lang="en-US" sz="2000" dirty="0"/>
        </a:p>
      </dgm:t>
    </dgm:pt>
    <dgm:pt modelId="{DA107488-1B84-4654-9C51-4D4463B8EBEA}" type="parTrans" cxnId="{960D0C85-7AA2-4B8A-80C9-C450DC9B3658}">
      <dgm:prSet/>
      <dgm:spPr/>
      <dgm:t>
        <a:bodyPr/>
        <a:lstStyle/>
        <a:p>
          <a:endParaRPr lang="en-US"/>
        </a:p>
      </dgm:t>
    </dgm:pt>
    <dgm:pt modelId="{B0EDB8A4-4337-4D27-B227-A4F655802F87}" type="sibTrans" cxnId="{960D0C85-7AA2-4B8A-80C9-C450DC9B3658}">
      <dgm:prSet/>
      <dgm:spPr/>
      <dgm:t>
        <a:bodyPr/>
        <a:lstStyle/>
        <a:p>
          <a:endParaRPr lang="en-US"/>
        </a:p>
      </dgm:t>
    </dgm:pt>
    <dgm:pt modelId="{B095F6C8-A9B2-4970-9133-CE8DA115010F}">
      <dgm:prSet/>
      <dgm:spPr/>
      <dgm:t>
        <a:bodyPr/>
        <a:lstStyle/>
        <a:p>
          <a:r>
            <a:rPr lang="en-US"/>
            <a:t>Acentra </a:t>
          </a:r>
          <a:r>
            <a:rPr lang="en-US" dirty="0"/>
            <a:t>Provider Portal Registrations and Training </a:t>
          </a:r>
          <a:br>
            <a:rPr lang="en-US" dirty="0"/>
          </a:br>
          <a:r>
            <a:rPr lang="en-US" dirty="0"/>
            <a:t>(this presentation will be uploaded there)</a:t>
          </a:r>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r>
            <a:rPr lang="en-US" sz="2000" dirty="0">
              <a:hlinkClick xmlns:r="http://schemas.openxmlformats.org/officeDocument/2006/relationships" r:id="rId2"/>
            </a:rPr>
            <a:t>https://mhcp.acentra.com/training/</a:t>
          </a:r>
          <a:endParaRPr lang="en-US" sz="2000" dirty="0"/>
        </a:p>
        <a:p>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4FB6A1EE-297E-4A25-8C30-D3C61077C1B3}">
      <dgm:prSet/>
      <dgm:spPr/>
      <dgm:t>
        <a:bodyPr/>
        <a:lstStyle/>
        <a:p>
          <a:r>
            <a:rPr lang="en-US"/>
            <a:t>American Society of Addiction Medicine</a:t>
          </a:r>
        </a:p>
      </dgm:t>
    </dgm:pt>
    <dgm:pt modelId="{A36B418E-3C14-44FA-9A46-409C34F06B1B}" type="parTrans" cxnId="{2895BDB5-25D7-43F6-9A13-4B6E33E02BBE}">
      <dgm:prSet/>
      <dgm:spPr/>
      <dgm:t>
        <a:bodyPr/>
        <a:lstStyle/>
        <a:p>
          <a:endParaRPr lang="en-US"/>
        </a:p>
      </dgm:t>
    </dgm:pt>
    <dgm:pt modelId="{638DE3E9-265C-4570-B832-C5A87689C8C4}" type="sibTrans" cxnId="{2895BDB5-25D7-43F6-9A13-4B6E33E02BBE}">
      <dgm:prSet/>
      <dgm:spPr/>
      <dgm:t>
        <a:bodyPr/>
        <a:lstStyle/>
        <a:p>
          <a:endParaRPr lang="en-US"/>
        </a:p>
      </dgm:t>
    </dgm:pt>
    <dgm:pt modelId="{AEE6D09E-E18C-4590-8CA3-4670FC385CFA}">
      <dgm:prSet custT="1"/>
      <dgm:spPr/>
      <dgm:t>
        <a:bodyPr/>
        <a:lstStyle/>
        <a:p>
          <a:r>
            <a:rPr lang="en-US" sz="2000" dirty="0">
              <a:hlinkClick xmlns:r="http://schemas.openxmlformats.org/officeDocument/2006/relationships" r:id="rId3"/>
            </a:rPr>
            <a:t>www.asam.org</a:t>
          </a:r>
          <a:r>
            <a:rPr lang="en-US" sz="2000" dirty="0"/>
            <a:t> </a:t>
          </a:r>
        </a:p>
      </dgm:t>
    </dgm:pt>
    <dgm:pt modelId="{AC9B454A-0DDF-406C-9E5C-A013C8C9D212}" type="parTrans" cxnId="{308A35AA-037D-423C-A16B-19A09AC543D7}">
      <dgm:prSet/>
      <dgm:spPr/>
      <dgm:t>
        <a:bodyPr/>
        <a:lstStyle/>
        <a:p>
          <a:endParaRPr lang="en-US"/>
        </a:p>
      </dgm:t>
    </dgm:pt>
    <dgm:pt modelId="{CC839A2B-EE89-4684-B032-C111C350BCD6}" type="sibTrans" cxnId="{308A35AA-037D-423C-A16B-19A09AC543D7}">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3"/>
      <dgm:spPr/>
    </dgm:pt>
    <dgm:pt modelId="{6D4CBA6E-46E2-459F-84D9-2A5660E9D794}" type="pres">
      <dgm:prSet presAssocID="{3935EED4-1AA6-42E5-A52F-FD33BB04935A}"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6">
        <dgm:presLayoutVars>
          <dgm:chMax val="0"/>
          <dgm:chPref val="0"/>
        </dgm:presLayoutVars>
      </dgm:prSet>
      <dgm:spPr/>
    </dgm:pt>
    <dgm:pt modelId="{058D6930-5391-4C35-B835-E534CE8A34D6}" type="pres">
      <dgm:prSet presAssocID="{3935EED4-1AA6-42E5-A52F-FD33BB04935A}" presName="desTx" presStyleLbl="revTx" presStyleIdx="1" presStyleCnt="6">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3"/>
      <dgm:spPr/>
    </dgm:pt>
    <dgm:pt modelId="{162327E1-A1DA-4EF7-B0D0-F2969B1340CE}" type="pres">
      <dgm:prSet presAssocID="{B095F6C8-A9B2-4970-9133-CE8DA115010F}"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6">
        <dgm:presLayoutVars>
          <dgm:chMax val="0"/>
          <dgm:chPref val="0"/>
        </dgm:presLayoutVars>
      </dgm:prSet>
      <dgm:spPr/>
    </dgm:pt>
    <dgm:pt modelId="{5E55874F-3A99-456E-88B9-0A91730AD94C}" type="pres">
      <dgm:prSet presAssocID="{B095F6C8-A9B2-4970-9133-CE8DA115010F}" presName="desTx" presStyleLbl="revTx" presStyleIdx="3" presStyleCnt="6" custLinFactNeighborY="11135">
        <dgm:presLayoutVars/>
      </dgm:prSet>
      <dgm:spPr/>
    </dgm:pt>
    <dgm:pt modelId="{1C69BF27-F6CD-46E9-905E-2BF44083AD51}" type="pres">
      <dgm:prSet presAssocID="{8A148E3C-233D-4E95-8E5D-842CAEB270AB}" presName="sibTrans" presStyleCnt="0"/>
      <dgm:spPr/>
    </dgm:pt>
    <dgm:pt modelId="{89D4D169-8B93-496E-9A0E-EEAC619EE6D7}" type="pres">
      <dgm:prSet presAssocID="{4FB6A1EE-297E-4A25-8C30-D3C61077C1B3}" presName="compNode" presStyleCnt="0"/>
      <dgm:spPr/>
    </dgm:pt>
    <dgm:pt modelId="{4F4C55FD-F350-40FC-A7B0-6603CD369E32}" type="pres">
      <dgm:prSet presAssocID="{4FB6A1EE-297E-4A25-8C30-D3C61077C1B3}" presName="bgRect" presStyleLbl="bgShp" presStyleIdx="2" presStyleCnt="3"/>
      <dgm:spPr/>
    </dgm:pt>
    <dgm:pt modelId="{39FAB19E-1A73-43EA-8032-A45D615575AB}" type="pres">
      <dgm:prSet presAssocID="{4FB6A1EE-297E-4A25-8C30-D3C61077C1B3}"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Medical"/>
        </a:ext>
      </dgm:extLst>
    </dgm:pt>
    <dgm:pt modelId="{D537B6AC-23B3-4DCA-B557-3022264C9A77}" type="pres">
      <dgm:prSet presAssocID="{4FB6A1EE-297E-4A25-8C30-D3C61077C1B3}" presName="spaceRect" presStyleCnt="0"/>
      <dgm:spPr/>
    </dgm:pt>
    <dgm:pt modelId="{CD19DCEC-E9B9-4AE8-943F-7913E9118AC3}" type="pres">
      <dgm:prSet presAssocID="{4FB6A1EE-297E-4A25-8C30-D3C61077C1B3}" presName="parTx" presStyleLbl="revTx" presStyleIdx="4" presStyleCnt="6">
        <dgm:presLayoutVars>
          <dgm:chMax val="0"/>
          <dgm:chPref val="0"/>
        </dgm:presLayoutVars>
      </dgm:prSet>
      <dgm:spPr/>
    </dgm:pt>
    <dgm:pt modelId="{C6BBE516-FC29-4C41-A9FB-9F89002E4CFC}" type="pres">
      <dgm:prSet presAssocID="{4FB6A1EE-297E-4A25-8C30-D3C61077C1B3}" presName="desTx" presStyleLbl="revTx" presStyleIdx="5" presStyleCnt="6">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7B6ABC32-A680-482B-B387-8DFB74CA162B}" type="presOf" srcId="{4FB6A1EE-297E-4A25-8C30-D3C61077C1B3}" destId="{CD19DCEC-E9B9-4AE8-943F-7913E9118AC3}" srcOrd="0" destOrd="0" presId="urn:microsoft.com/office/officeart/2018/2/layout/IconVerticalSolidList"/>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308A35AA-037D-423C-A16B-19A09AC543D7}" srcId="{4FB6A1EE-297E-4A25-8C30-D3C61077C1B3}" destId="{AEE6D09E-E18C-4590-8CA3-4670FC385CFA}" srcOrd="0" destOrd="0" parTransId="{AC9B454A-0DDF-406C-9E5C-A013C8C9D212}" sibTransId="{CC839A2B-EE89-4684-B032-C111C350BCD6}"/>
    <dgm:cxn modelId="{2895BDB5-25D7-43F6-9A13-4B6E33E02BBE}" srcId="{9C8C9978-A5EE-4607-9E64-F9CCBC1931BE}" destId="{4FB6A1EE-297E-4A25-8C30-D3C61077C1B3}" srcOrd="2" destOrd="0" parTransId="{A36B418E-3C14-44FA-9A46-409C34F06B1B}" sibTransId="{638DE3E9-265C-4570-B832-C5A87689C8C4}"/>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009BFCF9-C0FD-47CD-BD74-35D1847B022C}" type="presOf" srcId="{AEE6D09E-E18C-4590-8CA3-4670FC385CFA}" destId="{C6BBE516-FC29-4C41-A9FB-9F89002E4CFC}"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 modelId="{128CD525-F971-4892-BFF4-82ACF187BE42}" type="presParOf" srcId="{3A79D497-FE39-4253-8D70-BCECEE23A22D}" destId="{1C69BF27-F6CD-46E9-905E-2BF44083AD51}" srcOrd="3" destOrd="0" presId="urn:microsoft.com/office/officeart/2018/2/layout/IconVerticalSolidList"/>
    <dgm:cxn modelId="{4EEDC9E4-B8BB-4084-B9A2-D0ACAA905D91}" type="presParOf" srcId="{3A79D497-FE39-4253-8D70-BCECEE23A22D}" destId="{89D4D169-8B93-496E-9A0E-EEAC619EE6D7}" srcOrd="4" destOrd="0" presId="urn:microsoft.com/office/officeart/2018/2/layout/IconVerticalSolidList"/>
    <dgm:cxn modelId="{4FF241FC-1991-49D2-92EA-077C64AF1FA6}" type="presParOf" srcId="{89D4D169-8B93-496E-9A0E-EEAC619EE6D7}" destId="{4F4C55FD-F350-40FC-A7B0-6603CD369E32}" srcOrd="0" destOrd="0" presId="urn:microsoft.com/office/officeart/2018/2/layout/IconVerticalSolidList"/>
    <dgm:cxn modelId="{3784147C-FB07-48CD-AD59-8EB37CEE479F}" type="presParOf" srcId="{89D4D169-8B93-496E-9A0E-EEAC619EE6D7}" destId="{39FAB19E-1A73-43EA-8032-A45D615575AB}" srcOrd="1" destOrd="0" presId="urn:microsoft.com/office/officeart/2018/2/layout/IconVerticalSolidList"/>
    <dgm:cxn modelId="{E9152BC4-B5C8-49B0-BA23-3282F45132AE}" type="presParOf" srcId="{89D4D169-8B93-496E-9A0E-EEAC619EE6D7}" destId="{D537B6AC-23B3-4DCA-B557-3022264C9A77}" srcOrd="2" destOrd="0" presId="urn:microsoft.com/office/officeart/2018/2/layout/IconVerticalSolidList"/>
    <dgm:cxn modelId="{7F8CF30B-2CD1-44C7-BFBB-35FE245C2D8F}" type="presParOf" srcId="{89D4D169-8B93-496E-9A0E-EEAC619EE6D7}" destId="{CD19DCEC-E9B9-4AE8-943F-7913E9118AC3}" srcOrd="3" destOrd="0" presId="urn:microsoft.com/office/officeart/2018/2/layout/IconVerticalSolidList"/>
    <dgm:cxn modelId="{E747561C-95DE-442D-AB36-685EDDA14FB0}" type="presParOf" srcId="{89D4D169-8B93-496E-9A0E-EEAC619EE6D7}" destId="{C6BBE516-FC29-4C41-A9FB-9F89002E4CF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8C9978-A5EE-4607-9E64-F9CCBC1931B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935EED4-1AA6-42E5-A52F-FD33BB04935A}">
      <dgm:prSet/>
      <dgm:spPr/>
      <dgm:t>
        <a:bodyPr/>
        <a:lstStyle/>
        <a:p>
          <a:pPr>
            <a:lnSpc>
              <a:spcPct val="100000"/>
            </a:lnSpc>
            <a:spcAft>
              <a:spcPts val="1200"/>
            </a:spcAft>
          </a:pPr>
          <a:r>
            <a:rPr lang="en-US" b="1" dirty="0"/>
            <a:t>MONTHLY: Acentra training series on Provider Portal and other necessary topics.</a:t>
          </a:r>
        </a:p>
        <a:p>
          <a:pPr>
            <a:lnSpc>
              <a:spcPct val="100000"/>
            </a:lnSpc>
            <a:spcAft>
              <a:spcPct val="35000"/>
            </a:spcAft>
          </a:pPr>
          <a:r>
            <a:rPr lang="en-US" b="1" dirty="0"/>
            <a:t>Monthly: </a:t>
          </a:r>
          <a:r>
            <a:rPr lang="en-US" b="0" dirty="0"/>
            <a:t>2</a:t>
          </a:r>
          <a:r>
            <a:rPr lang="en-US" b="0" baseline="30000" dirty="0"/>
            <a:t>nd</a:t>
          </a:r>
          <a:r>
            <a:rPr lang="en-US" b="0" dirty="0"/>
            <a:t> Friday | 11:00 12:00 pm CST</a:t>
          </a:r>
        </a:p>
        <a:p>
          <a:pPr>
            <a:lnSpc>
              <a:spcPct val="100000"/>
            </a:lnSpc>
            <a:spcAft>
              <a:spcPct val="35000"/>
            </a:spcAft>
          </a:pPr>
          <a:r>
            <a:rPr lang="en-US" b="1" dirty="0"/>
            <a:t>Format: </a:t>
          </a:r>
          <a:r>
            <a:rPr lang="en-US" b="0" dirty="0"/>
            <a:t>Teams Meeting</a:t>
          </a:r>
        </a:p>
        <a:p>
          <a:pPr>
            <a:lnSpc>
              <a:spcPct val="100000"/>
            </a:lnSpc>
            <a:spcAft>
              <a:spcPct val="35000"/>
            </a:spcAft>
          </a:pPr>
          <a:r>
            <a:rPr lang="en-US" b="1" dirty="0"/>
            <a:t>Registration Required: </a:t>
          </a:r>
          <a:r>
            <a:rPr lang="en-US" b="0" dirty="0"/>
            <a:t>NO</a:t>
          </a:r>
          <a:endParaRPr lang="en-US" b="1" dirty="0"/>
        </a:p>
      </dgm:t>
    </dgm:pt>
    <dgm:pt modelId="{6C2AA8BE-EF5B-4187-A854-10B8544B7D24}" type="parTrans" cxnId="{FC706248-A1F9-4D0B-9ED0-9D08E772BBBA}">
      <dgm:prSet/>
      <dgm:spPr/>
      <dgm:t>
        <a:bodyPr/>
        <a:lstStyle/>
        <a:p>
          <a:endParaRPr lang="en-US"/>
        </a:p>
      </dgm:t>
    </dgm:pt>
    <dgm:pt modelId="{2D4EACF0-CCD3-428E-8773-C6B735889C49}" type="sibTrans" cxnId="{FC706248-A1F9-4D0B-9ED0-9D08E772BBBA}">
      <dgm:prSet/>
      <dgm:spPr/>
      <dgm:t>
        <a:bodyPr/>
        <a:lstStyle/>
        <a:p>
          <a:endParaRPr lang="en-US"/>
        </a:p>
      </dgm:t>
    </dgm:pt>
    <dgm:pt modelId="{B095F6C8-A9B2-4970-9133-CE8DA115010F}">
      <dgm:prSet/>
      <dgm:spPr/>
      <dgm:t>
        <a:bodyPr/>
        <a:lstStyle/>
        <a:p>
          <a:pPr>
            <a:lnSpc>
              <a:spcPct val="100000"/>
            </a:lnSpc>
            <a:spcBef>
              <a:spcPts val="0"/>
            </a:spcBef>
            <a:spcAft>
              <a:spcPts val="1200"/>
            </a:spcAft>
          </a:pPr>
          <a:r>
            <a:rPr lang="en-US" b="1" dirty="0"/>
            <a:t>MONTHLY: ASAM Lunch &amp; Learn</a:t>
          </a:r>
        </a:p>
        <a:p>
          <a:pPr>
            <a:lnSpc>
              <a:spcPct val="100000"/>
            </a:lnSpc>
            <a:spcBef>
              <a:spcPct val="0"/>
            </a:spcBef>
            <a:spcAft>
              <a:spcPct val="35000"/>
            </a:spcAft>
          </a:pPr>
          <a:r>
            <a:rPr lang="en-US" b="1" dirty="0"/>
            <a:t>Topic:</a:t>
          </a:r>
          <a:r>
            <a:rPr lang="en-US" b="0" dirty="0"/>
            <a:t> ASAM 3</a:t>
          </a:r>
          <a:r>
            <a:rPr lang="en-US" b="0" baseline="30000" dirty="0"/>
            <a:t>rd</a:t>
          </a:r>
          <a:r>
            <a:rPr lang="en-US" b="0" dirty="0"/>
            <a:t> Edition Trends, LOCs, Medical Necessity, Documentation Standards, etc.. </a:t>
          </a:r>
          <a:endParaRPr lang="en-US" b="1" dirty="0"/>
        </a:p>
        <a:p>
          <a:pPr>
            <a:lnSpc>
              <a:spcPct val="100000"/>
            </a:lnSpc>
            <a:spcBef>
              <a:spcPct val="0"/>
            </a:spcBef>
            <a:spcAft>
              <a:spcPct val="35000"/>
            </a:spcAft>
          </a:pPr>
          <a:r>
            <a:rPr lang="en-US" b="1" dirty="0"/>
            <a:t>Quarterly: </a:t>
          </a:r>
          <a:r>
            <a:rPr lang="en-US" b="0" dirty="0"/>
            <a:t>4</a:t>
          </a:r>
          <a:r>
            <a:rPr lang="en-US" b="0" baseline="30000" dirty="0"/>
            <a:t>th</a:t>
          </a:r>
          <a:r>
            <a:rPr lang="en-US" b="0" dirty="0"/>
            <a:t> Wednesday of each month</a:t>
          </a:r>
        </a:p>
        <a:p>
          <a:pPr>
            <a:lnSpc>
              <a:spcPct val="100000"/>
            </a:lnSpc>
            <a:spcBef>
              <a:spcPct val="0"/>
            </a:spcBef>
            <a:spcAft>
              <a:spcPct val="35000"/>
            </a:spcAft>
          </a:pPr>
          <a:r>
            <a:rPr lang="en-US" b="0" dirty="0"/>
            <a:t>	      12 pm CST</a:t>
          </a:r>
        </a:p>
        <a:p>
          <a:pPr>
            <a:lnSpc>
              <a:spcPct val="100000"/>
            </a:lnSpc>
            <a:spcBef>
              <a:spcPct val="0"/>
            </a:spcBef>
            <a:spcAft>
              <a:spcPct val="35000"/>
            </a:spcAft>
          </a:pPr>
          <a:r>
            <a:rPr lang="en-US" b="1" dirty="0"/>
            <a:t>Format: </a:t>
          </a:r>
          <a:r>
            <a:rPr lang="en-US" b="0" dirty="0"/>
            <a:t>Webinar (new link for each month)</a:t>
          </a:r>
        </a:p>
        <a:p>
          <a:pPr>
            <a:lnSpc>
              <a:spcPct val="100000"/>
            </a:lnSpc>
            <a:spcBef>
              <a:spcPct val="0"/>
            </a:spcBef>
            <a:spcAft>
              <a:spcPct val="35000"/>
            </a:spcAft>
          </a:pPr>
          <a:r>
            <a:rPr lang="en-US" b="1" dirty="0"/>
            <a:t>Registration Required: </a:t>
          </a:r>
          <a:r>
            <a:rPr lang="en-US" b="0" dirty="0"/>
            <a:t>Yes</a:t>
          </a:r>
          <a:endParaRPr lang="en-US" b="1" dirty="0"/>
        </a:p>
        <a:p>
          <a:pPr>
            <a:spcBef>
              <a:spcPct val="0"/>
            </a:spcBef>
            <a:spcAft>
              <a:spcPct val="35000"/>
            </a:spcAft>
          </a:pPr>
          <a:endParaRPr lang="en-US" dirty="0"/>
        </a:p>
      </dgm:t>
    </dgm:pt>
    <dgm:pt modelId="{7CBB66BA-869A-491F-88AD-CC12442131B4}" type="parTrans" cxnId="{D515AA26-2CB7-4F16-8945-696944C659F0}">
      <dgm:prSet/>
      <dgm:spPr/>
      <dgm:t>
        <a:bodyPr/>
        <a:lstStyle/>
        <a:p>
          <a:endParaRPr lang="en-US"/>
        </a:p>
      </dgm:t>
    </dgm:pt>
    <dgm:pt modelId="{8A148E3C-233D-4E95-8E5D-842CAEB270AB}" type="sibTrans" cxnId="{D515AA26-2CB7-4F16-8945-696944C659F0}">
      <dgm:prSet/>
      <dgm:spPr/>
      <dgm:t>
        <a:bodyPr/>
        <a:lstStyle/>
        <a:p>
          <a:endParaRPr lang="en-US"/>
        </a:p>
      </dgm:t>
    </dgm:pt>
    <dgm:pt modelId="{DB45B8C3-5367-4D35-A476-A7A632A3C78B}">
      <dgm:prSet custT="1"/>
      <dgm:spPr/>
      <dgm:t>
        <a:bodyPr/>
        <a:lstStyle/>
        <a:p>
          <a:pPr>
            <a:lnSpc>
              <a:spcPct val="100000"/>
            </a:lnSpc>
          </a:pPr>
          <a:endParaRPr lang="en-US" sz="2000" dirty="0"/>
        </a:p>
      </dgm:t>
    </dgm:pt>
    <dgm:pt modelId="{83C7791F-753D-49EE-9617-35B36AAF2A4A}" type="parTrans" cxnId="{88B7EEF5-EC15-4857-B69C-588A995FEA63}">
      <dgm:prSet/>
      <dgm:spPr/>
      <dgm:t>
        <a:bodyPr/>
        <a:lstStyle/>
        <a:p>
          <a:endParaRPr lang="en-US"/>
        </a:p>
      </dgm:t>
    </dgm:pt>
    <dgm:pt modelId="{647071A6-9967-4522-BC5B-B6EF046BC38B}" type="sibTrans" cxnId="{88B7EEF5-EC15-4857-B69C-588A995FEA63}">
      <dgm:prSet/>
      <dgm:spPr/>
      <dgm:t>
        <a:bodyPr/>
        <a:lstStyle/>
        <a:p>
          <a:endParaRPr lang="en-US"/>
        </a:p>
      </dgm:t>
    </dgm:pt>
    <dgm:pt modelId="{277A94D4-42F9-4CD8-A807-725DA674E8CB}">
      <dgm:prSet custT="1"/>
      <dgm:spPr/>
      <dgm:t>
        <a:bodyPr/>
        <a:lstStyle/>
        <a:p>
          <a:pPr algn="ctr">
            <a:lnSpc>
              <a:spcPct val="100000"/>
            </a:lnSpc>
          </a:pPr>
          <a:r>
            <a:rPr lang="en-US" sz="2000" dirty="0">
              <a:hlinkClick xmlns:r="http://schemas.openxmlformats.org/officeDocument/2006/relationships" r:id="rId1"/>
            </a:rPr>
            <a:t>Monthly </a:t>
          </a:r>
          <a:r>
            <a:rPr lang="en-US" sz="2000" dirty="0" err="1">
              <a:hlinkClick xmlns:r="http://schemas.openxmlformats.org/officeDocument/2006/relationships" r:id="rId1"/>
            </a:rPr>
            <a:t>Acentra</a:t>
          </a:r>
          <a:r>
            <a:rPr lang="en-US" sz="2000" dirty="0">
              <a:hlinkClick xmlns:r="http://schemas.openxmlformats.org/officeDocument/2006/relationships" r:id="rId1"/>
            </a:rPr>
            <a:t> Provider Training Link</a:t>
          </a:r>
          <a:endParaRPr lang="en-US" sz="2000" dirty="0"/>
        </a:p>
      </dgm:t>
    </dgm:pt>
    <dgm:pt modelId="{B0EDB8A4-4337-4D27-B227-A4F655802F87}" type="sibTrans" cxnId="{960D0C85-7AA2-4B8A-80C9-C450DC9B3658}">
      <dgm:prSet/>
      <dgm:spPr/>
      <dgm:t>
        <a:bodyPr/>
        <a:lstStyle/>
        <a:p>
          <a:endParaRPr lang="en-US"/>
        </a:p>
      </dgm:t>
    </dgm:pt>
    <dgm:pt modelId="{DA107488-1B84-4654-9C51-4D4463B8EBEA}" type="parTrans" cxnId="{960D0C85-7AA2-4B8A-80C9-C450DC9B3658}">
      <dgm:prSet/>
      <dgm:spPr/>
      <dgm:t>
        <a:bodyPr/>
        <a:lstStyle/>
        <a:p>
          <a:endParaRPr lang="en-US"/>
        </a:p>
      </dgm:t>
    </dgm:pt>
    <dgm:pt modelId="{3A79D497-FE39-4253-8D70-BCECEE23A22D}" type="pres">
      <dgm:prSet presAssocID="{9C8C9978-A5EE-4607-9E64-F9CCBC1931BE}" presName="root" presStyleCnt="0">
        <dgm:presLayoutVars>
          <dgm:dir/>
          <dgm:resizeHandles val="exact"/>
        </dgm:presLayoutVars>
      </dgm:prSet>
      <dgm:spPr/>
    </dgm:pt>
    <dgm:pt modelId="{3F19DDE8-C1D0-4DB2-AF14-DA0664036184}" type="pres">
      <dgm:prSet presAssocID="{3935EED4-1AA6-42E5-A52F-FD33BB04935A}" presName="compNode" presStyleCnt="0"/>
      <dgm:spPr/>
    </dgm:pt>
    <dgm:pt modelId="{F4AB6321-6915-4B9A-8BA7-2F62F1541238}" type="pres">
      <dgm:prSet presAssocID="{3935EED4-1AA6-42E5-A52F-FD33BB04935A}" presName="bgRect" presStyleLbl="bgShp" presStyleIdx="0" presStyleCnt="2"/>
      <dgm:spPr/>
    </dgm:pt>
    <dgm:pt modelId="{6D4CBA6E-46E2-459F-84D9-2A5660E9D794}" type="pres">
      <dgm:prSet presAssocID="{3935EED4-1AA6-42E5-A52F-FD33BB04935A}"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731B60B-FEFF-4CE1-B9D2-F4D0093205F2}" type="pres">
      <dgm:prSet presAssocID="{3935EED4-1AA6-42E5-A52F-FD33BB04935A}" presName="spaceRect" presStyleCnt="0"/>
      <dgm:spPr/>
    </dgm:pt>
    <dgm:pt modelId="{95B6E2EF-CD84-43FD-9F99-CCEBD0AD2619}" type="pres">
      <dgm:prSet presAssocID="{3935EED4-1AA6-42E5-A52F-FD33BB04935A}" presName="parTx" presStyleLbl="revTx" presStyleIdx="0" presStyleCnt="4" custScaleX="128651" custLinFactNeighborX="10425">
        <dgm:presLayoutVars>
          <dgm:chMax val="0"/>
          <dgm:chPref val="0"/>
        </dgm:presLayoutVars>
      </dgm:prSet>
      <dgm:spPr/>
    </dgm:pt>
    <dgm:pt modelId="{058D6930-5391-4C35-B835-E534CE8A34D6}" type="pres">
      <dgm:prSet presAssocID="{3935EED4-1AA6-42E5-A52F-FD33BB04935A}" presName="desTx" presStyleLbl="revTx" presStyleIdx="1" presStyleCnt="4" custScaleX="100000" custLinFactNeighborX="17080" custLinFactNeighborY="-2089">
        <dgm:presLayoutVars/>
      </dgm:prSet>
      <dgm:spPr/>
    </dgm:pt>
    <dgm:pt modelId="{D69D188B-1D64-42CC-A12E-11CDF1978E2E}" type="pres">
      <dgm:prSet presAssocID="{2D4EACF0-CCD3-428E-8773-C6B735889C49}" presName="sibTrans" presStyleCnt="0"/>
      <dgm:spPr/>
    </dgm:pt>
    <dgm:pt modelId="{FF69CB08-8E5D-4439-9A8B-8C53E344F7A0}" type="pres">
      <dgm:prSet presAssocID="{B095F6C8-A9B2-4970-9133-CE8DA115010F}" presName="compNode" presStyleCnt="0"/>
      <dgm:spPr/>
    </dgm:pt>
    <dgm:pt modelId="{B7BCED19-523F-4D11-8623-E4805BB27730}" type="pres">
      <dgm:prSet presAssocID="{B095F6C8-A9B2-4970-9133-CE8DA115010F}" presName="bgRect" presStyleLbl="bgShp" presStyleIdx="1" presStyleCnt="2"/>
      <dgm:spPr/>
    </dgm:pt>
    <dgm:pt modelId="{162327E1-A1DA-4EF7-B0D0-F2969B1340CE}" type="pres">
      <dgm:prSet presAssocID="{B095F6C8-A9B2-4970-9133-CE8DA115010F}"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ainbow"/>
        </a:ext>
      </dgm:extLst>
    </dgm:pt>
    <dgm:pt modelId="{0DF3FAD0-391C-4EB3-B6E5-2E3CB4D43292}" type="pres">
      <dgm:prSet presAssocID="{B095F6C8-A9B2-4970-9133-CE8DA115010F}" presName="spaceRect" presStyleCnt="0"/>
      <dgm:spPr/>
    </dgm:pt>
    <dgm:pt modelId="{0BCFE14D-F9DF-476E-B0BB-55B56CF4383E}" type="pres">
      <dgm:prSet presAssocID="{B095F6C8-A9B2-4970-9133-CE8DA115010F}" presName="parTx" presStyleLbl="revTx" presStyleIdx="2" presStyleCnt="4" custScaleX="170641" custLinFactNeighborX="33930" custLinFactNeighborY="-427">
        <dgm:presLayoutVars>
          <dgm:chMax val="0"/>
          <dgm:chPref val="0"/>
        </dgm:presLayoutVars>
      </dgm:prSet>
      <dgm:spPr/>
    </dgm:pt>
    <dgm:pt modelId="{5E55874F-3A99-456E-88B9-0A91730AD94C}" type="pres">
      <dgm:prSet presAssocID="{B095F6C8-A9B2-4970-9133-CE8DA115010F}" presName="desTx" presStyleLbl="revTx" presStyleIdx="3" presStyleCnt="4" custScaleX="57915" custLinFactNeighborX="21241">
        <dgm:presLayoutVars/>
      </dgm:prSet>
      <dgm:spPr/>
    </dgm:pt>
  </dgm:ptLst>
  <dgm:cxnLst>
    <dgm:cxn modelId="{7E35A90A-EC52-4AB7-BFA4-EAA5BDC1DCE2}" type="presOf" srcId="{277A94D4-42F9-4CD8-A807-725DA674E8CB}" destId="{058D6930-5391-4C35-B835-E534CE8A34D6}" srcOrd="0" destOrd="0" presId="urn:microsoft.com/office/officeart/2018/2/layout/IconVerticalSolidList"/>
    <dgm:cxn modelId="{D515AA26-2CB7-4F16-8945-696944C659F0}" srcId="{9C8C9978-A5EE-4607-9E64-F9CCBC1931BE}" destId="{B095F6C8-A9B2-4970-9133-CE8DA115010F}" srcOrd="1" destOrd="0" parTransId="{7CBB66BA-869A-491F-88AD-CC12442131B4}" sibTransId="{8A148E3C-233D-4E95-8E5D-842CAEB270AB}"/>
    <dgm:cxn modelId="{AF316F40-C9F2-4302-AFB9-B119C19B624D}" type="presOf" srcId="{B095F6C8-A9B2-4970-9133-CE8DA115010F}" destId="{0BCFE14D-F9DF-476E-B0BB-55B56CF4383E}" srcOrd="0" destOrd="0" presId="urn:microsoft.com/office/officeart/2018/2/layout/IconVerticalSolidList"/>
    <dgm:cxn modelId="{FC706248-A1F9-4D0B-9ED0-9D08E772BBBA}" srcId="{9C8C9978-A5EE-4607-9E64-F9CCBC1931BE}" destId="{3935EED4-1AA6-42E5-A52F-FD33BB04935A}" srcOrd="0" destOrd="0" parTransId="{6C2AA8BE-EF5B-4187-A854-10B8544B7D24}" sibTransId="{2D4EACF0-CCD3-428E-8773-C6B735889C49}"/>
    <dgm:cxn modelId="{6D354350-39A7-4FE0-83E7-F8800DB54331}" type="presOf" srcId="{DB45B8C3-5367-4D35-A476-A7A632A3C78B}" destId="{5E55874F-3A99-456E-88B9-0A91730AD94C}" srcOrd="0" destOrd="0" presId="urn:microsoft.com/office/officeart/2018/2/layout/IconVerticalSolidList"/>
    <dgm:cxn modelId="{960D0C85-7AA2-4B8A-80C9-C450DC9B3658}" srcId="{3935EED4-1AA6-42E5-A52F-FD33BB04935A}" destId="{277A94D4-42F9-4CD8-A807-725DA674E8CB}" srcOrd="0" destOrd="0" parTransId="{DA107488-1B84-4654-9C51-4D4463B8EBEA}" sibTransId="{B0EDB8A4-4337-4D27-B227-A4F655802F87}"/>
    <dgm:cxn modelId="{A10FCDE6-DA53-4EF5-A178-5CC5DE43760C}" type="presOf" srcId="{3935EED4-1AA6-42E5-A52F-FD33BB04935A}" destId="{95B6E2EF-CD84-43FD-9F99-CCEBD0AD2619}" srcOrd="0" destOrd="0" presId="urn:microsoft.com/office/officeart/2018/2/layout/IconVerticalSolidList"/>
    <dgm:cxn modelId="{88B7EEF5-EC15-4857-B69C-588A995FEA63}" srcId="{B095F6C8-A9B2-4970-9133-CE8DA115010F}" destId="{DB45B8C3-5367-4D35-A476-A7A632A3C78B}" srcOrd="0" destOrd="0" parTransId="{83C7791F-753D-49EE-9617-35B36AAF2A4A}" sibTransId="{647071A6-9967-4522-BC5B-B6EF046BC38B}"/>
    <dgm:cxn modelId="{3D5333F7-B30D-438F-93D1-87E9DFD832C9}" type="presOf" srcId="{9C8C9978-A5EE-4607-9E64-F9CCBC1931BE}" destId="{3A79D497-FE39-4253-8D70-BCECEE23A22D}" srcOrd="0" destOrd="0" presId="urn:microsoft.com/office/officeart/2018/2/layout/IconVerticalSolidList"/>
    <dgm:cxn modelId="{3A5DF42F-A943-48A8-A9DD-7C1664FE5619}" type="presParOf" srcId="{3A79D497-FE39-4253-8D70-BCECEE23A22D}" destId="{3F19DDE8-C1D0-4DB2-AF14-DA0664036184}" srcOrd="0" destOrd="0" presId="urn:microsoft.com/office/officeart/2018/2/layout/IconVerticalSolidList"/>
    <dgm:cxn modelId="{C3875EED-38D2-4BB8-B7BA-051C391BB342}" type="presParOf" srcId="{3F19DDE8-C1D0-4DB2-AF14-DA0664036184}" destId="{F4AB6321-6915-4B9A-8BA7-2F62F1541238}" srcOrd="0" destOrd="0" presId="urn:microsoft.com/office/officeart/2018/2/layout/IconVerticalSolidList"/>
    <dgm:cxn modelId="{B163BD7A-227A-47AB-A0CF-D2151209F41C}" type="presParOf" srcId="{3F19DDE8-C1D0-4DB2-AF14-DA0664036184}" destId="{6D4CBA6E-46E2-459F-84D9-2A5660E9D794}" srcOrd="1" destOrd="0" presId="urn:microsoft.com/office/officeart/2018/2/layout/IconVerticalSolidList"/>
    <dgm:cxn modelId="{F5FB9441-65F5-4C2B-A9DA-0229BEFB1E13}" type="presParOf" srcId="{3F19DDE8-C1D0-4DB2-AF14-DA0664036184}" destId="{E731B60B-FEFF-4CE1-B9D2-F4D0093205F2}" srcOrd="2" destOrd="0" presId="urn:microsoft.com/office/officeart/2018/2/layout/IconVerticalSolidList"/>
    <dgm:cxn modelId="{4FCF40B5-6367-4AFD-8C80-7261D1C240D3}" type="presParOf" srcId="{3F19DDE8-C1D0-4DB2-AF14-DA0664036184}" destId="{95B6E2EF-CD84-43FD-9F99-CCEBD0AD2619}" srcOrd="3" destOrd="0" presId="urn:microsoft.com/office/officeart/2018/2/layout/IconVerticalSolidList"/>
    <dgm:cxn modelId="{0AEFF755-7358-45D6-8E4B-5DD59D9D99CA}" type="presParOf" srcId="{3F19DDE8-C1D0-4DB2-AF14-DA0664036184}" destId="{058D6930-5391-4C35-B835-E534CE8A34D6}" srcOrd="4" destOrd="0" presId="urn:microsoft.com/office/officeart/2018/2/layout/IconVerticalSolidList"/>
    <dgm:cxn modelId="{80E0FC13-DF99-44C6-91A3-14C85F24A62E}" type="presParOf" srcId="{3A79D497-FE39-4253-8D70-BCECEE23A22D}" destId="{D69D188B-1D64-42CC-A12E-11CDF1978E2E}" srcOrd="1" destOrd="0" presId="urn:microsoft.com/office/officeart/2018/2/layout/IconVerticalSolidList"/>
    <dgm:cxn modelId="{225478E6-CC94-447B-A5B6-4BC47F185D21}" type="presParOf" srcId="{3A79D497-FE39-4253-8D70-BCECEE23A22D}" destId="{FF69CB08-8E5D-4439-9A8B-8C53E344F7A0}" srcOrd="2" destOrd="0" presId="urn:microsoft.com/office/officeart/2018/2/layout/IconVerticalSolidList"/>
    <dgm:cxn modelId="{C9F18DCB-4B25-458A-9343-3730B730649A}" type="presParOf" srcId="{FF69CB08-8E5D-4439-9A8B-8C53E344F7A0}" destId="{B7BCED19-523F-4D11-8623-E4805BB27730}" srcOrd="0" destOrd="0" presId="urn:microsoft.com/office/officeart/2018/2/layout/IconVerticalSolidList"/>
    <dgm:cxn modelId="{4792E4CF-507C-43A2-92C8-7530ABAD2600}" type="presParOf" srcId="{FF69CB08-8E5D-4439-9A8B-8C53E344F7A0}" destId="{162327E1-A1DA-4EF7-B0D0-F2969B1340CE}" srcOrd="1" destOrd="0" presId="urn:microsoft.com/office/officeart/2018/2/layout/IconVerticalSolidList"/>
    <dgm:cxn modelId="{EB323AF5-2288-4664-AC0C-5DEC64680C51}" type="presParOf" srcId="{FF69CB08-8E5D-4439-9A8B-8C53E344F7A0}" destId="{0DF3FAD0-391C-4EB3-B6E5-2E3CB4D43292}" srcOrd="2" destOrd="0" presId="urn:microsoft.com/office/officeart/2018/2/layout/IconVerticalSolidList"/>
    <dgm:cxn modelId="{D9C36CC9-872D-41EF-898B-400ED9174A60}" type="presParOf" srcId="{FF69CB08-8E5D-4439-9A8B-8C53E344F7A0}" destId="{0BCFE14D-F9DF-476E-B0BB-55B56CF4383E}" srcOrd="3" destOrd="0" presId="urn:microsoft.com/office/officeart/2018/2/layout/IconVerticalSolidList"/>
    <dgm:cxn modelId="{4C17AC54-EB86-485A-A980-0B5883C86423}" type="presParOf" srcId="{FF69CB08-8E5D-4439-9A8B-8C53E344F7A0}" destId="{5E55874F-3A99-456E-88B9-0A91730AD94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579"/>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409869" y="305440"/>
          <a:ext cx="745217" cy="7452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1564956" y="579"/>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1115 Substance Use Disorder (SUD) System Reform Demonstration Clinical </a:t>
          </a:r>
        </a:p>
      </dsp:txBody>
      <dsp:txXfrm>
        <a:off x="1564956" y="579"/>
        <a:ext cx="5079206" cy="1354940"/>
      </dsp:txXfrm>
    </dsp:sp>
    <dsp:sp modelId="{058D6930-5391-4C35-B835-E534CE8A34D6}">
      <dsp:nvSpPr>
        <dsp:cNvPr id="0" name=""/>
        <dsp:cNvSpPr/>
      </dsp:nvSpPr>
      <dsp:spPr>
        <a:xfrm>
          <a:off x="6644162" y="579"/>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3"/>
            </a:rPr>
            <a:t>DHS - 1115 SUD Trainings</a:t>
          </a:r>
          <a:endParaRPr lang="en-US" sz="2000" kern="1200" dirty="0"/>
        </a:p>
      </dsp:txBody>
      <dsp:txXfrm>
        <a:off x="6644162" y="579"/>
        <a:ext cx="4642962" cy="1354940"/>
      </dsp:txXfrm>
    </dsp:sp>
    <dsp:sp modelId="{B7BCED19-523F-4D11-8623-E4805BB27730}">
      <dsp:nvSpPr>
        <dsp:cNvPr id="0" name=""/>
        <dsp:cNvSpPr/>
      </dsp:nvSpPr>
      <dsp:spPr>
        <a:xfrm>
          <a:off x="0" y="1694254"/>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409869" y="1999116"/>
          <a:ext cx="745217" cy="74521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1564956" y="1694254"/>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Acentra </a:t>
          </a:r>
          <a:r>
            <a:rPr lang="en-US" sz="2000" kern="1200" dirty="0"/>
            <a:t>Provider Portal Registrations and Training </a:t>
          </a:r>
          <a:br>
            <a:rPr lang="en-US" sz="2000" kern="1200" dirty="0"/>
          </a:br>
          <a:r>
            <a:rPr lang="en-US" sz="2000" kern="1200" dirty="0"/>
            <a:t>(this presentation will be uploaded there)</a:t>
          </a:r>
        </a:p>
      </dsp:txBody>
      <dsp:txXfrm>
        <a:off x="1564956" y="1694254"/>
        <a:ext cx="5079206" cy="1354940"/>
      </dsp:txXfrm>
    </dsp:sp>
    <dsp:sp modelId="{5E55874F-3A99-456E-88B9-0A91730AD94C}">
      <dsp:nvSpPr>
        <dsp:cNvPr id="0" name=""/>
        <dsp:cNvSpPr/>
      </dsp:nvSpPr>
      <dsp:spPr>
        <a:xfrm>
          <a:off x="6644162" y="1845127"/>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6"/>
            </a:rPr>
            <a:t>https://mhcp.acentra.com/training/</a:t>
          </a:r>
          <a:endParaRPr lang="en-US" sz="2000" kern="1200" dirty="0"/>
        </a:p>
        <a:p>
          <a:pPr marL="0" lvl="0" indent="0" algn="l" defTabSz="889000">
            <a:lnSpc>
              <a:spcPct val="90000"/>
            </a:lnSpc>
            <a:spcBef>
              <a:spcPct val="0"/>
            </a:spcBef>
            <a:spcAft>
              <a:spcPct val="35000"/>
            </a:spcAft>
            <a:buNone/>
          </a:pPr>
          <a:endParaRPr lang="en-US" sz="2000" kern="1200" dirty="0"/>
        </a:p>
      </dsp:txBody>
      <dsp:txXfrm>
        <a:off x="6644162" y="1845127"/>
        <a:ext cx="4642962" cy="1354940"/>
      </dsp:txXfrm>
    </dsp:sp>
    <dsp:sp modelId="{4F4C55FD-F350-40FC-A7B0-6603CD369E32}">
      <dsp:nvSpPr>
        <dsp:cNvPr id="0" name=""/>
        <dsp:cNvSpPr/>
      </dsp:nvSpPr>
      <dsp:spPr>
        <a:xfrm>
          <a:off x="0" y="3387930"/>
          <a:ext cx="11287125" cy="1354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AB19E-1A73-43EA-8032-A45D615575AB}">
      <dsp:nvSpPr>
        <dsp:cNvPr id="0" name=""/>
        <dsp:cNvSpPr/>
      </dsp:nvSpPr>
      <dsp:spPr>
        <a:xfrm>
          <a:off x="409869" y="3692792"/>
          <a:ext cx="745217" cy="7452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19DCEC-E9B9-4AE8-943F-7913E9118AC3}">
      <dsp:nvSpPr>
        <dsp:cNvPr id="0" name=""/>
        <dsp:cNvSpPr/>
      </dsp:nvSpPr>
      <dsp:spPr>
        <a:xfrm>
          <a:off x="1564956" y="3387930"/>
          <a:ext cx="5079206"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a:t>American Society of Addiction Medicine</a:t>
          </a:r>
        </a:p>
      </dsp:txBody>
      <dsp:txXfrm>
        <a:off x="1564956" y="3387930"/>
        <a:ext cx="5079206" cy="1354940"/>
      </dsp:txXfrm>
    </dsp:sp>
    <dsp:sp modelId="{C6BBE516-FC29-4C41-A9FB-9F89002E4CFC}">
      <dsp:nvSpPr>
        <dsp:cNvPr id="0" name=""/>
        <dsp:cNvSpPr/>
      </dsp:nvSpPr>
      <dsp:spPr>
        <a:xfrm>
          <a:off x="6644162" y="3387930"/>
          <a:ext cx="4642962" cy="135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398" tIns="143398" rIns="143398" bIns="143398" numCol="1" spcCol="1270" anchor="ctr" anchorCtr="0">
          <a:noAutofit/>
        </a:bodyPr>
        <a:lstStyle/>
        <a:p>
          <a:pPr marL="0" lvl="0" indent="0" algn="l" defTabSz="889000">
            <a:lnSpc>
              <a:spcPct val="90000"/>
            </a:lnSpc>
            <a:spcBef>
              <a:spcPct val="0"/>
            </a:spcBef>
            <a:spcAft>
              <a:spcPct val="35000"/>
            </a:spcAft>
            <a:buNone/>
          </a:pPr>
          <a:r>
            <a:rPr lang="en-US" sz="2000" kern="1200" dirty="0">
              <a:hlinkClick xmlns:r="http://schemas.openxmlformats.org/officeDocument/2006/relationships" r:id="rId9"/>
            </a:rPr>
            <a:t>www.asam.org</a:t>
          </a:r>
          <a:r>
            <a:rPr lang="en-US" sz="2000" kern="1200" dirty="0"/>
            <a:t> </a:t>
          </a:r>
        </a:p>
      </dsp:txBody>
      <dsp:txXfrm>
        <a:off x="6644162" y="3387930"/>
        <a:ext cx="4642962" cy="1354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6321-6915-4B9A-8BA7-2F62F1541238}">
      <dsp:nvSpPr>
        <dsp:cNvPr id="0" name=""/>
        <dsp:cNvSpPr/>
      </dsp:nvSpPr>
      <dsp:spPr>
        <a:xfrm>
          <a:off x="0" y="196"/>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CBA6E-46E2-459F-84D9-2A5660E9D794}">
      <dsp:nvSpPr>
        <dsp:cNvPr id="0" name=""/>
        <dsp:cNvSpPr/>
      </dsp:nvSpPr>
      <dsp:spPr>
        <a:xfrm>
          <a:off x="669411" y="498105"/>
          <a:ext cx="1217112" cy="12171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B6E2EF-CD84-43FD-9F99-CCEBD0AD2619}">
      <dsp:nvSpPr>
        <dsp:cNvPr id="0" name=""/>
        <dsp:cNvSpPr/>
      </dsp:nvSpPr>
      <dsp:spPr>
        <a:xfrm>
          <a:off x="2357821" y="196"/>
          <a:ext cx="6534449"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ct val="0"/>
            </a:spcBef>
            <a:spcAft>
              <a:spcPts val="1200"/>
            </a:spcAft>
            <a:buNone/>
          </a:pPr>
          <a:r>
            <a:rPr lang="en-US" sz="1400" b="1" kern="1200" dirty="0"/>
            <a:t>MONTHLY: Acentra training series on Provider Portal and other necessary topics.</a:t>
          </a:r>
        </a:p>
        <a:p>
          <a:pPr marL="0" lvl="0" indent="0" algn="l" defTabSz="622300">
            <a:lnSpc>
              <a:spcPct val="100000"/>
            </a:lnSpc>
            <a:spcBef>
              <a:spcPct val="0"/>
            </a:spcBef>
            <a:spcAft>
              <a:spcPct val="35000"/>
            </a:spcAft>
            <a:buNone/>
          </a:pPr>
          <a:r>
            <a:rPr lang="en-US" sz="1400" b="1" kern="1200" dirty="0"/>
            <a:t>Monthly: </a:t>
          </a:r>
          <a:r>
            <a:rPr lang="en-US" sz="1400" b="0" kern="1200" dirty="0"/>
            <a:t>2</a:t>
          </a:r>
          <a:r>
            <a:rPr lang="en-US" sz="1400" b="0" kern="1200" baseline="30000" dirty="0"/>
            <a:t>nd</a:t>
          </a:r>
          <a:r>
            <a:rPr lang="en-US" sz="1400" b="0" kern="1200" dirty="0"/>
            <a:t> Friday | 11:00 12:00 pm CST</a:t>
          </a:r>
        </a:p>
        <a:p>
          <a:pPr marL="0" lvl="0" indent="0" algn="l" defTabSz="622300">
            <a:lnSpc>
              <a:spcPct val="100000"/>
            </a:lnSpc>
            <a:spcBef>
              <a:spcPct val="0"/>
            </a:spcBef>
            <a:spcAft>
              <a:spcPct val="35000"/>
            </a:spcAft>
            <a:buNone/>
          </a:pPr>
          <a:r>
            <a:rPr lang="en-US" sz="1400" b="1" kern="1200" dirty="0"/>
            <a:t>Format: </a:t>
          </a:r>
          <a:r>
            <a:rPr lang="en-US" sz="1400" b="0" kern="1200" dirty="0"/>
            <a:t>Teams Meeting</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NO</a:t>
          </a:r>
          <a:endParaRPr lang="en-US" sz="1400" b="1" kern="1200" dirty="0"/>
        </a:p>
      </dsp:txBody>
      <dsp:txXfrm>
        <a:off x="2357821" y="196"/>
        <a:ext cx="6534449" cy="2212931"/>
      </dsp:txXfrm>
    </dsp:sp>
    <dsp:sp modelId="{058D6930-5391-4C35-B835-E534CE8A34D6}">
      <dsp:nvSpPr>
        <dsp:cNvPr id="0" name=""/>
        <dsp:cNvSpPr/>
      </dsp:nvSpPr>
      <dsp:spPr>
        <a:xfrm>
          <a:off x="7783114" y="0"/>
          <a:ext cx="3504010"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ctr" defTabSz="889000">
            <a:lnSpc>
              <a:spcPct val="100000"/>
            </a:lnSpc>
            <a:spcBef>
              <a:spcPct val="0"/>
            </a:spcBef>
            <a:spcAft>
              <a:spcPct val="35000"/>
            </a:spcAft>
            <a:buNone/>
          </a:pPr>
          <a:r>
            <a:rPr lang="en-US" sz="2000" kern="1200" dirty="0">
              <a:hlinkClick xmlns:r="http://schemas.openxmlformats.org/officeDocument/2006/relationships" r:id="rId3"/>
            </a:rPr>
            <a:t>Monthly </a:t>
          </a:r>
          <a:r>
            <a:rPr lang="en-US" sz="2000" kern="1200" dirty="0" err="1">
              <a:hlinkClick xmlns:r="http://schemas.openxmlformats.org/officeDocument/2006/relationships" r:id="rId3"/>
            </a:rPr>
            <a:t>Acentra</a:t>
          </a:r>
          <a:r>
            <a:rPr lang="en-US" sz="2000" kern="1200" dirty="0">
              <a:hlinkClick xmlns:r="http://schemas.openxmlformats.org/officeDocument/2006/relationships" r:id="rId3"/>
            </a:rPr>
            <a:t> Provider Training Link</a:t>
          </a:r>
          <a:endParaRPr lang="en-US" sz="2000" kern="1200" dirty="0"/>
        </a:p>
      </dsp:txBody>
      <dsp:txXfrm>
        <a:off x="7783114" y="0"/>
        <a:ext cx="3504010" cy="2212931"/>
      </dsp:txXfrm>
    </dsp:sp>
    <dsp:sp modelId="{B7BCED19-523F-4D11-8623-E4805BB27730}">
      <dsp:nvSpPr>
        <dsp:cNvPr id="0" name=""/>
        <dsp:cNvSpPr/>
      </dsp:nvSpPr>
      <dsp:spPr>
        <a:xfrm>
          <a:off x="0" y="2530322"/>
          <a:ext cx="11287125" cy="22129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327E1-A1DA-4EF7-B0D0-F2969B1340CE}">
      <dsp:nvSpPr>
        <dsp:cNvPr id="0" name=""/>
        <dsp:cNvSpPr/>
      </dsp:nvSpPr>
      <dsp:spPr>
        <a:xfrm>
          <a:off x="669411" y="3028232"/>
          <a:ext cx="1217112" cy="12171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E14D-F9DF-476E-B0BB-55B56CF4383E}">
      <dsp:nvSpPr>
        <dsp:cNvPr id="0" name=""/>
        <dsp:cNvSpPr/>
      </dsp:nvSpPr>
      <dsp:spPr>
        <a:xfrm>
          <a:off x="2485309" y="2520873"/>
          <a:ext cx="8667208"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622300">
            <a:lnSpc>
              <a:spcPct val="100000"/>
            </a:lnSpc>
            <a:spcBef>
              <a:spcPts val="0"/>
            </a:spcBef>
            <a:spcAft>
              <a:spcPts val="1200"/>
            </a:spcAft>
            <a:buNone/>
          </a:pPr>
          <a:r>
            <a:rPr lang="en-US" sz="1400" b="1" kern="1200" dirty="0"/>
            <a:t>MONTHLY: ASAM Lunch &amp; Learn</a:t>
          </a:r>
        </a:p>
        <a:p>
          <a:pPr marL="0" lvl="0" indent="0" algn="l" defTabSz="622300">
            <a:lnSpc>
              <a:spcPct val="100000"/>
            </a:lnSpc>
            <a:spcBef>
              <a:spcPct val="0"/>
            </a:spcBef>
            <a:spcAft>
              <a:spcPct val="35000"/>
            </a:spcAft>
            <a:buNone/>
          </a:pPr>
          <a:r>
            <a:rPr lang="en-US" sz="1400" b="1" kern="1200" dirty="0"/>
            <a:t>Topic:</a:t>
          </a:r>
          <a:r>
            <a:rPr lang="en-US" sz="1400" b="0" kern="1200" dirty="0"/>
            <a:t> ASAM 3</a:t>
          </a:r>
          <a:r>
            <a:rPr lang="en-US" sz="1400" b="0" kern="1200" baseline="30000" dirty="0"/>
            <a:t>rd</a:t>
          </a:r>
          <a:r>
            <a:rPr lang="en-US" sz="1400" b="0" kern="1200" dirty="0"/>
            <a:t> Edition Trends, LOCs, Medical Necessity, Documentation Standards, etc.. </a:t>
          </a:r>
          <a:endParaRPr lang="en-US" sz="1400" b="1" kern="1200" dirty="0"/>
        </a:p>
        <a:p>
          <a:pPr marL="0" lvl="0" indent="0" algn="l" defTabSz="622300">
            <a:lnSpc>
              <a:spcPct val="100000"/>
            </a:lnSpc>
            <a:spcBef>
              <a:spcPct val="0"/>
            </a:spcBef>
            <a:spcAft>
              <a:spcPct val="35000"/>
            </a:spcAft>
            <a:buNone/>
          </a:pPr>
          <a:r>
            <a:rPr lang="en-US" sz="1400" b="1" kern="1200" dirty="0"/>
            <a:t>Quarterly: </a:t>
          </a:r>
          <a:r>
            <a:rPr lang="en-US" sz="1400" b="0" kern="1200" dirty="0"/>
            <a:t>4</a:t>
          </a:r>
          <a:r>
            <a:rPr lang="en-US" sz="1400" b="0" kern="1200" baseline="30000" dirty="0"/>
            <a:t>th</a:t>
          </a:r>
          <a:r>
            <a:rPr lang="en-US" sz="1400" b="0" kern="1200" dirty="0"/>
            <a:t> Wednesday of each month</a:t>
          </a:r>
        </a:p>
        <a:p>
          <a:pPr marL="0" lvl="0" indent="0" algn="l" defTabSz="622300">
            <a:lnSpc>
              <a:spcPct val="100000"/>
            </a:lnSpc>
            <a:spcBef>
              <a:spcPct val="0"/>
            </a:spcBef>
            <a:spcAft>
              <a:spcPct val="35000"/>
            </a:spcAft>
            <a:buNone/>
          </a:pPr>
          <a:r>
            <a:rPr lang="en-US" sz="1400" b="0" kern="1200" dirty="0"/>
            <a:t>	      12 pm CST</a:t>
          </a:r>
        </a:p>
        <a:p>
          <a:pPr marL="0" lvl="0" indent="0" algn="l" defTabSz="622300">
            <a:lnSpc>
              <a:spcPct val="100000"/>
            </a:lnSpc>
            <a:spcBef>
              <a:spcPct val="0"/>
            </a:spcBef>
            <a:spcAft>
              <a:spcPct val="35000"/>
            </a:spcAft>
            <a:buNone/>
          </a:pPr>
          <a:r>
            <a:rPr lang="en-US" sz="1400" b="1" kern="1200" dirty="0"/>
            <a:t>Format: </a:t>
          </a:r>
          <a:r>
            <a:rPr lang="en-US" sz="1400" b="0" kern="1200" dirty="0"/>
            <a:t>Webinar (new link for each month)</a:t>
          </a:r>
        </a:p>
        <a:p>
          <a:pPr marL="0" lvl="0" indent="0" algn="l" defTabSz="622300">
            <a:lnSpc>
              <a:spcPct val="100000"/>
            </a:lnSpc>
            <a:spcBef>
              <a:spcPct val="0"/>
            </a:spcBef>
            <a:spcAft>
              <a:spcPct val="35000"/>
            </a:spcAft>
            <a:buNone/>
          </a:pPr>
          <a:r>
            <a:rPr lang="en-US" sz="1400" b="1" kern="1200" dirty="0"/>
            <a:t>Registration Required: </a:t>
          </a:r>
          <a:r>
            <a:rPr lang="en-US" sz="1400" b="0" kern="1200" dirty="0"/>
            <a:t>Yes</a:t>
          </a:r>
          <a:endParaRPr lang="en-US" sz="1400" b="1" kern="1200" dirty="0"/>
        </a:p>
        <a:p>
          <a:pPr marL="0" lvl="0" indent="0" algn="l" defTabSz="622300">
            <a:spcBef>
              <a:spcPct val="0"/>
            </a:spcBef>
            <a:spcAft>
              <a:spcPct val="35000"/>
            </a:spcAft>
            <a:buNone/>
          </a:pPr>
          <a:endParaRPr lang="en-US" sz="1400" kern="1200" dirty="0"/>
        </a:p>
      </dsp:txBody>
      <dsp:txXfrm>
        <a:off x="2485309" y="2520873"/>
        <a:ext cx="8667208" cy="2212931"/>
      </dsp:txXfrm>
    </dsp:sp>
    <dsp:sp modelId="{5E55874F-3A99-456E-88B9-0A91730AD94C}">
      <dsp:nvSpPr>
        <dsp:cNvPr id="0" name=""/>
        <dsp:cNvSpPr/>
      </dsp:nvSpPr>
      <dsp:spPr>
        <a:xfrm>
          <a:off x="9116759" y="2530322"/>
          <a:ext cx="2029347" cy="221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202" tIns="234202" rIns="234202" bIns="234202" numCol="1" spcCol="1270" anchor="ctr" anchorCtr="0">
          <a:noAutofit/>
        </a:bodyPr>
        <a:lstStyle/>
        <a:p>
          <a:pPr marL="0" lvl="0" indent="0" algn="l" defTabSz="889000">
            <a:lnSpc>
              <a:spcPct val="100000"/>
            </a:lnSpc>
            <a:spcBef>
              <a:spcPct val="0"/>
            </a:spcBef>
            <a:spcAft>
              <a:spcPct val="35000"/>
            </a:spcAft>
            <a:buNone/>
          </a:pPr>
          <a:endParaRPr lang="en-US" sz="2000" kern="1200" dirty="0"/>
        </a:p>
      </dsp:txBody>
      <dsp:txXfrm>
        <a:off x="9116759" y="2530322"/>
        <a:ext cx="2029347" cy="221293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a:t>
            </a:fld>
            <a:endParaRPr lang="en-US"/>
          </a:p>
        </p:txBody>
      </p:sp>
    </p:spTree>
    <p:extLst>
      <p:ext uri="{BB962C8B-B14F-4D97-AF65-F5344CB8AC3E}">
        <p14:creationId xmlns:p14="http://schemas.microsoft.com/office/powerpoint/2010/main" val="219925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12</a:t>
            </a:fld>
            <a:endParaRPr lang="en-US" dirty="0"/>
          </a:p>
        </p:txBody>
      </p:sp>
    </p:spTree>
    <p:extLst>
      <p:ext uri="{BB962C8B-B14F-4D97-AF65-F5344CB8AC3E}">
        <p14:creationId xmlns:p14="http://schemas.microsoft.com/office/powerpoint/2010/main" val="397950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9BA10-C5CF-4769-BB45-19E5C126BAC8}" type="slidenum">
              <a:rPr lang="en-US" smtClean="0"/>
              <a:t>13</a:t>
            </a:fld>
            <a:endParaRPr lang="en-US" dirty="0"/>
          </a:p>
        </p:txBody>
      </p:sp>
    </p:spTree>
    <p:extLst>
      <p:ext uri="{BB962C8B-B14F-4D97-AF65-F5344CB8AC3E}">
        <p14:creationId xmlns:p14="http://schemas.microsoft.com/office/powerpoint/2010/main" val="254334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Portal registration</a:t>
            </a:r>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1694734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A1C1B3-97EC-4117-8F5C-399BAAAD143E}" type="slidenum">
              <a:rPr lang="en-US" smtClean="0"/>
              <a:t>18</a:t>
            </a:fld>
            <a:endParaRPr lang="en-US"/>
          </a:p>
        </p:txBody>
      </p:sp>
    </p:spTree>
    <p:extLst>
      <p:ext uri="{BB962C8B-B14F-4D97-AF65-F5344CB8AC3E}">
        <p14:creationId xmlns:p14="http://schemas.microsoft.com/office/powerpoint/2010/main" val="540384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4.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Image_1">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hasCustomPrompt="1"/>
          </p:nvPr>
        </p:nvSpPr>
        <p:spPr>
          <a:xfrm>
            <a:off x="382316" y="5656263"/>
            <a:ext cx="4762500" cy="587519"/>
          </a:xfrm>
          <a:prstGeom prst="rect">
            <a:avLst/>
          </a:prstGeom>
        </p:spPr>
        <p:txBody>
          <a:bodyPr>
            <a:noAutofit/>
          </a:bodyPr>
          <a:lstStyle>
            <a:lvl1pPr marL="0" indent="0">
              <a:buNone/>
              <a:defRPr sz="3200" b="1">
                <a:solidFill>
                  <a:schemeClr val="bg2"/>
                </a:solidFill>
              </a:defRPr>
            </a:lvl1pPr>
            <a:lvl2pPr marL="221761" indent="0">
              <a:buNone/>
              <a:defRPr/>
            </a:lvl2pPr>
          </a:lstStyle>
          <a:p>
            <a:pPr lvl="0"/>
            <a:r>
              <a:rPr lang="en-US"/>
              <a:t>Title</a:t>
            </a:r>
          </a:p>
        </p:txBody>
      </p: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hasCustomPrompt="1"/>
          </p:nvPr>
        </p:nvSpPr>
        <p:spPr>
          <a:xfrm>
            <a:off x="382316" y="6316616"/>
            <a:ext cx="4646884" cy="463511"/>
          </a:xfrm>
          <a:prstGeom prst="rect">
            <a:avLst/>
          </a:prstGeom>
        </p:spPr>
        <p:txBody>
          <a:bodyPr>
            <a:noAutofit/>
          </a:bodyPr>
          <a:lstStyle>
            <a:lvl1pPr marL="0" indent="0">
              <a:buNone/>
              <a:defRPr sz="1800" b="0">
                <a:solidFill>
                  <a:schemeClr val="bg2"/>
                </a:solidFill>
              </a:defRPr>
            </a:lvl1pPr>
            <a:lvl2pPr marL="221761" indent="0">
              <a:buNone/>
              <a:defRPr/>
            </a:lvl2pPr>
          </a:lstStyle>
          <a:p>
            <a:r>
              <a:rPr lang="en-US"/>
              <a:t>Subtitle </a:t>
            </a:r>
            <a:r>
              <a:rPr lang="en-US">
                <a:solidFill>
                  <a:srgbClr val="2BBC2B"/>
                </a:solidFill>
              </a:rPr>
              <a:t> |  </a:t>
            </a:r>
            <a:r>
              <a:rPr lang="en-US"/>
              <a:t>Date</a:t>
            </a:r>
          </a:p>
        </p:txBody>
      </p:sp>
      <p:pic>
        <p:nvPicPr>
          <p:cNvPr id="2" name="Picture Placeholder 5" descr="A person and a baby looking at a tablet&#10;&#10;Description automatically generated with medium confidence">
            <a:extLst>
              <a:ext uri="{FF2B5EF4-FFF2-40B4-BE49-F238E27FC236}">
                <a16:creationId xmlns:a16="http://schemas.microsoft.com/office/drawing/2014/main" id="{CAD76CD4-C329-556C-E914-0F61935B512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5" name="Picture 4" descr="A picture containing font, graphics, graphic design, logo&#10;&#10;Description automatically generated">
            <a:extLst>
              <a:ext uri="{FF2B5EF4-FFF2-40B4-BE49-F238E27FC236}">
                <a16:creationId xmlns:a16="http://schemas.microsoft.com/office/drawing/2014/main" id="{783D5B2F-BEE0-8663-5FE4-58E75326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4" name="TextBox 3">
            <a:extLst>
              <a:ext uri="{FF2B5EF4-FFF2-40B4-BE49-F238E27FC236}">
                <a16:creationId xmlns:a16="http://schemas.microsoft.com/office/drawing/2014/main" id="{F40B7CC5-A7CB-7520-9D73-79082E3C1F3D}"/>
              </a:ext>
            </a:extLst>
          </p:cNvPr>
          <p:cNvSpPr txBox="1"/>
          <p:nvPr/>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6" name="Picture Placeholder 5" descr="A person and a baby looking at a tablet&#10;&#10;Description automatically generated with medium confidence">
            <a:extLst>
              <a:ext uri="{FF2B5EF4-FFF2-40B4-BE49-F238E27FC236}">
                <a16:creationId xmlns:a16="http://schemas.microsoft.com/office/drawing/2014/main" id="{EA1863A7-2F94-06C6-AA1A-3C60E4BD31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5549817"/>
          </a:xfrm>
          <a:prstGeom prst="rect">
            <a:avLst/>
          </a:prstGeom>
        </p:spPr>
      </p:pic>
      <p:pic>
        <p:nvPicPr>
          <p:cNvPr id="7" name="Picture 6" descr="A picture containing font, graphics, graphic design, logo&#10;&#10;Description automatically generated">
            <a:extLst>
              <a:ext uri="{FF2B5EF4-FFF2-40B4-BE49-F238E27FC236}">
                <a16:creationId xmlns:a16="http://schemas.microsoft.com/office/drawing/2014/main" id="{0F312AFC-309F-DF04-23D8-E830A16E1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7701" y="6017227"/>
            <a:ext cx="2106403" cy="598779"/>
          </a:xfrm>
          <a:prstGeom prst="rect">
            <a:avLst/>
          </a:prstGeom>
        </p:spPr>
      </p:pic>
      <p:sp>
        <p:nvSpPr>
          <p:cNvPr id="8" name="TextBox 7">
            <a:extLst>
              <a:ext uri="{FF2B5EF4-FFF2-40B4-BE49-F238E27FC236}">
                <a16:creationId xmlns:a16="http://schemas.microsoft.com/office/drawing/2014/main" id="{50003E2A-DDE1-C706-51FF-964B4E26166D}"/>
              </a:ext>
            </a:extLst>
          </p:cNvPr>
          <p:cNvSpPr txBox="1"/>
          <p:nvPr userDrawn="1"/>
        </p:nvSpPr>
        <p:spPr>
          <a:xfrm>
            <a:off x="10365132" y="5279874"/>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00646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pic>
        <p:nvPicPr>
          <p:cNvPr id="2" name="Picture Placeholder 4" descr="Man taking adhesive note from a glass wall in an office">
            <a:extLst>
              <a:ext uri="{FF2B5EF4-FFF2-40B4-BE49-F238E27FC236}">
                <a16:creationId xmlns:a16="http://schemas.microsoft.com/office/drawing/2014/main" id="{C4205E02-318A-739F-35D7-96BC258B39D9}"/>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Placeholder 4" descr="Man taking adhesive note from a glass wall in an office">
            <a:extLst>
              <a:ext uri="{FF2B5EF4-FFF2-40B4-BE49-F238E27FC236}">
                <a16:creationId xmlns:a16="http://schemas.microsoft.com/office/drawing/2014/main" id="{914D5FD6-4C81-3B96-40C6-62785D59B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flipH="1">
            <a:off x="7896723" y="1804856"/>
            <a:ext cx="4295275" cy="5048801"/>
          </a:xfrm>
          <a:prstGeom prst="rect">
            <a:avLst/>
          </a:prstGeom>
        </p:spPr>
      </p:pic>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2"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pic>
        <p:nvPicPr>
          <p:cNvPr id="7" name="Picture Placeholder 23" descr="A person and a doctor looking at a tablet&#10;&#10;Description automatically generated with low confidence">
            <a:extLst>
              <a:ext uri="{FF2B5EF4-FFF2-40B4-BE49-F238E27FC236}">
                <a16:creationId xmlns:a16="http://schemas.microsoft.com/office/drawing/2014/main" id="{B356DB53-CA0A-DF45-118F-5C6C2B8277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16" name="Rectangle 15">
            <a:extLst>
              <a:ext uri="{FF2B5EF4-FFF2-40B4-BE49-F238E27FC236}">
                <a16:creationId xmlns:a16="http://schemas.microsoft.com/office/drawing/2014/main" id="{6643E1F5-7297-B3A8-B6CB-098D2FD25B7F}"/>
              </a:ext>
            </a:extLst>
          </p:cNvPr>
          <p:cNvSpPr/>
          <p:nvPr/>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Placeholder 23" descr="A person and a doctor looking at a tablet&#10;&#10;Description automatically generated with low confidence">
            <a:extLst>
              <a:ext uri="{FF2B5EF4-FFF2-40B4-BE49-F238E27FC236}">
                <a16:creationId xmlns:a16="http://schemas.microsoft.com/office/drawing/2014/main" id="{6931190B-1751-095C-AB68-FEAE0BBCDA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82196"/>
            <a:ext cx="4279076" cy="4975804"/>
          </a:xfrm>
          <a:prstGeom prst="rect">
            <a:avLst/>
          </a:prstGeom>
        </p:spPr>
      </p:pic>
      <p:sp>
        <p:nvSpPr>
          <p:cNvPr id="8" name="Rectangle 7">
            <a:extLst>
              <a:ext uri="{FF2B5EF4-FFF2-40B4-BE49-F238E27FC236}">
                <a16:creationId xmlns:a16="http://schemas.microsoft.com/office/drawing/2014/main" id="{3AF861FE-87BA-245D-5659-6CCA6912D694}"/>
              </a:ext>
            </a:extLst>
          </p:cNvPr>
          <p:cNvSpPr/>
          <p:nvPr userDrawn="1"/>
        </p:nvSpPr>
        <p:spPr>
          <a:xfrm flipV="1">
            <a:off x="12121" y="1872257"/>
            <a:ext cx="12160001"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2" name="Picture 1" descr="A picture containing person, clothing, smile, human face&#10;&#10;Description automatically generated">
            <a:extLst>
              <a:ext uri="{FF2B5EF4-FFF2-40B4-BE49-F238E27FC236}">
                <a16:creationId xmlns:a16="http://schemas.microsoft.com/office/drawing/2014/main" id="{6C90AE67-EA40-FEC2-6BB3-765ABA1B7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9" name="Picture 8" descr="A picture containing person, clothing, smile, human face&#10;&#10;Description automatically generated">
            <a:extLst>
              <a:ext uri="{FF2B5EF4-FFF2-40B4-BE49-F238E27FC236}">
                <a16:creationId xmlns:a16="http://schemas.microsoft.com/office/drawing/2014/main" id="{2BB37B91-3A8E-0A65-69A1-B60B3F5C1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473" y="1918185"/>
            <a:ext cx="5297805" cy="6858000"/>
          </a:xfrm>
          <a:prstGeom prst="rect">
            <a:avLst/>
          </a:prstGeom>
        </p:spPr>
      </p:pic>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2" name="Picture 1" descr="Medium shot of people wearing scrubs&#10;&#10;Description automatically generated with low confidence">
            <a:extLst>
              <a:ext uri="{FF2B5EF4-FFF2-40B4-BE49-F238E27FC236}">
                <a16:creationId xmlns:a16="http://schemas.microsoft.com/office/drawing/2014/main" id="{5688C07C-52C9-C98D-4B67-0B8DE8D35A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8" name="Picture 7" descr="Medium shot of people wearing scrubs&#10;&#10;Description automatically generated with low confidence">
            <a:extLst>
              <a:ext uri="{FF2B5EF4-FFF2-40B4-BE49-F238E27FC236}">
                <a16:creationId xmlns:a16="http://schemas.microsoft.com/office/drawing/2014/main" id="{FAE7E722-A6F4-A890-FE01-6525C54FE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94608" y="0"/>
            <a:ext cx="5711952" cy="6858000"/>
          </a:xfrm>
          <a:prstGeom prst="rect">
            <a:avLst/>
          </a:prstGeom>
        </p:spPr>
      </p:pic>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 t="-2759" r="9448" b="2154"/>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15"/>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892384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text, font, graphics, screenshot&#10;&#10;Description automatically generated">
            <a:extLst>
              <a:ext uri="{FF2B5EF4-FFF2-40B4-BE49-F238E27FC236}">
                <a16:creationId xmlns:a16="http://schemas.microsoft.com/office/drawing/2014/main" id="{50F38980-6A39-15C9-159C-AD9D47739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4" name="Picture 3" descr="A picture containing text, font, graphics, screenshot&#10;&#10;Description automatically generated">
            <a:extLst>
              <a:ext uri="{FF2B5EF4-FFF2-40B4-BE49-F238E27FC236}">
                <a16:creationId xmlns:a16="http://schemas.microsoft.com/office/drawing/2014/main" id="{1BB9D671-1FD3-3E00-00A8-64C074559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3" name="Picture 2" descr="A green text on a black background&#10;&#10;Description automatically generated with low confidence">
            <a:extLst>
              <a:ext uri="{FF2B5EF4-FFF2-40B4-BE49-F238E27FC236}">
                <a16:creationId xmlns:a16="http://schemas.microsoft.com/office/drawing/2014/main" id="{43E3126E-794B-18B6-97B3-643DB1D39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green text on a black background&#10;&#10;Description automatically generated with low confidence">
            <a:extLst>
              <a:ext uri="{FF2B5EF4-FFF2-40B4-BE49-F238E27FC236}">
                <a16:creationId xmlns:a16="http://schemas.microsoft.com/office/drawing/2014/main" id="{CCD0D612-E364-017B-94C2-3BCCAFF59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4284586020"/>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_Image_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ont, graphics, graphic design, logo&#10;&#10;Description automatically generated">
            <a:extLst>
              <a:ext uri="{FF2B5EF4-FFF2-40B4-BE49-F238E27FC236}">
                <a16:creationId xmlns:a16="http://schemas.microsoft.com/office/drawing/2014/main" id="{C9690CAD-D503-075B-1958-2CD2BAAD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sp>
        <p:nvSpPr>
          <p:cNvPr id="4" name="Text Placeholder 2">
            <a:extLst>
              <a:ext uri="{FF2B5EF4-FFF2-40B4-BE49-F238E27FC236}">
                <a16:creationId xmlns:a16="http://schemas.microsoft.com/office/drawing/2014/main" id="{0FF7BAD1-21C1-3878-17FA-58CC71D48038}"/>
              </a:ext>
            </a:extLst>
          </p:cNvPr>
          <p:cNvSpPr>
            <a:spLocks noGrp="1"/>
          </p:cNvSpPr>
          <p:nvPr>
            <p:ph type="body" sz="quarter" idx="10"/>
          </p:nvPr>
        </p:nvSpPr>
        <p:spPr>
          <a:xfrm>
            <a:off x="830626" y="3088901"/>
            <a:ext cx="4171211" cy="1714008"/>
          </a:xfrm>
          <a:prstGeom prst="rect">
            <a:avLst/>
          </a:prstGeom>
        </p:spPr>
        <p:txBody>
          <a:bodyPr>
            <a:noAutofit/>
          </a:bodyPr>
          <a:lstStyle>
            <a:lvl1pPr marL="0" indent="0" algn="ctr">
              <a:buNone/>
              <a:defRPr sz="3200" b="1">
                <a:solidFill>
                  <a:schemeClr val="bg2"/>
                </a:solidFill>
              </a:defRPr>
            </a:lvl1pPr>
            <a:lvl2pPr marL="221761" indent="0">
              <a:buNone/>
              <a:defRPr/>
            </a:lvl2pPr>
          </a:lstStyle>
          <a:p>
            <a:pPr lvl="0"/>
            <a:r>
              <a:rPr lang="en-US"/>
              <a:t>Click to edit Master text styles</a:t>
            </a:r>
          </a:p>
        </p:txBody>
      </p:sp>
      <p:pic>
        <p:nvPicPr>
          <p:cNvPr id="5" name="Picture 4" descr="A person looking at a tablet&#10;&#10;Description automatically generated with medium confidence">
            <a:extLst>
              <a:ext uri="{FF2B5EF4-FFF2-40B4-BE49-F238E27FC236}">
                <a16:creationId xmlns:a16="http://schemas.microsoft.com/office/drawing/2014/main" id="{4DA75AF9-88FD-05DE-DC27-17E74FC98C6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6" name="Straight Connector 5">
            <a:extLst>
              <a:ext uri="{FF2B5EF4-FFF2-40B4-BE49-F238E27FC236}">
                <a16:creationId xmlns:a16="http://schemas.microsoft.com/office/drawing/2014/main" id="{53A8C2CC-6915-7155-1926-D7E3D6D77C1C}"/>
              </a:ext>
            </a:extLst>
          </p:cNvPr>
          <p:cNvCxnSpPr>
            <a:cxnSpLocks/>
          </p:cNvCxnSpPr>
          <p:nvPr/>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4039D-C218-559B-9CFC-970985602792}"/>
              </a:ext>
            </a:extLst>
          </p:cNvPr>
          <p:cNvCxnSpPr>
            <a:cxnSpLocks/>
          </p:cNvCxnSpPr>
          <p:nvPr/>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1207D17-1B0A-C4FC-E70C-729ABC8A9197}"/>
              </a:ext>
            </a:extLst>
          </p:cNvPr>
          <p:cNvSpPr>
            <a:spLocks noGrp="1"/>
          </p:cNvSpPr>
          <p:nvPr>
            <p:ph type="body" sz="quarter" idx="11" hasCustomPrompt="1"/>
          </p:nvPr>
        </p:nvSpPr>
        <p:spPr>
          <a:xfrm>
            <a:off x="1066800" y="5754255"/>
            <a:ext cx="3657600" cy="283233"/>
          </a:xfrm>
          <a:prstGeom prst="rect">
            <a:avLst/>
          </a:prstGeom>
        </p:spPr>
        <p:txBody>
          <a:bodyPr>
            <a:noAutofit/>
          </a:bodyPr>
          <a:lstStyle>
            <a:lvl1pPr marL="0" indent="0" algn="ctr">
              <a:buNone/>
              <a:defRPr sz="1800" b="0">
                <a:solidFill>
                  <a:srgbClr val="2BBC2B"/>
                </a:solidFill>
              </a:defRPr>
            </a:lvl1pPr>
            <a:lvl2pPr marL="221761" indent="0">
              <a:buNone/>
              <a:defRPr/>
            </a:lvl2pPr>
          </a:lstStyle>
          <a:p>
            <a:r>
              <a:rPr lang="en-US"/>
              <a:t>Date</a:t>
            </a:r>
          </a:p>
        </p:txBody>
      </p:sp>
      <p:sp>
        <p:nvSpPr>
          <p:cNvPr id="8" name="TextBox 7">
            <a:extLst>
              <a:ext uri="{FF2B5EF4-FFF2-40B4-BE49-F238E27FC236}">
                <a16:creationId xmlns:a16="http://schemas.microsoft.com/office/drawing/2014/main" id="{BC852697-1B7F-D2F2-A6E0-1C6F77E41F4E}"/>
              </a:ext>
            </a:extLst>
          </p:cNvPr>
          <p:cNvSpPr txBox="1"/>
          <p:nvPr/>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pic>
        <p:nvPicPr>
          <p:cNvPr id="2" name="Picture 1" descr="A picture containing font, graphics, graphic design, logo&#10;&#10;Description automatically generated">
            <a:extLst>
              <a:ext uri="{FF2B5EF4-FFF2-40B4-BE49-F238E27FC236}">
                <a16:creationId xmlns:a16="http://schemas.microsoft.com/office/drawing/2014/main" id="{16403949-7844-4676-5505-288271662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326" y="829744"/>
            <a:ext cx="2698068" cy="766969"/>
          </a:xfrm>
          <a:prstGeom prst="rect">
            <a:avLst/>
          </a:prstGeom>
        </p:spPr>
      </p:pic>
      <p:pic>
        <p:nvPicPr>
          <p:cNvPr id="10" name="Picture 9" descr="A person looking at a tablet&#10;&#10;Description automatically generated with medium confidence">
            <a:extLst>
              <a:ext uri="{FF2B5EF4-FFF2-40B4-BE49-F238E27FC236}">
                <a16:creationId xmlns:a16="http://schemas.microsoft.com/office/drawing/2014/main" id="{11BCEA16-B836-044C-9F40-2807D074EEAA}"/>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a:stretch/>
        </p:blipFill>
        <p:spPr>
          <a:xfrm>
            <a:off x="5835955" y="-1"/>
            <a:ext cx="6356045" cy="6858001"/>
          </a:xfrm>
          <a:prstGeom prst="rect">
            <a:avLst/>
          </a:prstGeom>
        </p:spPr>
      </p:pic>
      <p:cxnSp>
        <p:nvCxnSpPr>
          <p:cNvPr id="11" name="Straight Connector 10">
            <a:extLst>
              <a:ext uri="{FF2B5EF4-FFF2-40B4-BE49-F238E27FC236}">
                <a16:creationId xmlns:a16="http://schemas.microsoft.com/office/drawing/2014/main" id="{3CE4C24A-2CE7-DEE4-81CE-02E3905F2755}"/>
              </a:ext>
            </a:extLst>
          </p:cNvPr>
          <p:cNvCxnSpPr>
            <a:cxnSpLocks/>
          </p:cNvCxnSpPr>
          <p:nvPr userDrawn="1"/>
        </p:nvCxnSpPr>
        <p:spPr>
          <a:xfrm>
            <a:off x="771993" y="5674570"/>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877DD4-4289-9993-EC34-22B3F87F2606}"/>
              </a:ext>
            </a:extLst>
          </p:cNvPr>
          <p:cNvCxnSpPr>
            <a:cxnSpLocks/>
          </p:cNvCxnSpPr>
          <p:nvPr userDrawn="1"/>
        </p:nvCxnSpPr>
        <p:spPr>
          <a:xfrm>
            <a:off x="771993" y="6171853"/>
            <a:ext cx="443625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3FF441-FBA5-4AE5-6C50-E1D9808D915B}"/>
              </a:ext>
            </a:extLst>
          </p:cNvPr>
          <p:cNvSpPr txBox="1"/>
          <p:nvPr userDrawn="1"/>
        </p:nvSpPr>
        <p:spPr>
          <a:xfrm>
            <a:off x="10365132" y="6527800"/>
            <a:ext cx="1826868" cy="215444"/>
          </a:xfrm>
          <a:prstGeom prst="rect">
            <a:avLst/>
          </a:prstGeom>
          <a:noFill/>
        </p:spPr>
        <p:txBody>
          <a:bodyPr wrap="square">
            <a:spAutoFit/>
          </a:bodyPr>
          <a:lstStyle/>
          <a:p>
            <a:r>
              <a:rPr lang="en-US" sz="800">
                <a:solidFill>
                  <a:schemeClr val="tx2">
                    <a:alpha val="24000"/>
                  </a:schemeClr>
                </a:solidFill>
                <a:effectLst/>
                <a:latin typeface="+mn-lt"/>
                <a:ea typeface="Calibri" panose="020F0502020204030204" pitchFamily="34" charset="0"/>
              </a:rPr>
              <a:t>© CNSI/</a:t>
            </a:r>
            <a:r>
              <a:rPr lang="en-US" sz="800">
                <a:solidFill>
                  <a:schemeClr val="tx2">
                    <a:alpha val="25000"/>
                  </a:schemeClr>
                </a:solidFill>
                <a:effectLst/>
                <a:latin typeface="+mn-lt"/>
                <a:ea typeface="Calibri" panose="020F0502020204030204" pitchFamily="34" charset="0"/>
              </a:rPr>
              <a:t>Kepro</a:t>
            </a:r>
            <a:r>
              <a:rPr lang="en-US" sz="800">
                <a:solidFill>
                  <a:schemeClr val="tx2">
                    <a:alpha val="24000"/>
                  </a:schemeClr>
                </a:solidFill>
                <a:effectLst/>
                <a:latin typeface="+mn-lt"/>
                <a:ea typeface="Calibri" panose="020F0502020204030204" pitchFamily="34" charset="0"/>
              </a:rPr>
              <a:t>. All Rights Reserved.</a:t>
            </a:r>
            <a:endParaRPr lang="en-US" sz="800">
              <a:solidFill>
                <a:schemeClr val="tx2">
                  <a:alpha val="24000"/>
                </a:schemeClr>
              </a:solidFill>
              <a:latin typeface="+mn-lt"/>
            </a:endParaRPr>
          </a:p>
        </p:txBody>
      </p:sp>
    </p:spTree>
    <p:extLst>
      <p:ext uri="{BB962C8B-B14F-4D97-AF65-F5344CB8AC3E}">
        <p14:creationId xmlns:p14="http://schemas.microsoft.com/office/powerpoint/2010/main" val="1896657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6" pos="3672" userDrawn="1">
          <p15:clr>
            <a:srgbClr val="FBAE40"/>
          </p15:clr>
        </p15:guide>
        <p15:guide id="7" userDrawn="1">
          <p15:clr>
            <a:srgbClr val="FBAE40"/>
          </p15:clr>
        </p15:guide>
        <p15:guide id="8" pos="18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Icon Layout V2">
    <p:bg>
      <p:bgPr>
        <a:solidFill>
          <a:schemeClr val="bg1"/>
        </a:solidFill>
        <a:effectLst/>
      </p:bgPr>
    </p:bg>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1FC7A03-B771-44F7-A957-5F46DBDDD00E}"/>
              </a:ext>
            </a:extLst>
          </p:cNvPr>
          <p:cNvSpPr/>
          <p:nvPr userDrawn="1"/>
        </p:nvSpPr>
        <p:spPr>
          <a:xfrm>
            <a:off x="0" y="1"/>
            <a:ext cx="609600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8334DC60-58A1-4D58-BD60-3ACBBF0D3991}"/>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4" name="Footer Placeholder 4">
            <a:extLst>
              <a:ext uri="{FF2B5EF4-FFF2-40B4-BE49-F238E27FC236}">
                <a16:creationId xmlns:a16="http://schemas.microsoft.com/office/drawing/2014/main" id="{563F24B9-1AC7-4031-9986-A553F3DB3BBD}"/>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
        <p:nvSpPr>
          <p:cNvPr id="32" name="Text Placeholder 2">
            <a:extLst>
              <a:ext uri="{FF2B5EF4-FFF2-40B4-BE49-F238E27FC236}">
                <a16:creationId xmlns:a16="http://schemas.microsoft.com/office/drawing/2014/main" id="{5D01145E-B053-480A-AC30-80B6EAFDD131}"/>
              </a:ext>
            </a:extLst>
          </p:cNvPr>
          <p:cNvSpPr>
            <a:spLocks noGrp="1"/>
          </p:cNvSpPr>
          <p:nvPr>
            <p:ph type="body" idx="1" hasCustomPrompt="1"/>
          </p:nvPr>
        </p:nvSpPr>
        <p:spPr>
          <a:xfrm>
            <a:off x="8081336" y="866751"/>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3" name="Text Placeholder 3">
            <a:extLst>
              <a:ext uri="{FF2B5EF4-FFF2-40B4-BE49-F238E27FC236}">
                <a16:creationId xmlns:a16="http://schemas.microsoft.com/office/drawing/2014/main" id="{13C700EB-6948-4B3D-94F6-E8134ACFAF44}"/>
              </a:ext>
            </a:extLst>
          </p:cNvPr>
          <p:cNvSpPr>
            <a:spLocks noGrp="1"/>
          </p:cNvSpPr>
          <p:nvPr>
            <p:ph type="body" sz="half" idx="17" hasCustomPrompt="1"/>
          </p:nvPr>
        </p:nvSpPr>
        <p:spPr>
          <a:xfrm>
            <a:off x="8081335" y="1390812"/>
            <a:ext cx="3234365" cy="865178"/>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34" name="Title 1">
            <a:extLst>
              <a:ext uri="{FF2B5EF4-FFF2-40B4-BE49-F238E27FC236}">
                <a16:creationId xmlns:a16="http://schemas.microsoft.com/office/drawing/2014/main" id="{8DD9F2ED-217E-4B67-9033-DE6438424A71}"/>
              </a:ext>
            </a:extLst>
          </p:cNvPr>
          <p:cNvSpPr>
            <a:spLocks noGrp="1"/>
          </p:cNvSpPr>
          <p:nvPr>
            <p:ph type="title" hasCustomPrompt="1"/>
          </p:nvPr>
        </p:nvSpPr>
        <p:spPr>
          <a:xfrm>
            <a:off x="890246" y="2167694"/>
            <a:ext cx="4701511" cy="436093"/>
          </a:xfrm>
          <a:prstGeom prst="rect">
            <a:avLst/>
          </a:prstGeom>
        </p:spPr>
        <p:txBody>
          <a:bodyPr lIns="0">
            <a:noAutofit/>
          </a:bodyPr>
          <a:lstStyle>
            <a:lvl1pPr>
              <a:defRPr sz="3600" b="1">
                <a:solidFill>
                  <a:schemeClr val="bg1"/>
                </a:solidFill>
                <a:latin typeface="Raleway" panose="020B0503030101060003" pitchFamily="34" charset="0"/>
              </a:defRPr>
            </a:lvl1pPr>
          </a:lstStyle>
          <a:p>
            <a:r>
              <a:rPr lang="en-US" dirty="0"/>
              <a:t>Content Headline</a:t>
            </a:r>
          </a:p>
        </p:txBody>
      </p:sp>
      <p:cxnSp>
        <p:nvCxnSpPr>
          <p:cNvPr id="35" name="Straight Connector 34">
            <a:extLst>
              <a:ext uri="{FF2B5EF4-FFF2-40B4-BE49-F238E27FC236}">
                <a16:creationId xmlns:a16="http://schemas.microsoft.com/office/drawing/2014/main" id="{36B0C9AD-E92F-4AE1-86D9-6F8EBB8C6764}"/>
              </a:ext>
            </a:extLst>
          </p:cNvPr>
          <p:cNvCxnSpPr>
            <a:cxnSpLocks/>
          </p:cNvCxnSpPr>
          <p:nvPr userDrawn="1"/>
        </p:nvCxnSpPr>
        <p:spPr>
          <a:xfrm>
            <a:off x="876300" y="288839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656179F8-BAF4-48F4-9FFE-965E3014F937}"/>
              </a:ext>
            </a:extLst>
          </p:cNvPr>
          <p:cNvSpPr>
            <a:spLocks noGrp="1"/>
          </p:cNvSpPr>
          <p:nvPr>
            <p:ph type="body" sz="half" idx="24" hasCustomPrompt="1"/>
          </p:nvPr>
        </p:nvSpPr>
        <p:spPr>
          <a:xfrm>
            <a:off x="876300" y="3168629"/>
            <a:ext cx="4391025" cy="3003568"/>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38" name="Text Placeholder 2">
            <a:extLst>
              <a:ext uri="{FF2B5EF4-FFF2-40B4-BE49-F238E27FC236}">
                <a16:creationId xmlns:a16="http://schemas.microsoft.com/office/drawing/2014/main" id="{D0D4EEA6-826F-4CAA-939B-33482E00159D}"/>
              </a:ext>
            </a:extLst>
          </p:cNvPr>
          <p:cNvSpPr>
            <a:spLocks noGrp="1"/>
          </p:cNvSpPr>
          <p:nvPr>
            <p:ph type="body" idx="25" hasCustomPrompt="1"/>
          </p:nvPr>
        </p:nvSpPr>
        <p:spPr>
          <a:xfrm>
            <a:off x="8081336" y="2734378"/>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39" name="Text Placeholder 3">
            <a:extLst>
              <a:ext uri="{FF2B5EF4-FFF2-40B4-BE49-F238E27FC236}">
                <a16:creationId xmlns:a16="http://schemas.microsoft.com/office/drawing/2014/main" id="{CD5A9EB1-F0A1-4437-9B7B-2F28D46647C7}"/>
              </a:ext>
            </a:extLst>
          </p:cNvPr>
          <p:cNvSpPr>
            <a:spLocks noGrp="1"/>
          </p:cNvSpPr>
          <p:nvPr>
            <p:ph type="body" sz="half" idx="26" hasCustomPrompt="1"/>
          </p:nvPr>
        </p:nvSpPr>
        <p:spPr>
          <a:xfrm>
            <a:off x="8081335" y="3258438"/>
            <a:ext cx="3234365" cy="865181"/>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40" name="Text Placeholder 2">
            <a:extLst>
              <a:ext uri="{FF2B5EF4-FFF2-40B4-BE49-F238E27FC236}">
                <a16:creationId xmlns:a16="http://schemas.microsoft.com/office/drawing/2014/main" id="{E7520CDE-5603-4BA4-AC0E-C1BF28DEA28D}"/>
              </a:ext>
            </a:extLst>
          </p:cNvPr>
          <p:cNvSpPr>
            <a:spLocks noGrp="1"/>
          </p:cNvSpPr>
          <p:nvPr>
            <p:ph type="body" idx="27" hasCustomPrompt="1"/>
          </p:nvPr>
        </p:nvSpPr>
        <p:spPr>
          <a:xfrm>
            <a:off x="8081336" y="4602006"/>
            <a:ext cx="3234364" cy="307579"/>
          </a:xfrm>
          <a:prstGeom prst="rect">
            <a:avLst/>
          </a:prstGeom>
        </p:spPr>
        <p:txBody>
          <a:bodyPr lIns="0" anchor="ctr">
            <a:noAutofit/>
          </a:bodyPr>
          <a:lstStyle>
            <a:lvl1pPr marL="0" indent="0">
              <a:buNone/>
              <a:defRPr sz="1400" b="1">
                <a:solidFill>
                  <a:schemeClr val="tx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Paragraph Title</a:t>
            </a:r>
          </a:p>
        </p:txBody>
      </p:sp>
      <p:sp>
        <p:nvSpPr>
          <p:cNvPr id="41" name="Text Placeholder 3">
            <a:extLst>
              <a:ext uri="{FF2B5EF4-FFF2-40B4-BE49-F238E27FC236}">
                <a16:creationId xmlns:a16="http://schemas.microsoft.com/office/drawing/2014/main" id="{1B7C59E7-1631-4BB3-BF24-86857618381B}"/>
              </a:ext>
            </a:extLst>
          </p:cNvPr>
          <p:cNvSpPr>
            <a:spLocks noGrp="1"/>
          </p:cNvSpPr>
          <p:nvPr>
            <p:ph type="body" sz="half" idx="28" hasCustomPrompt="1"/>
          </p:nvPr>
        </p:nvSpPr>
        <p:spPr>
          <a:xfrm>
            <a:off x="8081335" y="5126067"/>
            <a:ext cx="3234365" cy="865182"/>
          </a:xfrm>
          <a:prstGeom prst="rect">
            <a:avLst/>
          </a:prstGeom>
        </p:spPr>
        <p:txBody>
          <a:bodyPr lIns="0">
            <a:noAutofit/>
          </a:bodyPr>
          <a:lstStyle>
            <a:lvl1pPr marL="0" marR="0" indent="0" algn="l" defTabSz="914400" rtl="0" eaLnBrk="1" fontAlgn="auto" latinLnBrk="0" hangingPunct="1">
              <a:lnSpc>
                <a:spcPct val="90000"/>
              </a:lnSpc>
              <a:spcBef>
                <a:spcPts val="1000"/>
              </a:spcBef>
              <a:spcAft>
                <a:spcPts val="0"/>
              </a:spcAft>
              <a:buClr>
                <a:srgbClr val="EF8A44"/>
              </a:buClr>
              <a:buSzTx/>
              <a:buFont typeface="+mj-lt"/>
              <a:buNone/>
              <a:tabLst/>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rgbClr val="EF8A44"/>
              </a:buClr>
              <a:buSzTx/>
              <a:buFont typeface="+mj-lt"/>
              <a:buNone/>
              <a:tabLst/>
              <a:defRPr/>
            </a:pPr>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
        <p:nvSpPr>
          <p:cNvPr id="18" name="Oval 17">
            <a:extLst>
              <a:ext uri="{FF2B5EF4-FFF2-40B4-BE49-F238E27FC236}">
                <a16:creationId xmlns:a16="http://schemas.microsoft.com/office/drawing/2014/main" id="{FFE83558-0D23-4184-A4C6-5A304A0846B6}"/>
              </a:ext>
            </a:extLst>
          </p:cNvPr>
          <p:cNvSpPr/>
          <p:nvPr userDrawn="1"/>
        </p:nvSpPr>
        <p:spPr>
          <a:xfrm>
            <a:off x="6628496" y="866751"/>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1102BCF-7E6C-40DB-B6CA-637C150CF8F9}"/>
              </a:ext>
            </a:extLst>
          </p:cNvPr>
          <p:cNvSpPr/>
          <p:nvPr userDrawn="1"/>
        </p:nvSpPr>
        <p:spPr>
          <a:xfrm>
            <a:off x="6628496" y="2734378"/>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ADD7EDF-1C8B-4D47-B7E0-C3576BB34DFE}"/>
              </a:ext>
            </a:extLst>
          </p:cNvPr>
          <p:cNvSpPr/>
          <p:nvPr userDrawn="1"/>
        </p:nvSpPr>
        <p:spPr>
          <a:xfrm>
            <a:off x="6642156" y="4602005"/>
            <a:ext cx="1221008" cy="1221008"/>
          </a:xfrm>
          <a:prstGeom prst="ellipse">
            <a:avLst/>
          </a:prstGeom>
          <a:solidFill>
            <a:srgbClr val="70C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7DF80C2-1B61-4A83-9111-0C1A4A947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790403714"/>
      </p:ext>
    </p:extLst>
  </p:cSld>
  <p:clrMapOvr>
    <a:masterClrMapping/>
  </p:clrMapOvr>
  <p:extLst>
    <p:ext uri="{DCECCB84-F9BA-43D5-87BE-67443E8EF086}">
      <p15:sldGuideLst xmlns:p15="http://schemas.microsoft.com/office/powerpoint/2012/main">
        <p15:guide id="1" orient="horz" pos="2280">
          <p15:clr>
            <a:srgbClr val="FBAE40"/>
          </p15:clr>
        </p15:guide>
        <p15:guide id="2" pos="45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ECB76D88-49A0-4154-B911-5E67F28F581E}"/>
              </a:ext>
            </a:extLst>
          </p:cNvPr>
          <p:cNvSpPr/>
          <p:nvPr userDrawn="1"/>
        </p:nvSpPr>
        <p:spPr>
          <a:xfrm>
            <a:off x="-1" y="0"/>
            <a:ext cx="8998086" cy="6858000"/>
          </a:xfrm>
          <a:custGeom>
            <a:avLst/>
            <a:gdLst>
              <a:gd name="connsiteX0" fmla="*/ 0 w 667657"/>
              <a:gd name="connsiteY0" fmla="*/ 0 h 667657"/>
              <a:gd name="connsiteX1" fmla="*/ 667657 w 667657"/>
              <a:gd name="connsiteY1" fmla="*/ 0 h 667657"/>
              <a:gd name="connsiteX2" fmla="*/ 667657 w 667657"/>
              <a:gd name="connsiteY2" fmla="*/ 667657 h 667657"/>
              <a:gd name="connsiteX3" fmla="*/ 0 w 667657"/>
              <a:gd name="connsiteY3" fmla="*/ 667657 h 667657"/>
            </a:gdLst>
            <a:ahLst/>
            <a:cxnLst>
              <a:cxn ang="0">
                <a:pos x="connsiteX0" y="connsiteY0"/>
              </a:cxn>
              <a:cxn ang="0">
                <a:pos x="connsiteX1" y="connsiteY1"/>
              </a:cxn>
              <a:cxn ang="0">
                <a:pos x="connsiteX2" y="connsiteY2"/>
              </a:cxn>
              <a:cxn ang="0">
                <a:pos x="connsiteX3" y="connsiteY3"/>
              </a:cxn>
            </a:cxnLst>
            <a:rect l="l" t="t" r="r" b="b"/>
            <a:pathLst>
              <a:path w="667657" h="667657">
                <a:moveTo>
                  <a:pt x="0" y="0"/>
                </a:moveTo>
                <a:lnTo>
                  <a:pt x="667657" y="0"/>
                </a:lnTo>
                <a:lnTo>
                  <a:pt x="667657" y="667657"/>
                </a:lnTo>
                <a:lnTo>
                  <a:pt x="0" y="667657"/>
                </a:lnTo>
                <a:close/>
              </a:path>
            </a:pathLst>
          </a:cu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0">
            <a:extLst>
              <a:ext uri="{FF2B5EF4-FFF2-40B4-BE49-F238E27FC236}">
                <a16:creationId xmlns:a16="http://schemas.microsoft.com/office/drawing/2014/main" id="{3A0C692D-DDDF-41D5-8472-39C1EBAB5504}"/>
              </a:ext>
            </a:extLst>
          </p:cNvPr>
          <p:cNvSpPr>
            <a:spLocks noGrp="1"/>
          </p:cNvSpPr>
          <p:nvPr>
            <p:ph type="pic" sz="quarter" idx="10"/>
          </p:nvPr>
        </p:nvSpPr>
        <p:spPr>
          <a:xfrm>
            <a:off x="4799517" y="0"/>
            <a:ext cx="8705850" cy="6858000"/>
          </a:xfrm>
          <a:custGeom>
            <a:avLst/>
            <a:gdLst>
              <a:gd name="connsiteX0" fmla="*/ 4114800 w 8705850"/>
              <a:gd name="connsiteY0" fmla="*/ 0 h 6858000"/>
              <a:gd name="connsiteX1" fmla="*/ 8705850 w 8705850"/>
              <a:gd name="connsiteY1" fmla="*/ 0 h 6858000"/>
              <a:gd name="connsiteX2" fmla="*/ 4591050 w 8705850"/>
              <a:gd name="connsiteY2" fmla="*/ 6858000 h 6858000"/>
              <a:gd name="connsiteX3" fmla="*/ 0 w 8705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05850" h="6858000">
                <a:moveTo>
                  <a:pt x="4114800" y="0"/>
                </a:moveTo>
                <a:lnTo>
                  <a:pt x="8705850" y="0"/>
                </a:lnTo>
                <a:lnTo>
                  <a:pt x="45910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dirty="0"/>
          </a:p>
        </p:txBody>
      </p:sp>
      <p:sp>
        <p:nvSpPr>
          <p:cNvPr id="13" name="Title 1">
            <a:extLst>
              <a:ext uri="{FF2B5EF4-FFF2-40B4-BE49-F238E27FC236}">
                <a16:creationId xmlns:a16="http://schemas.microsoft.com/office/drawing/2014/main" id="{FED3A7C3-250E-4A7B-91DD-87207A62D288}"/>
              </a:ext>
            </a:extLst>
          </p:cNvPr>
          <p:cNvSpPr>
            <a:spLocks noGrp="1"/>
          </p:cNvSpPr>
          <p:nvPr>
            <p:ph type="title" hasCustomPrompt="1"/>
          </p:nvPr>
        </p:nvSpPr>
        <p:spPr>
          <a:xfrm>
            <a:off x="952500" y="1331471"/>
            <a:ext cx="6450623" cy="374287"/>
          </a:xfrm>
          <a:prstGeom prst="rect">
            <a:avLst/>
          </a:prstGeom>
        </p:spPr>
        <p:txBody>
          <a:bodyPr lIns="0">
            <a:noAutofit/>
          </a:bodyPr>
          <a:lstStyle>
            <a:lvl1pPr>
              <a:defRPr sz="4500" b="1">
                <a:solidFill>
                  <a:schemeClr val="bg1"/>
                </a:solidFill>
                <a:latin typeface="Raleway" panose="020B0503030101060003" pitchFamily="34" charset="0"/>
              </a:defRPr>
            </a:lvl1pPr>
          </a:lstStyle>
          <a:p>
            <a:r>
              <a:rPr lang="en-US" dirty="0"/>
              <a:t>Conclusion</a:t>
            </a:r>
          </a:p>
        </p:txBody>
      </p:sp>
      <p:cxnSp>
        <p:nvCxnSpPr>
          <p:cNvPr id="14" name="Straight Connector 13">
            <a:extLst>
              <a:ext uri="{FF2B5EF4-FFF2-40B4-BE49-F238E27FC236}">
                <a16:creationId xmlns:a16="http://schemas.microsoft.com/office/drawing/2014/main" id="{D3D7CAF6-C0A6-4509-97C7-74753EC2DD6A}"/>
              </a:ext>
            </a:extLst>
          </p:cNvPr>
          <p:cNvCxnSpPr>
            <a:cxnSpLocks/>
          </p:cNvCxnSpPr>
          <p:nvPr userDrawn="1"/>
        </p:nvCxnSpPr>
        <p:spPr>
          <a:xfrm>
            <a:off x="952500" y="1990367"/>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7C706521-C2DD-46C1-8D7A-8FC57F200918}"/>
              </a:ext>
            </a:extLst>
          </p:cNvPr>
          <p:cNvSpPr>
            <a:spLocks noGrp="1"/>
          </p:cNvSpPr>
          <p:nvPr>
            <p:ph type="body" idx="1" hasCustomPrompt="1"/>
          </p:nvPr>
        </p:nvSpPr>
        <p:spPr>
          <a:xfrm>
            <a:off x="952500" y="4176905"/>
            <a:ext cx="2771778" cy="307579"/>
          </a:xfrm>
          <a:prstGeom prst="rect">
            <a:avLst/>
          </a:prstGeom>
        </p:spPr>
        <p:txBody>
          <a:bodyPr lIns="0" anchor="ctr">
            <a:normAutofit/>
          </a:bodyPr>
          <a:lstStyle>
            <a:lvl1pPr marL="0" indent="0">
              <a:buNone/>
              <a:defRPr sz="1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Contact Info</a:t>
            </a:r>
          </a:p>
        </p:txBody>
      </p:sp>
      <p:sp>
        <p:nvSpPr>
          <p:cNvPr id="27" name="Text Placeholder 2">
            <a:extLst>
              <a:ext uri="{FF2B5EF4-FFF2-40B4-BE49-F238E27FC236}">
                <a16:creationId xmlns:a16="http://schemas.microsoft.com/office/drawing/2014/main" id="{A2DC4B6C-6A83-4875-A992-BF8522D4B736}"/>
              </a:ext>
            </a:extLst>
          </p:cNvPr>
          <p:cNvSpPr>
            <a:spLocks noGrp="1"/>
          </p:cNvSpPr>
          <p:nvPr>
            <p:ph type="body" idx="20" hasCustomPrompt="1"/>
          </p:nvPr>
        </p:nvSpPr>
        <p:spPr>
          <a:xfrm>
            <a:off x="1329882" y="4646683"/>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1</a:t>
            </a:r>
          </a:p>
        </p:txBody>
      </p:sp>
      <p:sp>
        <p:nvSpPr>
          <p:cNvPr id="28" name="Text Placeholder 3">
            <a:extLst>
              <a:ext uri="{FF2B5EF4-FFF2-40B4-BE49-F238E27FC236}">
                <a16:creationId xmlns:a16="http://schemas.microsoft.com/office/drawing/2014/main" id="{94D5182A-75AE-49CC-84E5-F1ACBB4E4E69}"/>
              </a:ext>
            </a:extLst>
          </p:cNvPr>
          <p:cNvSpPr>
            <a:spLocks noGrp="1"/>
          </p:cNvSpPr>
          <p:nvPr>
            <p:ph type="body" sz="half" idx="22" hasCustomPrompt="1"/>
          </p:nvPr>
        </p:nvSpPr>
        <p:spPr>
          <a:xfrm>
            <a:off x="952500" y="2369090"/>
            <a:ext cx="4855447" cy="1005111"/>
          </a:xfrm>
          <a:prstGeom prst="rect">
            <a:avLst/>
          </a:prstGeom>
        </p:spPr>
        <p:txBody>
          <a:bodyPr lIns="0">
            <a:noAutofit/>
          </a:bodyPr>
          <a:lstStyle>
            <a:lvl1pPr marL="0" indent="0">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pic>
        <p:nvPicPr>
          <p:cNvPr id="4" name="Picture 3" descr="A close up of a logo&#10;&#10;Description automatically generated">
            <a:extLst>
              <a:ext uri="{FF2B5EF4-FFF2-40B4-BE49-F238E27FC236}">
                <a16:creationId xmlns:a16="http://schemas.microsoft.com/office/drawing/2014/main" id="{9D4D4B04-5E59-4A26-BD3B-6B5B0EC963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52500" y="5427923"/>
            <a:ext cx="268810" cy="268810"/>
          </a:xfrm>
          <a:prstGeom prst="rect">
            <a:avLst/>
          </a:prstGeom>
        </p:spPr>
      </p:pic>
      <p:pic>
        <p:nvPicPr>
          <p:cNvPr id="6" name="Picture 5" descr="A close up of a logo&#10;&#10;Description automatically generated">
            <a:extLst>
              <a:ext uri="{FF2B5EF4-FFF2-40B4-BE49-F238E27FC236}">
                <a16:creationId xmlns:a16="http://schemas.microsoft.com/office/drawing/2014/main" id="{6A9D5765-8133-4DBD-A907-093CDA9A2A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2500" y="5037156"/>
            <a:ext cx="268810" cy="268810"/>
          </a:xfrm>
          <a:prstGeom prst="rect">
            <a:avLst/>
          </a:prstGeom>
        </p:spPr>
      </p:pic>
      <p:pic>
        <p:nvPicPr>
          <p:cNvPr id="8" name="Picture 7" descr="A close up of a logo&#10;&#10;Description automatically generated">
            <a:extLst>
              <a:ext uri="{FF2B5EF4-FFF2-40B4-BE49-F238E27FC236}">
                <a16:creationId xmlns:a16="http://schemas.microsoft.com/office/drawing/2014/main" id="{292EB73D-8187-4FD0-93CC-4EAF081287C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52500" y="4641054"/>
            <a:ext cx="268810" cy="268810"/>
          </a:xfrm>
          <a:prstGeom prst="rect">
            <a:avLst/>
          </a:prstGeom>
        </p:spPr>
      </p:pic>
      <p:sp>
        <p:nvSpPr>
          <p:cNvPr id="21" name="Text Placeholder 2">
            <a:extLst>
              <a:ext uri="{FF2B5EF4-FFF2-40B4-BE49-F238E27FC236}">
                <a16:creationId xmlns:a16="http://schemas.microsoft.com/office/drawing/2014/main" id="{6DC26D55-2FF1-4A51-A84E-89EED6F73BD2}"/>
              </a:ext>
            </a:extLst>
          </p:cNvPr>
          <p:cNvSpPr>
            <a:spLocks noGrp="1"/>
          </p:cNvSpPr>
          <p:nvPr>
            <p:ph type="body" idx="23" hasCustomPrompt="1"/>
          </p:nvPr>
        </p:nvSpPr>
        <p:spPr>
          <a:xfrm>
            <a:off x="1329882" y="5047935"/>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2</a:t>
            </a:r>
          </a:p>
        </p:txBody>
      </p:sp>
      <p:sp>
        <p:nvSpPr>
          <p:cNvPr id="22" name="Text Placeholder 2">
            <a:extLst>
              <a:ext uri="{FF2B5EF4-FFF2-40B4-BE49-F238E27FC236}">
                <a16:creationId xmlns:a16="http://schemas.microsoft.com/office/drawing/2014/main" id="{F09FEC57-6488-4623-89D4-20F0C58A384B}"/>
              </a:ext>
            </a:extLst>
          </p:cNvPr>
          <p:cNvSpPr>
            <a:spLocks noGrp="1"/>
          </p:cNvSpPr>
          <p:nvPr>
            <p:ph type="body" idx="24" hasCustomPrompt="1"/>
          </p:nvPr>
        </p:nvSpPr>
        <p:spPr>
          <a:xfrm>
            <a:off x="1329882" y="5444777"/>
            <a:ext cx="2771778" cy="235102"/>
          </a:xfrm>
          <a:prstGeom prst="rect">
            <a:avLst/>
          </a:prstGeom>
        </p:spPr>
        <p:txBody>
          <a:bodyPr lIns="0" anchor="t">
            <a:noAutofit/>
          </a:bodyPr>
          <a:lstStyle>
            <a:lvl1pPr marL="0" marR="0" indent="0" algn="l" defTabSz="914400" rtl="0" eaLnBrk="1" fontAlgn="auto" latinLnBrk="0" hangingPunct="1">
              <a:lnSpc>
                <a:spcPct val="100000"/>
              </a:lnSpc>
              <a:spcBef>
                <a:spcPts val="0"/>
              </a:spcBef>
              <a:spcAft>
                <a:spcPts val="0"/>
              </a:spcAft>
              <a:buClr>
                <a:srgbClr val="EF8A44"/>
              </a:buClr>
              <a:buSzTx/>
              <a:buFont typeface="+mj-lt"/>
              <a:buNone/>
              <a:tabLst/>
              <a:defRPr sz="12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Line 3</a:t>
            </a:r>
          </a:p>
        </p:txBody>
      </p:sp>
      <p:sp>
        <p:nvSpPr>
          <p:cNvPr id="23" name="Slide Number Placeholder 5">
            <a:extLst>
              <a:ext uri="{FF2B5EF4-FFF2-40B4-BE49-F238E27FC236}">
                <a16:creationId xmlns:a16="http://schemas.microsoft.com/office/drawing/2014/main" id="{F1A50989-8109-4601-B814-FB899D7F3A4E}"/>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tx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25" name="Footer Placeholder 4">
            <a:extLst>
              <a:ext uri="{FF2B5EF4-FFF2-40B4-BE49-F238E27FC236}">
                <a16:creationId xmlns:a16="http://schemas.microsoft.com/office/drawing/2014/main" id="{509D2860-D7AE-40D9-BDBB-2560FFB69832}"/>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7" name="Picture 16">
            <a:extLst>
              <a:ext uri="{FF2B5EF4-FFF2-40B4-BE49-F238E27FC236}">
                <a16:creationId xmlns:a16="http://schemas.microsoft.com/office/drawing/2014/main" id="{DF638187-2153-481E-84FF-F894ADA7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Tree>
    <p:extLst>
      <p:ext uri="{BB962C8B-B14F-4D97-AF65-F5344CB8AC3E}">
        <p14:creationId xmlns:p14="http://schemas.microsoft.com/office/powerpoint/2010/main" val="3683245758"/>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1577DF-3F2B-45FB-B7EC-3FEB0B6A84C1}"/>
              </a:ext>
            </a:extLst>
          </p:cNvPr>
          <p:cNvSpPr/>
          <p:nvPr userDrawn="1"/>
        </p:nvSpPr>
        <p:spPr>
          <a:xfrm>
            <a:off x="0" y="1"/>
            <a:ext cx="12192000" cy="6857999"/>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E1117F20-7793-4845-8B00-EB194EDF2705}"/>
              </a:ext>
            </a:extLst>
          </p:cNvPr>
          <p:cNvSpPr>
            <a:spLocks noGrp="1"/>
          </p:cNvSpPr>
          <p:nvPr>
            <p:ph type="title" hasCustomPrompt="1"/>
          </p:nvPr>
        </p:nvSpPr>
        <p:spPr>
          <a:xfrm>
            <a:off x="2811167" y="3970170"/>
            <a:ext cx="6569664" cy="374287"/>
          </a:xfrm>
        </p:spPr>
        <p:txBody>
          <a:bodyPr>
            <a:noAutofit/>
          </a:bodyPr>
          <a:lstStyle>
            <a:lvl1pPr algn="ctr">
              <a:defRPr sz="4500">
                <a:solidFill>
                  <a:schemeClr val="bg1"/>
                </a:solidFill>
              </a:defRPr>
            </a:lvl1pPr>
          </a:lstStyle>
          <a:p>
            <a:r>
              <a:rPr lang="en-US" dirty="0"/>
              <a:t>Questions &amp; Answer</a:t>
            </a:r>
          </a:p>
        </p:txBody>
      </p:sp>
      <p:sp>
        <p:nvSpPr>
          <p:cNvPr id="10" name="Text Placeholder 2">
            <a:extLst>
              <a:ext uri="{FF2B5EF4-FFF2-40B4-BE49-F238E27FC236}">
                <a16:creationId xmlns:a16="http://schemas.microsoft.com/office/drawing/2014/main" id="{96C0B6C9-8C06-4E46-9AB9-02A21B4C24B2}"/>
              </a:ext>
            </a:extLst>
          </p:cNvPr>
          <p:cNvSpPr>
            <a:spLocks noGrp="1"/>
          </p:cNvSpPr>
          <p:nvPr>
            <p:ph type="body" idx="14" hasCustomPrompt="1"/>
          </p:nvPr>
        </p:nvSpPr>
        <p:spPr>
          <a:xfrm>
            <a:off x="3692104" y="5086184"/>
            <a:ext cx="4807790" cy="685160"/>
          </a:xfrm>
          <a:prstGeom prst="rect">
            <a:avLst/>
          </a:prstGeom>
        </p:spPr>
        <p:txBody>
          <a:bodyPr>
            <a:noAutofit/>
          </a:bodyPr>
          <a:lstStyle>
            <a:lvl1pPr marL="0" indent="0" algn="ctr">
              <a:lnSpc>
                <a:spcPct val="100000"/>
              </a:lnSpc>
              <a:buNone/>
              <a:defRPr sz="1900" b="0">
                <a:solidFill>
                  <a:schemeClr val="bg1"/>
                </a:solidFill>
                <a:latin typeface="Raleway" panose="020B05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for the slide Subtitle for the slide Subtitle for the slide</a:t>
            </a:r>
          </a:p>
        </p:txBody>
      </p:sp>
      <p:sp>
        <p:nvSpPr>
          <p:cNvPr id="5" name="Picture Placeholder 4">
            <a:extLst>
              <a:ext uri="{FF2B5EF4-FFF2-40B4-BE49-F238E27FC236}">
                <a16:creationId xmlns:a16="http://schemas.microsoft.com/office/drawing/2014/main" id="{5757E570-0572-4FC3-A5AF-8C1042341282}"/>
              </a:ext>
            </a:extLst>
          </p:cNvPr>
          <p:cNvSpPr>
            <a:spLocks noGrp="1"/>
          </p:cNvSpPr>
          <p:nvPr>
            <p:ph type="pic" sz="quarter" idx="19"/>
          </p:nvPr>
        </p:nvSpPr>
        <p:spPr>
          <a:xfrm>
            <a:off x="606942" y="459"/>
            <a:ext cx="10978113" cy="3217191"/>
          </a:xfrm>
        </p:spPr>
        <p:txBody>
          <a:bodyPr/>
          <a:lstStyle/>
          <a:p>
            <a:endParaRPr lang="en-US" dirty="0"/>
          </a:p>
        </p:txBody>
      </p:sp>
      <p:cxnSp>
        <p:nvCxnSpPr>
          <p:cNvPr id="13" name="Straight Connector 12">
            <a:extLst>
              <a:ext uri="{FF2B5EF4-FFF2-40B4-BE49-F238E27FC236}">
                <a16:creationId xmlns:a16="http://schemas.microsoft.com/office/drawing/2014/main" id="{68566A92-7FF3-47AD-80A8-70018A916B98}"/>
              </a:ext>
            </a:extLst>
          </p:cNvPr>
          <p:cNvCxnSpPr>
            <a:cxnSpLocks/>
          </p:cNvCxnSpPr>
          <p:nvPr userDrawn="1"/>
        </p:nvCxnSpPr>
        <p:spPr>
          <a:xfrm>
            <a:off x="3673288" y="4614824"/>
            <a:ext cx="4845423"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8A6B905-E7BB-4CB9-B5A3-83877F7D4D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118" y="6499664"/>
            <a:ext cx="609770" cy="167014"/>
          </a:xfrm>
          <a:prstGeom prst="rect">
            <a:avLst/>
          </a:prstGeom>
        </p:spPr>
      </p:pic>
      <p:sp>
        <p:nvSpPr>
          <p:cNvPr id="17" name="Slide Number Placeholder 5">
            <a:extLst>
              <a:ext uri="{FF2B5EF4-FFF2-40B4-BE49-F238E27FC236}">
                <a16:creationId xmlns:a16="http://schemas.microsoft.com/office/drawing/2014/main" id="{14559626-B2C3-4005-97DD-B6BF09E20D56}"/>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a:t>
            </a:fld>
            <a:endParaRPr lang="en-US" dirty="0"/>
          </a:p>
        </p:txBody>
      </p:sp>
      <p:sp>
        <p:nvSpPr>
          <p:cNvPr id="18" name="Footer Placeholder 4">
            <a:extLst>
              <a:ext uri="{FF2B5EF4-FFF2-40B4-BE49-F238E27FC236}">
                <a16:creationId xmlns:a16="http://schemas.microsoft.com/office/drawing/2014/main" id="{E49AC53F-E669-4137-8AAD-354618CDDBFB}"/>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spTree>
    <p:extLst>
      <p:ext uri="{BB962C8B-B14F-4D97-AF65-F5344CB8AC3E}">
        <p14:creationId xmlns:p14="http://schemas.microsoft.com/office/powerpoint/2010/main" val="15159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8354" r="18288" b="8366"/>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5" r:id="rId49"/>
    <p:sldLayoutId id="2147483846" r:id="rId50"/>
    <p:sldLayoutId id="2147483848" r:id="rId51"/>
    <p:sldLayoutId id="2147483849" r:id="rId52"/>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mhcp.kepro.com/training" TargetMode="External"/><Relationship Id="rId1" Type="http://schemas.openxmlformats.org/officeDocument/2006/relationships/slideLayout" Target="../slideLayouts/slideLayout4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hyperlink" Target="mailto:Minnesotaasam@acentra.com" TargetMode="External"/><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hyperlink" Target="https://portal.kepro.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5627605.fs1.hubspotusercontent-na1.net/hubfs/5627605/MNHCP%20Atrezzo%20Provider%20Portal%20Login-1.mp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hyperlink" Target="https://portal.kepro.com/" TargetMode="External"/><Relationship Id="rId4" Type="http://schemas.openxmlformats.org/officeDocument/2006/relationships/hyperlink" Target="mailto:MinnestoaASAM@acentra.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3.png"/><Relationship Id="rId5" Type="http://schemas.openxmlformats.org/officeDocument/2006/relationships/hyperlink" Target="mailto:1115demonstration.dhs@state.mn.us" TargetMode="External"/><Relationship Id="rId4" Type="http://schemas.openxmlformats.org/officeDocument/2006/relationships/hyperlink" Target="mailto:Minnesotaasam@acentra.com" TargetMode="External"/><Relationship Id="rId9" Type="http://schemas.openxmlformats.org/officeDocument/2006/relationships/image" Target="../media/image4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95_1159216B.xml"/><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E747E1-7E6F-EAEF-CF5B-7D83543BEFA2}"/>
              </a:ext>
            </a:extLst>
          </p:cNvPr>
          <p:cNvSpPr>
            <a:spLocks noGrp="1"/>
          </p:cNvSpPr>
          <p:nvPr>
            <p:ph type="body" sz="quarter" idx="10"/>
          </p:nvPr>
        </p:nvSpPr>
        <p:spPr>
          <a:xfrm>
            <a:off x="266079" y="3162837"/>
            <a:ext cx="6161887" cy="1126950"/>
          </a:xfrm>
        </p:spPr>
        <p:txBody>
          <a:bodyPr/>
          <a:lstStyle/>
          <a:p>
            <a:r>
              <a:rPr lang="en-US" sz="2400" b="1" dirty="0"/>
              <a:t>Acentra Provider Portal Training: </a:t>
            </a:r>
          </a:p>
          <a:p>
            <a:r>
              <a:rPr lang="en-US" sz="2400" dirty="0"/>
              <a:t>ASAM UM Creating Cases Effectively</a:t>
            </a:r>
          </a:p>
        </p:txBody>
      </p:sp>
      <p:sp>
        <p:nvSpPr>
          <p:cNvPr id="3" name="Text Placeholder 2">
            <a:extLst>
              <a:ext uri="{FF2B5EF4-FFF2-40B4-BE49-F238E27FC236}">
                <a16:creationId xmlns:a16="http://schemas.microsoft.com/office/drawing/2014/main" id="{44AF8774-788F-1397-DC2D-91AFD7AFDCBC}"/>
              </a:ext>
            </a:extLst>
          </p:cNvPr>
          <p:cNvSpPr>
            <a:spLocks noGrp="1"/>
          </p:cNvSpPr>
          <p:nvPr>
            <p:ph type="body" sz="quarter" idx="11"/>
          </p:nvPr>
        </p:nvSpPr>
        <p:spPr>
          <a:xfrm>
            <a:off x="1010389" y="4844510"/>
            <a:ext cx="4762500" cy="463511"/>
          </a:xfrm>
        </p:spPr>
        <p:txBody>
          <a:bodyPr/>
          <a:lstStyle/>
          <a:p>
            <a:r>
              <a:rPr lang="en-US" sz="1800" b="1" dirty="0"/>
              <a:t>Utilizing the Create a Case Wizard</a:t>
            </a:r>
          </a:p>
          <a:p>
            <a:r>
              <a:rPr lang="en-US" sz="1800" b="1" dirty="0"/>
              <a:t>Portal Submission Requirements</a:t>
            </a:r>
            <a:endParaRPr lang="en-US" sz="1800" dirty="0"/>
          </a:p>
          <a:p>
            <a:pPr algn="ctr"/>
            <a:endParaRPr lang="en-US" dirty="0"/>
          </a:p>
        </p:txBody>
      </p:sp>
    </p:spTree>
    <p:extLst>
      <p:ext uri="{BB962C8B-B14F-4D97-AF65-F5344CB8AC3E}">
        <p14:creationId xmlns:p14="http://schemas.microsoft.com/office/powerpoint/2010/main" val="3652152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91A8A-3A97-FAA3-6E88-F265BB4E7FF6}"/>
              </a:ext>
            </a:extLst>
          </p:cNvPr>
          <p:cNvSpPr>
            <a:spLocks noGrp="1"/>
          </p:cNvSpPr>
          <p:nvPr>
            <p:ph type="body" sz="quarter" idx="10"/>
          </p:nvPr>
        </p:nvSpPr>
        <p:spPr>
          <a:xfrm>
            <a:off x="382315" y="5656263"/>
            <a:ext cx="7441931" cy="587519"/>
          </a:xfrm>
        </p:spPr>
        <p:txBody>
          <a:bodyPr/>
          <a:lstStyle/>
          <a:p>
            <a:r>
              <a:rPr lang="en-US" sz="4000" dirty="0"/>
              <a:t>ANG Provider Portal</a:t>
            </a:r>
          </a:p>
        </p:txBody>
      </p:sp>
      <p:sp>
        <p:nvSpPr>
          <p:cNvPr id="3" name="Text Placeholder 2">
            <a:extLst>
              <a:ext uri="{FF2B5EF4-FFF2-40B4-BE49-F238E27FC236}">
                <a16:creationId xmlns:a16="http://schemas.microsoft.com/office/drawing/2014/main" id="{01E39207-C6FE-ACE1-8E30-86D471669554}"/>
              </a:ext>
            </a:extLst>
          </p:cNvPr>
          <p:cNvSpPr>
            <a:spLocks noGrp="1"/>
          </p:cNvSpPr>
          <p:nvPr>
            <p:ph type="body" sz="quarter" idx="11"/>
          </p:nvPr>
        </p:nvSpPr>
        <p:spPr/>
        <p:txBody>
          <a:bodyPr/>
          <a:lstStyle/>
          <a:p>
            <a:r>
              <a:rPr lang="en-US" sz="2800" dirty="0"/>
              <a:t>PART 3</a:t>
            </a:r>
          </a:p>
        </p:txBody>
      </p:sp>
    </p:spTree>
    <p:extLst>
      <p:ext uri="{BB962C8B-B14F-4D97-AF65-F5344CB8AC3E}">
        <p14:creationId xmlns:p14="http://schemas.microsoft.com/office/powerpoint/2010/main" val="2042733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41B809-60FA-0347-5F27-728BE6A69373}"/>
              </a:ext>
            </a:extLst>
          </p:cNvPr>
          <p:cNvSpPr/>
          <p:nvPr/>
        </p:nvSpPr>
        <p:spPr>
          <a:xfrm>
            <a:off x="9017318" y="-33012"/>
            <a:ext cx="3174682" cy="6858000"/>
          </a:xfrm>
          <a:prstGeom prst="rect">
            <a:avLst/>
          </a:prstGeom>
          <a:solidFill>
            <a:srgbClr val="0421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80033F5-C07A-4DE6-B6BB-A4951AD1303E}"/>
              </a:ext>
            </a:extLst>
          </p:cNvPr>
          <p:cNvSpPr>
            <a:spLocks noGrp="1"/>
          </p:cNvSpPr>
          <p:nvPr>
            <p:ph type="title"/>
          </p:nvPr>
        </p:nvSpPr>
        <p:spPr>
          <a:xfrm>
            <a:off x="876300" y="634654"/>
            <a:ext cx="5595521" cy="436093"/>
          </a:xfrm>
        </p:spPr>
        <p:txBody>
          <a:bodyPr/>
          <a:lstStyle/>
          <a:p>
            <a:r>
              <a:rPr lang="en-US" dirty="0">
                <a:solidFill>
                  <a:srgbClr val="042126"/>
                </a:solidFill>
              </a:rPr>
              <a:t>ANG Provider Portal</a:t>
            </a:r>
          </a:p>
        </p:txBody>
      </p:sp>
      <p:sp>
        <p:nvSpPr>
          <p:cNvPr id="4" name="Text Placeholder 3">
            <a:extLst>
              <a:ext uri="{FF2B5EF4-FFF2-40B4-BE49-F238E27FC236}">
                <a16:creationId xmlns:a16="http://schemas.microsoft.com/office/drawing/2014/main" id="{B23EFC6F-348D-41A2-AB40-DC0144833CBB}"/>
              </a:ext>
            </a:extLst>
          </p:cNvPr>
          <p:cNvSpPr>
            <a:spLocks noGrp="1"/>
          </p:cNvSpPr>
          <p:nvPr>
            <p:ph type="body" sz="quarter" idx="18"/>
          </p:nvPr>
        </p:nvSpPr>
        <p:spPr>
          <a:xfrm>
            <a:off x="789619" y="2123083"/>
            <a:ext cx="7006276" cy="3992860"/>
          </a:xfrm>
        </p:spPr>
        <p:txBody>
          <a:bodyPr/>
          <a:lstStyle/>
          <a:p>
            <a:pPr>
              <a:spcAft>
                <a:spcPts val="600"/>
              </a:spcAft>
              <a:buClr>
                <a:srgbClr val="23CE1A"/>
              </a:buClr>
              <a:buFont typeface="Wingdings" panose="05000000000000000000" pitchFamily="2" charset="2"/>
              <a:buChar char="v"/>
            </a:pPr>
            <a:r>
              <a:rPr lang="en-US" sz="2000" b="0" dirty="0">
                <a:solidFill>
                  <a:srgbClr val="042126"/>
                </a:solidFill>
                <a:latin typeface="+mn-lt"/>
              </a:rPr>
              <a:t>Secure access to ANG Connect (Provider Portal) </a:t>
            </a:r>
          </a:p>
          <a:p>
            <a:pPr>
              <a:spcAft>
                <a:spcPts val="600"/>
              </a:spcAft>
              <a:buClr>
                <a:srgbClr val="23CE1A"/>
              </a:buClr>
              <a:buFont typeface="Wingdings" panose="05000000000000000000" pitchFamily="2" charset="2"/>
              <a:buChar char="v"/>
            </a:pPr>
            <a:r>
              <a:rPr lang="en-US" sz="2000" b="0" dirty="0">
                <a:solidFill>
                  <a:srgbClr val="042126"/>
                </a:solidFill>
                <a:latin typeface="+mn-lt"/>
              </a:rPr>
              <a:t>Provider will be able to access letters by Case/Request, Respond/Send messages To/From Acentra </a:t>
            </a:r>
          </a:p>
          <a:p>
            <a:pPr>
              <a:spcAft>
                <a:spcPts val="600"/>
              </a:spcAft>
              <a:buClr>
                <a:srgbClr val="23CE1A"/>
              </a:buClr>
              <a:buFont typeface="Wingdings" panose="05000000000000000000" pitchFamily="2" charset="2"/>
              <a:buChar char="v"/>
            </a:pPr>
            <a:r>
              <a:rPr lang="en-US" sz="2000" b="0" dirty="0">
                <a:solidFill>
                  <a:srgbClr val="042126"/>
                </a:solidFill>
                <a:latin typeface="Open Sans"/>
              </a:rPr>
              <a:t>Receipt of a </a:t>
            </a:r>
            <a:r>
              <a:rPr lang="en-US" sz="2000" b="0" dirty="0">
                <a:solidFill>
                  <a:srgbClr val="042126"/>
                </a:solidFill>
                <a:latin typeface="+mn-lt"/>
              </a:rPr>
              <a:t>Acentra</a:t>
            </a:r>
            <a:r>
              <a:rPr lang="en-US" sz="2000" b="0" dirty="0">
                <a:solidFill>
                  <a:srgbClr val="042126"/>
                </a:solidFill>
                <a:latin typeface="Open Sans"/>
              </a:rPr>
              <a:t> Case ID# to confirm Acentra has successfully received your submission. </a:t>
            </a:r>
            <a:endParaRPr kumimoji="0" lang="en-US" sz="2000" b="0" i="0" u="none" strike="noStrike" kern="1200" cap="none" spc="0" normalizeH="0" baseline="0" noProof="0" dirty="0">
              <a:ln>
                <a:noFill/>
              </a:ln>
              <a:solidFill>
                <a:srgbClr val="042126"/>
              </a:solidFill>
              <a:effectLst/>
              <a:uLnTx/>
              <a:uFillTx/>
              <a:latin typeface="Open Sans"/>
              <a:ea typeface="+mn-ea"/>
              <a:cs typeface="+mn-cs"/>
            </a:endParaRPr>
          </a:p>
          <a:p>
            <a:pPr>
              <a:spcAft>
                <a:spcPts val="600"/>
              </a:spcAft>
              <a:buFont typeface="Wingdings" panose="05000000000000000000" pitchFamily="2" charset="2"/>
              <a:buChar char="v"/>
            </a:pPr>
            <a:endParaRPr lang="en-US" sz="2000" b="0" dirty="0">
              <a:solidFill>
                <a:srgbClr val="37465E"/>
              </a:solidFill>
              <a:latin typeface="+mn-lt"/>
            </a:endParaRPr>
          </a:p>
          <a:p>
            <a:pPr>
              <a:spcAft>
                <a:spcPts val="600"/>
              </a:spcAft>
              <a:buFont typeface="Wingdings" panose="05000000000000000000" pitchFamily="2" charset="2"/>
              <a:buChar char="v"/>
            </a:pPr>
            <a:endParaRPr lang="en-US" sz="2000" b="0" dirty="0">
              <a:solidFill>
                <a:srgbClr val="37465E"/>
              </a:solidFill>
              <a:latin typeface="+mn-lt"/>
            </a:endParaRPr>
          </a:p>
        </p:txBody>
      </p:sp>
      <p:sp>
        <p:nvSpPr>
          <p:cNvPr id="6" name="Text Placeholder 5">
            <a:extLst>
              <a:ext uri="{FF2B5EF4-FFF2-40B4-BE49-F238E27FC236}">
                <a16:creationId xmlns:a16="http://schemas.microsoft.com/office/drawing/2014/main" id="{A001C4FC-648F-4806-802A-E57A73869021}"/>
              </a:ext>
            </a:extLst>
          </p:cNvPr>
          <p:cNvSpPr>
            <a:spLocks noGrp="1"/>
          </p:cNvSpPr>
          <p:nvPr>
            <p:ph type="body" sz="half" idx="22"/>
          </p:nvPr>
        </p:nvSpPr>
        <p:spPr>
          <a:xfrm>
            <a:off x="876300" y="1504050"/>
            <a:ext cx="6010632" cy="583354"/>
          </a:xfrm>
        </p:spPr>
        <p:txBody>
          <a:bodyPr vert="horz" lIns="0" tIns="45720" rIns="91440" bIns="45720" rtlCol="0" anchor="t">
            <a:noAutofit/>
          </a:bodyPr>
          <a:lstStyle/>
          <a:p>
            <a:r>
              <a:rPr lang="en-US" sz="2800" b="1" dirty="0">
                <a:solidFill>
                  <a:srgbClr val="042126"/>
                </a:solidFill>
                <a:latin typeface="+mj-lt"/>
                <a:ea typeface="Open Sans"/>
                <a:cs typeface="Open Sans"/>
              </a:rPr>
              <a:t>ANG Provider Portal allows for:</a:t>
            </a:r>
          </a:p>
        </p:txBody>
      </p:sp>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12"/>
          </p:nvPr>
        </p:nvSpPr>
        <p:spPr>
          <a:xfrm>
            <a:off x="11590663" y="6445147"/>
            <a:ext cx="784217" cy="294668"/>
          </a:xfrm>
        </p:spPr>
        <p:txBody>
          <a:bodyPr/>
          <a:lstStyle/>
          <a:p>
            <a:r>
              <a:rPr lang="en-US" b="1" dirty="0"/>
              <a:t>Page </a:t>
            </a:r>
            <a:fld id="{C6C8BDDB-1AA9-4CDC-80A0-B0BF343FFE1A}" type="slidenum">
              <a:rPr lang="en-US" b="1" smtClean="0"/>
              <a:pPr/>
              <a:t>11</a:t>
            </a:fld>
            <a:endParaRPr lang="en-US" b="1" dirty="0"/>
          </a:p>
        </p:txBody>
      </p:sp>
      <p:sp>
        <p:nvSpPr>
          <p:cNvPr id="15" name="Text Placeholder 5">
            <a:extLst>
              <a:ext uri="{FF2B5EF4-FFF2-40B4-BE49-F238E27FC236}">
                <a16:creationId xmlns:a16="http://schemas.microsoft.com/office/drawing/2014/main" id="{82BD00E1-1A4F-4650-8409-F77FE581D324}"/>
              </a:ext>
            </a:extLst>
          </p:cNvPr>
          <p:cNvSpPr txBox="1">
            <a:spLocks/>
          </p:cNvSpPr>
          <p:nvPr/>
        </p:nvSpPr>
        <p:spPr>
          <a:xfrm>
            <a:off x="9811076" y="3632541"/>
            <a:ext cx="1486056" cy="294669"/>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b="1" dirty="0">
              <a:solidFill>
                <a:schemeClr val="bg1"/>
              </a:solidFill>
              <a:latin typeface="Open Sans"/>
              <a:ea typeface="Open Sans"/>
              <a:cs typeface="Open Sans"/>
            </a:endParaRPr>
          </a:p>
        </p:txBody>
      </p:sp>
      <p:cxnSp>
        <p:nvCxnSpPr>
          <p:cNvPr id="17" name="Straight Connector 16">
            <a:extLst>
              <a:ext uri="{FF2B5EF4-FFF2-40B4-BE49-F238E27FC236}">
                <a16:creationId xmlns:a16="http://schemas.microsoft.com/office/drawing/2014/main" id="{518A7C13-E144-85E8-6734-28D39AADE5B9}"/>
              </a:ext>
            </a:extLst>
          </p:cNvPr>
          <p:cNvCxnSpPr/>
          <p:nvPr/>
        </p:nvCxnSpPr>
        <p:spPr>
          <a:xfrm>
            <a:off x="9784825" y="3688486"/>
            <a:ext cx="1645013" cy="0"/>
          </a:xfrm>
          <a:prstGeom prst="line">
            <a:avLst/>
          </a:prstGeom>
          <a:ln>
            <a:solidFill>
              <a:srgbClr val="F2F2F2"/>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DE2598-35E1-ABB0-F33C-44959F5A3365}"/>
              </a:ext>
            </a:extLst>
          </p:cNvPr>
          <p:cNvSpPr txBox="1"/>
          <p:nvPr/>
        </p:nvSpPr>
        <p:spPr>
          <a:xfrm>
            <a:off x="9188530" y="884760"/>
            <a:ext cx="2855359" cy="3862596"/>
          </a:xfrm>
          <a:prstGeom prst="rect">
            <a:avLst/>
          </a:prstGeom>
          <a:noFill/>
        </p:spPr>
        <p:txBody>
          <a:bodyPr wrap="square" rtlCol="0">
            <a:spAutoFit/>
          </a:bodyPr>
          <a:lstStyle/>
          <a:p>
            <a:pPr algn="ctr"/>
            <a:endParaRPr lang="en-US" sz="2000" b="1" u="sng" dirty="0">
              <a:solidFill>
                <a:srgbClr val="EF8A45"/>
              </a:solidFill>
              <a:latin typeface="+mj-lt"/>
            </a:endParaRPr>
          </a:p>
          <a:p>
            <a:pPr algn="ctr">
              <a:spcAft>
                <a:spcPts val="600"/>
              </a:spcAft>
            </a:pPr>
            <a:r>
              <a:rPr lang="en-US" sz="2400" b="1" u="sng" dirty="0">
                <a:solidFill>
                  <a:srgbClr val="2BBC2B"/>
                </a:solidFill>
                <a:latin typeface="+mj-lt"/>
              </a:rPr>
              <a:t>Training Website:</a:t>
            </a:r>
            <a:endParaRPr lang="en-US" sz="2000" b="1" dirty="0">
              <a:solidFill>
                <a:srgbClr val="2BBC2B"/>
              </a:solidFill>
              <a:latin typeface="+mn-lt"/>
            </a:endParaRPr>
          </a:p>
          <a:p>
            <a:pPr algn="ctr"/>
            <a:r>
              <a:rPr lang="en-US" sz="1800" b="1" dirty="0">
                <a:solidFill>
                  <a:schemeClr val="bg1"/>
                </a:solidFill>
                <a:latin typeface="+mn-lt"/>
              </a:rPr>
              <a:t>For in-depth training on the new ANG Platform, please visit:</a:t>
            </a:r>
          </a:p>
          <a:p>
            <a:pPr algn="ctr"/>
            <a:r>
              <a:rPr lang="en-US" sz="1800" b="1" dirty="0">
                <a:solidFill>
                  <a:schemeClr val="bg1"/>
                </a:solidFill>
                <a:latin typeface="+mn-lt"/>
              </a:rPr>
              <a:t> </a:t>
            </a:r>
            <a:r>
              <a:rPr lang="en-US" sz="1600" b="1" dirty="0">
                <a:solidFill>
                  <a:srgbClr val="ACF2E5"/>
                </a:solidFill>
                <a:latin typeface="+mn-lt"/>
                <a:hlinkClick r:id="rId2">
                  <a:extLst>
                    <a:ext uri="{A12FA001-AC4F-418D-AE19-62706E023703}">
                      <ahyp:hlinkClr xmlns:ahyp="http://schemas.microsoft.com/office/drawing/2018/hyperlinkcolor" val="tx"/>
                    </a:ext>
                  </a:extLst>
                </a:hlinkClick>
              </a:rPr>
              <a:t>mhcp.acentra.com/</a:t>
            </a:r>
            <a:r>
              <a:rPr lang="en-US" sz="1600" b="1" dirty="0" err="1">
                <a:solidFill>
                  <a:srgbClr val="ACF2E5"/>
                </a:solidFill>
                <a:latin typeface="+mn-lt"/>
                <a:hlinkClick r:id="rId2">
                  <a:extLst>
                    <a:ext uri="{A12FA001-AC4F-418D-AE19-62706E023703}">
                      <ahyp:hlinkClr xmlns:ahyp="http://schemas.microsoft.com/office/drawing/2018/hyperlinkcolor" val="tx"/>
                    </a:ext>
                  </a:extLst>
                </a:hlinkClick>
              </a:rPr>
              <a:t>sud</a:t>
            </a:r>
            <a:r>
              <a:rPr lang="en-US" sz="1600" b="1" dirty="0">
                <a:solidFill>
                  <a:srgbClr val="ACF2E5"/>
                </a:solidFill>
                <a:latin typeface="+mn-lt"/>
                <a:hlinkClick r:id="rId2">
                  <a:extLst>
                    <a:ext uri="{A12FA001-AC4F-418D-AE19-62706E023703}">
                      <ahyp:hlinkClr xmlns:ahyp="http://schemas.microsoft.com/office/drawing/2018/hyperlinkcolor" val="tx"/>
                    </a:ext>
                  </a:extLst>
                </a:hlinkClick>
              </a:rPr>
              <a:t>-resources/ </a:t>
            </a:r>
            <a:endParaRPr lang="en-US" sz="1600" b="1" dirty="0">
              <a:solidFill>
                <a:srgbClr val="ACF2E5"/>
              </a:solidFill>
              <a:latin typeface="+mn-lt"/>
            </a:endParaRPr>
          </a:p>
          <a:p>
            <a:endParaRPr lang="en-US" b="1" dirty="0">
              <a:solidFill>
                <a:schemeClr val="bg1"/>
              </a:solidFill>
            </a:endParaRPr>
          </a:p>
          <a:p>
            <a:pPr algn="ctr"/>
            <a:r>
              <a:rPr lang="en-US" sz="1400" b="1" dirty="0">
                <a:solidFill>
                  <a:schemeClr val="bg1"/>
                </a:solidFill>
                <a:latin typeface="+mn-lt"/>
              </a:rPr>
              <a:t> &gt;  ANG Provider Portal</a:t>
            </a:r>
          </a:p>
          <a:p>
            <a:pPr marL="285750" indent="-285750">
              <a:buFont typeface="Wingdings" panose="05000000000000000000" pitchFamily="2" charset="2"/>
              <a:buChar char="Ø"/>
            </a:pPr>
            <a:endParaRPr lang="en-US" b="1" dirty="0">
              <a:solidFill>
                <a:schemeClr val="bg1"/>
              </a:solidFill>
            </a:endParaRPr>
          </a:p>
          <a:p>
            <a:pPr algn="r"/>
            <a:endParaRPr lang="en-US" sz="2000" b="1" u="sng" dirty="0">
              <a:solidFill>
                <a:srgbClr val="EF8A45"/>
              </a:solidFill>
              <a:latin typeface="+mj-lt"/>
            </a:endParaRPr>
          </a:p>
          <a:p>
            <a:pPr algn="ctr"/>
            <a:endParaRPr lang="en-US" sz="2000" b="1" u="sng" dirty="0">
              <a:solidFill>
                <a:srgbClr val="EF8A45"/>
              </a:solidFill>
              <a:latin typeface="+mj-lt"/>
            </a:endParaRPr>
          </a:p>
          <a:p>
            <a:pPr marL="285750" indent="-285750">
              <a:buFont typeface="Wingdings" panose="05000000000000000000" pitchFamily="2" charset="2"/>
              <a:buChar char="Ø"/>
            </a:pPr>
            <a:endParaRPr lang="en-US" b="1" dirty="0">
              <a:solidFill>
                <a:schemeClr val="bg1"/>
              </a:solidFill>
            </a:endParaRPr>
          </a:p>
        </p:txBody>
      </p:sp>
      <p:sp>
        <p:nvSpPr>
          <p:cNvPr id="8" name="Rectangle: Rounded Corners 7">
            <a:extLst>
              <a:ext uri="{FF2B5EF4-FFF2-40B4-BE49-F238E27FC236}">
                <a16:creationId xmlns:a16="http://schemas.microsoft.com/office/drawing/2014/main" id="{A82692B1-F5BD-93A5-155A-3B71E3FF2150}"/>
              </a:ext>
            </a:extLst>
          </p:cNvPr>
          <p:cNvSpPr/>
          <p:nvPr/>
        </p:nvSpPr>
        <p:spPr>
          <a:xfrm>
            <a:off x="9120322" y="541538"/>
            <a:ext cx="2974020" cy="35779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Internet outline">
            <a:extLst>
              <a:ext uri="{FF2B5EF4-FFF2-40B4-BE49-F238E27FC236}">
                <a16:creationId xmlns:a16="http://schemas.microsoft.com/office/drawing/2014/main" id="{304C2DBD-B6AD-9170-3414-BD44801C89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6849" y="619687"/>
            <a:ext cx="639318" cy="639318"/>
          </a:xfrm>
          <a:prstGeom prst="rect">
            <a:avLst/>
          </a:prstGeom>
        </p:spPr>
      </p:pic>
      <p:cxnSp>
        <p:nvCxnSpPr>
          <p:cNvPr id="11" name="Straight Connector 10">
            <a:extLst>
              <a:ext uri="{FF2B5EF4-FFF2-40B4-BE49-F238E27FC236}">
                <a16:creationId xmlns:a16="http://schemas.microsoft.com/office/drawing/2014/main" id="{A0BD7315-5952-648D-29E4-80669427F45B}"/>
              </a:ext>
            </a:extLst>
          </p:cNvPr>
          <p:cNvCxnSpPr/>
          <p:nvPr/>
        </p:nvCxnSpPr>
        <p:spPr>
          <a:xfrm>
            <a:off x="876300" y="1360967"/>
            <a:ext cx="2568649" cy="0"/>
          </a:xfrm>
          <a:prstGeom prst="line">
            <a:avLst/>
          </a:prstGeom>
          <a:ln w="38100">
            <a:solidFill>
              <a:srgbClr val="23CE1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D4D328-3953-9288-CDA0-528321F18BEB}"/>
              </a:ext>
            </a:extLst>
          </p:cNvPr>
          <p:cNvPicPr>
            <a:picLocks noChangeAspect="1"/>
          </p:cNvPicPr>
          <p:nvPr/>
        </p:nvPicPr>
        <p:blipFill>
          <a:blip r:embed="rId5"/>
          <a:stretch>
            <a:fillRect/>
          </a:stretch>
        </p:blipFill>
        <p:spPr>
          <a:xfrm>
            <a:off x="94114" y="6370338"/>
            <a:ext cx="1269559" cy="419506"/>
          </a:xfrm>
          <a:prstGeom prst="rect">
            <a:avLst/>
          </a:prstGeom>
        </p:spPr>
      </p:pic>
      <p:pic>
        <p:nvPicPr>
          <p:cNvPr id="9" name="Picture 8">
            <a:extLst>
              <a:ext uri="{FF2B5EF4-FFF2-40B4-BE49-F238E27FC236}">
                <a16:creationId xmlns:a16="http://schemas.microsoft.com/office/drawing/2014/main" id="{97F3E62B-BE0A-5564-FBD2-AE10D7619E38}"/>
              </a:ext>
            </a:extLst>
          </p:cNvPr>
          <p:cNvPicPr>
            <a:picLocks noChangeAspect="1"/>
          </p:cNvPicPr>
          <p:nvPr/>
        </p:nvPicPr>
        <p:blipFill>
          <a:blip r:embed="rId6"/>
          <a:stretch>
            <a:fillRect/>
          </a:stretch>
        </p:blipFill>
        <p:spPr>
          <a:xfrm>
            <a:off x="2149859" y="4379756"/>
            <a:ext cx="4171165" cy="22345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539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5F24113-C5A3-9935-9632-E017A9B65CB2}"/>
              </a:ext>
            </a:extLst>
          </p:cNvPr>
          <p:cNvSpPr/>
          <p:nvPr/>
        </p:nvSpPr>
        <p:spPr>
          <a:xfrm>
            <a:off x="6635283" y="4586014"/>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F043E7-9BB5-ACAA-875C-AF3A23699257}"/>
              </a:ext>
            </a:extLst>
          </p:cNvPr>
          <p:cNvSpPr/>
          <p:nvPr/>
        </p:nvSpPr>
        <p:spPr>
          <a:xfrm>
            <a:off x="6620734" y="2714920"/>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9940CE-89B3-4149-640B-50ED58F7BA74}"/>
              </a:ext>
            </a:extLst>
          </p:cNvPr>
          <p:cNvSpPr/>
          <p:nvPr/>
        </p:nvSpPr>
        <p:spPr>
          <a:xfrm>
            <a:off x="6620734" y="870056"/>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12</a:t>
            </a:fld>
            <a:endParaRPr lang="en-US" dirty="0"/>
          </a:p>
        </p:txBody>
      </p:sp>
      <p:sp>
        <p:nvSpPr>
          <p:cNvPr id="5" name="Text Placeholder 4"/>
          <p:cNvSpPr>
            <a:spLocks noGrp="1"/>
          </p:cNvSpPr>
          <p:nvPr>
            <p:ph type="body" sz="half" idx="17"/>
          </p:nvPr>
        </p:nvSpPr>
        <p:spPr>
          <a:xfrm>
            <a:off x="8081335" y="985377"/>
            <a:ext cx="3234365" cy="865178"/>
          </a:xfrm>
        </p:spPr>
        <p:txBody>
          <a:bodyPr/>
          <a:lstStyle/>
          <a:p>
            <a:pPr>
              <a:lnSpc>
                <a:spcPct val="100000"/>
              </a:lnSpc>
              <a:spcBef>
                <a:spcPts val="900"/>
              </a:spcBef>
              <a:buClr>
                <a:schemeClr val="accent2"/>
              </a:buClr>
              <a:defRPr/>
            </a:pPr>
            <a:r>
              <a:rPr lang="en-US" b="1" dirty="0">
                <a:effectLst/>
                <a:latin typeface="Segoe UI" panose="020B0502040204020203" pitchFamily="34" charset="0"/>
              </a:rPr>
              <a:t>Email Minnesotaasam@acentra.com </a:t>
            </a:r>
          </a:p>
          <a:p>
            <a:pPr>
              <a:lnSpc>
                <a:spcPct val="100000"/>
              </a:lnSpc>
              <a:spcBef>
                <a:spcPts val="900"/>
              </a:spcBef>
              <a:buClr>
                <a:schemeClr val="accent2"/>
              </a:buClr>
              <a:defRPr/>
            </a:pPr>
            <a:r>
              <a:rPr lang="en-US" dirty="0">
                <a:effectLst/>
                <a:latin typeface="Segoe UI" panose="020B0502040204020203" pitchFamily="34" charset="0"/>
              </a:rPr>
              <a:t>Provider Reaches out to </a:t>
            </a:r>
            <a:r>
              <a:rPr lang="en-US" sz="1400" dirty="0">
                <a:hlinkClick r:id="rId3"/>
              </a:rPr>
              <a:t>Minnesotaasam@acentra.com</a:t>
            </a:r>
            <a:r>
              <a:rPr lang="en-US" sz="1400" dirty="0"/>
              <a:t> </a:t>
            </a:r>
            <a:r>
              <a:rPr lang="en-US" dirty="0">
                <a:effectLst/>
                <a:latin typeface="Segoe UI" panose="020B0502040204020203" pitchFamily="34" charset="0"/>
              </a:rPr>
              <a:t>with 1115 Approval Letter and NPI to obtain their registration number</a:t>
            </a:r>
            <a:endParaRPr lang="en-US" sz="1100" b="1" dirty="0">
              <a:solidFill>
                <a:schemeClr val="tx2">
                  <a:lumMod val="50000"/>
                </a:schemeClr>
              </a:solidFill>
            </a:endParaRPr>
          </a:p>
        </p:txBody>
      </p:sp>
      <p:sp>
        <p:nvSpPr>
          <p:cNvPr id="9" name="Text Placeholder 8"/>
          <p:cNvSpPr>
            <a:spLocks noGrp="1"/>
          </p:cNvSpPr>
          <p:nvPr>
            <p:ph type="body" sz="half" idx="26"/>
          </p:nvPr>
        </p:nvSpPr>
        <p:spPr>
          <a:xfrm>
            <a:off x="8081335" y="3092938"/>
            <a:ext cx="3725966" cy="802195"/>
          </a:xfrm>
        </p:spPr>
        <p:txBody>
          <a:bodyPr/>
          <a:lstStyle/>
          <a:p>
            <a:pPr>
              <a:buNone/>
            </a:pPr>
            <a:r>
              <a:rPr lang="en-US" b="1" dirty="0">
                <a:solidFill>
                  <a:schemeClr val="tx2">
                    <a:lumMod val="50000"/>
                  </a:schemeClr>
                </a:solidFill>
              </a:rPr>
              <a:t>Go to ANG Portal</a:t>
            </a:r>
          </a:p>
          <a:p>
            <a:pPr>
              <a:buNone/>
            </a:pPr>
            <a:r>
              <a:rPr lang="en-US" sz="1400" dirty="0">
                <a:solidFill>
                  <a:schemeClr val="tx2">
                    <a:lumMod val="50000"/>
                  </a:schemeClr>
                </a:solidFill>
              </a:rPr>
              <a:t>Provider will go to portal.Kepro.com and click “Register Here”</a:t>
            </a:r>
          </a:p>
        </p:txBody>
      </p:sp>
      <p:sp>
        <p:nvSpPr>
          <p:cNvPr id="11" name="Text Placeholder 10"/>
          <p:cNvSpPr>
            <a:spLocks noGrp="1"/>
          </p:cNvSpPr>
          <p:nvPr>
            <p:ph type="body" sz="half" idx="28"/>
          </p:nvPr>
        </p:nvSpPr>
        <p:spPr>
          <a:xfrm>
            <a:off x="8110672" y="4808564"/>
            <a:ext cx="3234365" cy="1020394"/>
          </a:xfrm>
        </p:spPr>
        <p:txBody>
          <a:bodyPr/>
          <a:lstStyle/>
          <a:p>
            <a:pPr>
              <a:spcBef>
                <a:spcPts val="900"/>
              </a:spcBef>
              <a:buClr>
                <a:schemeClr val="accent2"/>
              </a:buClr>
              <a:defRPr/>
            </a:pPr>
            <a:r>
              <a:rPr lang="en-US" sz="1400" b="1" dirty="0">
                <a:solidFill>
                  <a:schemeClr val="tx2">
                    <a:lumMod val="50000"/>
                  </a:schemeClr>
                </a:solidFill>
              </a:rPr>
              <a:t>Registered Provider:</a:t>
            </a:r>
          </a:p>
          <a:p>
            <a:pPr>
              <a:spcBef>
                <a:spcPts val="900"/>
              </a:spcBef>
              <a:buClr>
                <a:schemeClr val="accent2"/>
              </a:buClr>
              <a:defRPr/>
            </a:pPr>
            <a:r>
              <a:rPr lang="en-US" dirty="0">
                <a:effectLst/>
                <a:latin typeface="Segoe UI" panose="020B0502040204020203" pitchFamily="34" charset="0"/>
              </a:rPr>
              <a:t>Complete Registration and create username</a:t>
            </a:r>
            <a:endParaRPr lang="en-US" sz="1100" dirty="0">
              <a:solidFill>
                <a:schemeClr val="tx2">
                  <a:lumMod val="50000"/>
                </a:schemeClr>
              </a:solidFill>
            </a:endParaRPr>
          </a:p>
        </p:txBody>
      </p:sp>
      <p:grpSp>
        <p:nvGrpSpPr>
          <p:cNvPr id="59" name="Group 58">
            <a:extLst>
              <a:ext uri="{FF2B5EF4-FFF2-40B4-BE49-F238E27FC236}">
                <a16:creationId xmlns:a16="http://schemas.microsoft.com/office/drawing/2014/main" id="{48D1AB4A-8DE0-408A-ADD2-9E16CE2D0803}"/>
              </a:ext>
            </a:extLst>
          </p:cNvPr>
          <p:cNvGrpSpPr/>
          <p:nvPr/>
        </p:nvGrpSpPr>
        <p:grpSpPr>
          <a:xfrm>
            <a:off x="6778732" y="2996409"/>
            <a:ext cx="887663" cy="865181"/>
            <a:chOff x="6175376" y="1501775"/>
            <a:chExt cx="382588" cy="384176"/>
          </a:xfrm>
        </p:grpSpPr>
        <p:sp>
          <p:nvSpPr>
            <p:cNvPr id="60" name="Freeform 383">
              <a:extLst>
                <a:ext uri="{FF2B5EF4-FFF2-40B4-BE49-F238E27FC236}">
                  <a16:creationId xmlns:a16="http://schemas.microsoft.com/office/drawing/2014/main" id="{5A7394F6-AAEC-4A4B-9C24-E335E45218C9}"/>
                </a:ext>
              </a:extLst>
            </p:cNvPr>
            <p:cNvSpPr>
              <a:spLocks/>
            </p:cNvSpPr>
            <p:nvPr/>
          </p:nvSpPr>
          <p:spPr bwMode="auto">
            <a:xfrm>
              <a:off x="6175376" y="1501775"/>
              <a:ext cx="382588" cy="322263"/>
            </a:xfrm>
            <a:custGeom>
              <a:avLst/>
              <a:gdLst>
                <a:gd name="T0" fmla="*/ 136 w 248"/>
                <a:gd name="T1" fmla="*/ 208 h 208"/>
                <a:gd name="T2" fmla="*/ 16 w 248"/>
                <a:gd name="T3" fmla="*/ 208 h 208"/>
                <a:gd name="T4" fmla="*/ 0 w 248"/>
                <a:gd name="T5" fmla="*/ 192 h 208"/>
                <a:gd name="T6" fmla="*/ 0 w 248"/>
                <a:gd name="T7" fmla="*/ 16 h 208"/>
                <a:gd name="T8" fmla="*/ 16 w 248"/>
                <a:gd name="T9" fmla="*/ 0 h 208"/>
                <a:gd name="T10" fmla="*/ 232 w 248"/>
                <a:gd name="T11" fmla="*/ 0 h 208"/>
                <a:gd name="T12" fmla="*/ 248 w 248"/>
                <a:gd name="T13" fmla="*/ 16 h 208"/>
                <a:gd name="T14" fmla="*/ 248 w 248"/>
                <a:gd name="T15" fmla="*/ 192 h 208"/>
                <a:gd name="T16" fmla="*/ 232 w 248"/>
                <a:gd name="T17" fmla="*/ 208 h 208"/>
                <a:gd name="T18" fmla="*/ 224 w 248"/>
                <a:gd name="T1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08">
                  <a:moveTo>
                    <a:pt x="136" y="208"/>
                  </a:moveTo>
                  <a:cubicBezTo>
                    <a:pt x="16" y="208"/>
                    <a:pt x="16" y="208"/>
                    <a:pt x="16" y="208"/>
                  </a:cubicBezTo>
                  <a:cubicBezTo>
                    <a:pt x="7" y="208"/>
                    <a:pt x="0" y="201"/>
                    <a:pt x="0" y="192"/>
                  </a:cubicBezTo>
                  <a:cubicBezTo>
                    <a:pt x="0" y="16"/>
                    <a:pt x="0" y="16"/>
                    <a:pt x="0" y="16"/>
                  </a:cubicBezTo>
                  <a:cubicBezTo>
                    <a:pt x="0" y="7"/>
                    <a:pt x="7" y="0"/>
                    <a:pt x="16" y="0"/>
                  </a:cubicBezTo>
                  <a:cubicBezTo>
                    <a:pt x="232" y="0"/>
                    <a:pt x="232" y="0"/>
                    <a:pt x="232" y="0"/>
                  </a:cubicBezTo>
                  <a:cubicBezTo>
                    <a:pt x="241" y="0"/>
                    <a:pt x="248" y="7"/>
                    <a:pt x="248" y="16"/>
                  </a:cubicBezTo>
                  <a:cubicBezTo>
                    <a:pt x="248" y="192"/>
                    <a:pt x="248" y="192"/>
                    <a:pt x="248" y="192"/>
                  </a:cubicBezTo>
                  <a:cubicBezTo>
                    <a:pt x="248" y="201"/>
                    <a:pt x="241" y="208"/>
                    <a:pt x="232" y="208"/>
                  </a:cubicBezTo>
                  <a:cubicBezTo>
                    <a:pt x="224" y="208"/>
                    <a:pt x="224" y="208"/>
                    <a:pt x="224" y="208"/>
                  </a:cubicBez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1" name="Line 384">
              <a:extLst>
                <a:ext uri="{FF2B5EF4-FFF2-40B4-BE49-F238E27FC236}">
                  <a16:creationId xmlns:a16="http://schemas.microsoft.com/office/drawing/2014/main" id="{739FEAFF-7295-4473-81EF-770DDB150177}"/>
                </a:ext>
              </a:extLst>
            </p:cNvPr>
            <p:cNvSpPr>
              <a:spLocks noChangeShapeType="1"/>
            </p:cNvSpPr>
            <p:nvPr/>
          </p:nvSpPr>
          <p:spPr bwMode="auto">
            <a:xfrm>
              <a:off x="6175376" y="1570038"/>
              <a:ext cx="38258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2" name="Oval 385">
              <a:extLst>
                <a:ext uri="{FF2B5EF4-FFF2-40B4-BE49-F238E27FC236}">
                  <a16:creationId xmlns:a16="http://schemas.microsoft.com/office/drawing/2014/main" id="{338EAEB2-F83A-4F99-BBED-DDA38621CAD9}"/>
                </a:ext>
              </a:extLst>
            </p:cNvPr>
            <p:cNvSpPr>
              <a:spLocks noChangeArrowheads="1"/>
            </p:cNvSpPr>
            <p:nvPr/>
          </p:nvSpPr>
          <p:spPr bwMode="auto">
            <a:xfrm>
              <a:off x="619918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3" name="Oval 386">
              <a:extLst>
                <a:ext uri="{FF2B5EF4-FFF2-40B4-BE49-F238E27FC236}">
                  <a16:creationId xmlns:a16="http://schemas.microsoft.com/office/drawing/2014/main" id="{F76F0C22-BDB1-46F5-880B-43FE437746DA}"/>
                </a:ext>
              </a:extLst>
            </p:cNvPr>
            <p:cNvSpPr>
              <a:spLocks noChangeArrowheads="1"/>
            </p:cNvSpPr>
            <p:nvPr/>
          </p:nvSpPr>
          <p:spPr bwMode="auto">
            <a:xfrm>
              <a:off x="623093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4" name="Oval 387">
              <a:extLst>
                <a:ext uri="{FF2B5EF4-FFF2-40B4-BE49-F238E27FC236}">
                  <a16:creationId xmlns:a16="http://schemas.microsoft.com/office/drawing/2014/main" id="{FCAE3A51-212D-4B38-9FDF-045E1C4A3F56}"/>
                </a:ext>
              </a:extLst>
            </p:cNvPr>
            <p:cNvSpPr>
              <a:spLocks noChangeArrowheads="1"/>
            </p:cNvSpPr>
            <p:nvPr/>
          </p:nvSpPr>
          <p:spPr bwMode="auto">
            <a:xfrm>
              <a:off x="6261101"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5" name="Rectangle 388">
              <a:extLst>
                <a:ext uri="{FF2B5EF4-FFF2-40B4-BE49-F238E27FC236}">
                  <a16:creationId xmlns:a16="http://schemas.microsoft.com/office/drawing/2014/main" id="{49D06BD9-9935-4089-A2F2-1128CA61C5C0}"/>
                </a:ext>
              </a:extLst>
            </p:cNvPr>
            <p:cNvSpPr>
              <a:spLocks noChangeArrowheads="1"/>
            </p:cNvSpPr>
            <p:nvPr/>
          </p:nvSpPr>
          <p:spPr bwMode="auto">
            <a:xfrm>
              <a:off x="6299201" y="1612900"/>
              <a:ext cx="222250" cy="38100"/>
            </a:xfrm>
            <a:prstGeom prst="rect">
              <a:avLst/>
            </a:pr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6" name="Freeform 389">
              <a:extLst>
                <a:ext uri="{FF2B5EF4-FFF2-40B4-BE49-F238E27FC236}">
                  <a16:creationId xmlns:a16="http://schemas.microsoft.com/office/drawing/2014/main" id="{5B392019-1361-4E62-B17B-0588F2921248}"/>
                </a:ext>
              </a:extLst>
            </p:cNvPr>
            <p:cNvSpPr>
              <a:spLocks/>
            </p:cNvSpPr>
            <p:nvPr/>
          </p:nvSpPr>
          <p:spPr bwMode="auto">
            <a:xfrm>
              <a:off x="6299201" y="1687513"/>
              <a:ext cx="222250" cy="87313"/>
            </a:xfrm>
            <a:custGeom>
              <a:avLst/>
              <a:gdLst>
                <a:gd name="T0" fmla="*/ 54 w 140"/>
                <a:gd name="T1" fmla="*/ 55 h 55"/>
                <a:gd name="T2" fmla="*/ 0 w 140"/>
                <a:gd name="T3" fmla="*/ 55 h 55"/>
                <a:gd name="T4" fmla="*/ 0 w 140"/>
                <a:gd name="T5" fmla="*/ 0 h 55"/>
                <a:gd name="T6" fmla="*/ 140 w 140"/>
                <a:gd name="T7" fmla="*/ 0 h 55"/>
                <a:gd name="T8" fmla="*/ 140 w 140"/>
                <a:gd name="T9" fmla="*/ 47 h 55"/>
              </a:gdLst>
              <a:ahLst/>
              <a:cxnLst>
                <a:cxn ang="0">
                  <a:pos x="T0" y="T1"/>
                </a:cxn>
                <a:cxn ang="0">
                  <a:pos x="T2" y="T3"/>
                </a:cxn>
                <a:cxn ang="0">
                  <a:pos x="T4" y="T5"/>
                </a:cxn>
                <a:cxn ang="0">
                  <a:pos x="T6" y="T7"/>
                </a:cxn>
                <a:cxn ang="0">
                  <a:pos x="T8" y="T9"/>
                </a:cxn>
              </a:cxnLst>
              <a:rect l="0" t="0" r="r" b="b"/>
              <a:pathLst>
                <a:path w="140" h="55">
                  <a:moveTo>
                    <a:pt x="54" y="55"/>
                  </a:moveTo>
                  <a:lnTo>
                    <a:pt x="0" y="55"/>
                  </a:lnTo>
                  <a:lnTo>
                    <a:pt x="0" y="0"/>
                  </a:lnTo>
                  <a:lnTo>
                    <a:pt x="140" y="0"/>
                  </a:lnTo>
                  <a:lnTo>
                    <a:pt x="140" y="47"/>
                  </a:ln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7" name="Line 390">
              <a:extLst>
                <a:ext uri="{FF2B5EF4-FFF2-40B4-BE49-F238E27FC236}">
                  <a16:creationId xmlns:a16="http://schemas.microsoft.com/office/drawing/2014/main" id="{C5CFF37A-680B-476A-8140-F98E90505CF5}"/>
                </a:ext>
              </a:extLst>
            </p:cNvPr>
            <p:cNvSpPr>
              <a:spLocks noChangeShapeType="1"/>
            </p:cNvSpPr>
            <p:nvPr/>
          </p:nvSpPr>
          <p:spPr bwMode="auto">
            <a:xfrm>
              <a:off x="6211889" y="1687513"/>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8" name="Line 391">
              <a:extLst>
                <a:ext uri="{FF2B5EF4-FFF2-40B4-BE49-F238E27FC236}">
                  <a16:creationId xmlns:a16="http://schemas.microsoft.com/office/drawing/2014/main" id="{D0E08E24-8151-4F2B-A091-4A910AE04982}"/>
                </a:ext>
              </a:extLst>
            </p:cNvPr>
            <p:cNvSpPr>
              <a:spLocks noChangeShapeType="1"/>
            </p:cNvSpPr>
            <p:nvPr/>
          </p:nvSpPr>
          <p:spPr bwMode="auto">
            <a:xfrm>
              <a:off x="6211889" y="1612900"/>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9" name="Freeform 392">
              <a:extLst>
                <a:ext uri="{FF2B5EF4-FFF2-40B4-BE49-F238E27FC236}">
                  <a16:creationId xmlns:a16="http://schemas.microsoft.com/office/drawing/2014/main" id="{542AF242-396B-49D8-B48F-279287FC6842}"/>
                </a:ext>
              </a:extLst>
            </p:cNvPr>
            <p:cNvSpPr>
              <a:spLocks/>
            </p:cNvSpPr>
            <p:nvPr/>
          </p:nvSpPr>
          <p:spPr bwMode="auto">
            <a:xfrm>
              <a:off x="6410326" y="1719263"/>
              <a:ext cx="111125" cy="166688"/>
            </a:xfrm>
            <a:custGeom>
              <a:avLst/>
              <a:gdLst>
                <a:gd name="T0" fmla="*/ 0 w 70"/>
                <a:gd name="T1" fmla="*/ 0 h 105"/>
                <a:gd name="T2" fmla="*/ 0 w 70"/>
                <a:gd name="T3" fmla="*/ 86 h 105"/>
                <a:gd name="T4" fmla="*/ 23 w 70"/>
                <a:gd name="T5" fmla="*/ 66 h 105"/>
                <a:gd name="T6" fmla="*/ 47 w 70"/>
                <a:gd name="T7" fmla="*/ 105 h 105"/>
                <a:gd name="T8" fmla="*/ 66 w 70"/>
                <a:gd name="T9" fmla="*/ 94 h 105"/>
                <a:gd name="T10" fmla="*/ 43 w 70"/>
                <a:gd name="T11" fmla="*/ 54 h 105"/>
                <a:gd name="T12" fmla="*/ 70 w 70"/>
                <a:gd name="T13" fmla="*/ 47 h 105"/>
                <a:gd name="T14" fmla="*/ 0 w 70"/>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05">
                  <a:moveTo>
                    <a:pt x="0" y="0"/>
                  </a:moveTo>
                  <a:lnTo>
                    <a:pt x="0" y="86"/>
                  </a:lnTo>
                  <a:lnTo>
                    <a:pt x="23" y="66"/>
                  </a:lnTo>
                  <a:lnTo>
                    <a:pt x="47" y="105"/>
                  </a:lnTo>
                  <a:lnTo>
                    <a:pt x="66" y="94"/>
                  </a:lnTo>
                  <a:lnTo>
                    <a:pt x="43" y="54"/>
                  </a:lnTo>
                  <a:lnTo>
                    <a:pt x="70" y="47"/>
                  </a:lnTo>
                  <a:lnTo>
                    <a:pt x="0" y="0"/>
                  </a:lnTo>
                  <a:close/>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grpSp>
        <p:nvGrpSpPr>
          <p:cNvPr id="70" name="Group 69">
            <a:extLst>
              <a:ext uri="{FF2B5EF4-FFF2-40B4-BE49-F238E27FC236}">
                <a16:creationId xmlns:a16="http://schemas.microsoft.com/office/drawing/2014/main" id="{871A3DF7-D581-4C5A-9150-66E7090953A5}"/>
              </a:ext>
            </a:extLst>
          </p:cNvPr>
          <p:cNvGrpSpPr/>
          <p:nvPr/>
        </p:nvGrpSpPr>
        <p:grpSpPr>
          <a:xfrm>
            <a:off x="6950025" y="1182009"/>
            <a:ext cx="511099" cy="865177"/>
            <a:chOff x="2046288" y="5019676"/>
            <a:chExt cx="215900" cy="384175"/>
          </a:xfrm>
        </p:grpSpPr>
        <p:sp>
          <p:nvSpPr>
            <p:cNvPr id="71" name="Freeform 55">
              <a:extLst>
                <a:ext uri="{FF2B5EF4-FFF2-40B4-BE49-F238E27FC236}">
                  <a16:creationId xmlns:a16="http://schemas.microsoft.com/office/drawing/2014/main" id="{694FDDEE-F6C2-44F6-9D73-3B86998A131A}"/>
                </a:ext>
              </a:extLst>
            </p:cNvPr>
            <p:cNvSpPr>
              <a:spLocks/>
            </p:cNvSpPr>
            <p:nvPr/>
          </p:nvSpPr>
          <p:spPr bwMode="auto">
            <a:xfrm>
              <a:off x="2052638" y="5056188"/>
              <a:ext cx="209550" cy="347663"/>
            </a:xfrm>
            <a:custGeom>
              <a:avLst/>
              <a:gdLst>
                <a:gd name="T0" fmla="*/ 32 w 136"/>
                <a:gd name="T1" fmla="*/ 224 h 224"/>
                <a:gd name="T2" fmla="*/ 32 w 136"/>
                <a:gd name="T3" fmla="*/ 216 h 224"/>
                <a:gd name="T4" fmla="*/ 11 w 136"/>
                <a:gd name="T5" fmla="*/ 180 h 224"/>
                <a:gd name="T6" fmla="*/ 0 w 136"/>
                <a:gd name="T7" fmla="*/ 138 h 224"/>
                <a:gd name="T8" fmla="*/ 0 w 136"/>
                <a:gd name="T9" fmla="*/ 86 h 224"/>
                <a:gd name="T10" fmla="*/ 6 w 136"/>
                <a:gd name="T11" fmla="*/ 80 h 224"/>
                <a:gd name="T12" fmla="*/ 6 w 136"/>
                <a:gd name="T13" fmla="*/ 80 h 224"/>
                <a:gd name="T14" fmla="*/ 28 w 136"/>
                <a:gd name="T15" fmla="*/ 102 h 224"/>
                <a:gd name="T16" fmla="*/ 28 w 136"/>
                <a:gd name="T17" fmla="*/ 136 h 224"/>
                <a:gd name="T18" fmla="*/ 28 w 136"/>
                <a:gd name="T19" fmla="*/ 14 h 224"/>
                <a:gd name="T20" fmla="*/ 42 w 136"/>
                <a:gd name="T21" fmla="*/ 0 h 224"/>
                <a:gd name="T22" fmla="*/ 42 w 136"/>
                <a:gd name="T23" fmla="*/ 0 h 224"/>
                <a:gd name="T24" fmla="*/ 56 w 136"/>
                <a:gd name="T25" fmla="*/ 14 h 224"/>
                <a:gd name="T26" fmla="*/ 56 w 136"/>
                <a:gd name="T27" fmla="*/ 104 h 224"/>
                <a:gd name="T28" fmla="*/ 56 w 136"/>
                <a:gd name="T29" fmla="*/ 78 h 224"/>
                <a:gd name="T30" fmla="*/ 70 w 136"/>
                <a:gd name="T31" fmla="*/ 64 h 224"/>
                <a:gd name="T32" fmla="*/ 70 w 136"/>
                <a:gd name="T33" fmla="*/ 64 h 224"/>
                <a:gd name="T34" fmla="*/ 84 w 136"/>
                <a:gd name="T35" fmla="*/ 78 h 224"/>
                <a:gd name="T36" fmla="*/ 84 w 136"/>
                <a:gd name="T37" fmla="*/ 104 h 224"/>
                <a:gd name="T38" fmla="*/ 84 w 136"/>
                <a:gd name="T39" fmla="*/ 86 h 224"/>
                <a:gd name="T40" fmla="*/ 98 w 136"/>
                <a:gd name="T41" fmla="*/ 72 h 224"/>
                <a:gd name="T42" fmla="*/ 98 w 136"/>
                <a:gd name="T43" fmla="*/ 72 h 224"/>
                <a:gd name="T44" fmla="*/ 112 w 136"/>
                <a:gd name="T45" fmla="*/ 86 h 224"/>
                <a:gd name="T46" fmla="*/ 112 w 136"/>
                <a:gd name="T47" fmla="*/ 108 h 224"/>
                <a:gd name="T48" fmla="*/ 112 w 136"/>
                <a:gd name="T49" fmla="*/ 96 h 224"/>
                <a:gd name="T50" fmla="*/ 124 w 136"/>
                <a:gd name="T51" fmla="*/ 84 h 224"/>
                <a:gd name="T52" fmla="*/ 124 w 136"/>
                <a:gd name="T53" fmla="*/ 84 h 224"/>
                <a:gd name="T54" fmla="*/ 136 w 136"/>
                <a:gd name="T55" fmla="*/ 96 h 224"/>
                <a:gd name="T56" fmla="*/ 136 w 136"/>
                <a:gd name="T57" fmla="*/ 138 h 224"/>
                <a:gd name="T58" fmla="*/ 125 w 136"/>
                <a:gd name="T59" fmla="*/ 196 h 224"/>
                <a:gd name="T60" fmla="*/ 116 w 136"/>
                <a:gd name="T61" fmla="*/ 216 h 224"/>
                <a:gd name="T62" fmla="*/ 116 w 136"/>
                <a:gd name="T6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224">
                  <a:moveTo>
                    <a:pt x="32" y="224"/>
                  </a:moveTo>
                  <a:cubicBezTo>
                    <a:pt x="32" y="216"/>
                    <a:pt x="32" y="216"/>
                    <a:pt x="32" y="216"/>
                  </a:cubicBezTo>
                  <a:cubicBezTo>
                    <a:pt x="11" y="180"/>
                    <a:pt x="11" y="180"/>
                    <a:pt x="11" y="180"/>
                  </a:cubicBezTo>
                  <a:cubicBezTo>
                    <a:pt x="4" y="167"/>
                    <a:pt x="0" y="153"/>
                    <a:pt x="0" y="138"/>
                  </a:cubicBezTo>
                  <a:cubicBezTo>
                    <a:pt x="0" y="86"/>
                    <a:pt x="0" y="86"/>
                    <a:pt x="0" y="86"/>
                  </a:cubicBezTo>
                  <a:cubicBezTo>
                    <a:pt x="0" y="83"/>
                    <a:pt x="3" y="80"/>
                    <a:pt x="6" y="80"/>
                  </a:cubicBezTo>
                  <a:cubicBezTo>
                    <a:pt x="6" y="80"/>
                    <a:pt x="6" y="80"/>
                    <a:pt x="6" y="80"/>
                  </a:cubicBezTo>
                  <a:cubicBezTo>
                    <a:pt x="18" y="80"/>
                    <a:pt x="28" y="90"/>
                    <a:pt x="28" y="102"/>
                  </a:cubicBezTo>
                  <a:cubicBezTo>
                    <a:pt x="28" y="136"/>
                    <a:pt x="28" y="136"/>
                    <a:pt x="28" y="136"/>
                  </a:cubicBezTo>
                  <a:cubicBezTo>
                    <a:pt x="28" y="14"/>
                    <a:pt x="28" y="14"/>
                    <a:pt x="28" y="14"/>
                  </a:cubicBezTo>
                  <a:cubicBezTo>
                    <a:pt x="28" y="7"/>
                    <a:pt x="35" y="0"/>
                    <a:pt x="42" y="0"/>
                  </a:cubicBezTo>
                  <a:cubicBezTo>
                    <a:pt x="42" y="0"/>
                    <a:pt x="42" y="0"/>
                    <a:pt x="42" y="0"/>
                  </a:cubicBezTo>
                  <a:cubicBezTo>
                    <a:pt x="50" y="0"/>
                    <a:pt x="56" y="7"/>
                    <a:pt x="56" y="14"/>
                  </a:cubicBezTo>
                  <a:cubicBezTo>
                    <a:pt x="56" y="104"/>
                    <a:pt x="56" y="104"/>
                    <a:pt x="56" y="104"/>
                  </a:cubicBezTo>
                  <a:cubicBezTo>
                    <a:pt x="56" y="78"/>
                    <a:pt x="56" y="78"/>
                    <a:pt x="56" y="78"/>
                  </a:cubicBezTo>
                  <a:cubicBezTo>
                    <a:pt x="56" y="71"/>
                    <a:pt x="63" y="64"/>
                    <a:pt x="70" y="64"/>
                  </a:cubicBezTo>
                  <a:cubicBezTo>
                    <a:pt x="70" y="64"/>
                    <a:pt x="70" y="64"/>
                    <a:pt x="70" y="64"/>
                  </a:cubicBezTo>
                  <a:cubicBezTo>
                    <a:pt x="78" y="64"/>
                    <a:pt x="84" y="71"/>
                    <a:pt x="84" y="78"/>
                  </a:cubicBezTo>
                  <a:cubicBezTo>
                    <a:pt x="84" y="104"/>
                    <a:pt x="84" y="104"/>
                    <a:pt x="84" y="104"/>
                  </a:cubicBezTo>
                  <a:cubicBezTo>
                    <a:pt x="84" y="86"/>
                    <a:pt x="84" y="86"/>
                    <a:pt x="84" y="86"/>
                  </a:cubicBezTo>
                  <a:cubicBezTo>
                    <a:pt x="84" y="79"/>
                    <a:pt x="91" y="72"/>
                    <a:pt x="98" y="72"/>
                  </a:cubicBezTo>
                  <a:cubicBezTo>
                    <a:pt x="98" y="72"/>
                    <a:pt x="98" y="72"/>
                    <a:pt x="98" y="72"/>
                  </a:cubicBezTo>
                  <a:cubicBezTo>
                    <a:pt x="106" y="72"/>
                    <a:pt x="112" y="79"/>
                    <a:pt x="112" y="86"/>
                  </a:cubicBezTo>
                  <a:cubicBezTo>
                    <a:pt x="112" y="108"/>
                    <a:pt x="112" y="108"/>
                    <a:pt x="112" y="108"/>
                  </a:cubicBezTo>
                  <a:cubicBezTo>
                    <a:pt x="112" y="108"/>
                    <a:pt x="112" y="100"/>
                    <a:pt x="112" y="96"/>
                  </a:cubicBezTo>
                  <a:cubicBezTo>
                    <a:pt x="112" y="90"/>
                    <a:pt x="118" y="84"/>
                    <a:pt x="124" y="84"/>
                  </a:cubicBezTo>
                  <a:cubicBezTo>
                    <a:pt x="124" y="84"/>
                    <a:pt x="124" y="84"/>
                    <a:pt x="124" y="84"/>
                  </a:cubicBezTo>
                  <a:cubicBezTo>
                    <a:pt x="131" y="84"/>
                    <a:pt x="136" y="90"/>
                    <a:pt x="136" y="96"/>
                  </a:cubicBezTo>
                  <a:cubicBezTo>
                    <a:pt x="136" y="138"/>
                    <a:pt x="136" y="138"/>
                    <a:pt x="136" y="138"/>
                  </a:cubicBezTo>
                  <a:cubicBezTo>
                    <a:pt x="136" y="158"/>
                    <a:pt x="132" y="178"/>
                    <a:pt x="125" y="196"/>
                  </a:cubicBezTo>
                  <a:cubicBezTo>
                    <a:pt x="116" y="216"/>
                    <a:pt x="116" y="216"/>
                    <a:pt x="116" y="216"/>
                  </a:cubicBezTo>
                  <a:cubicBezTo>
                    <a:pt x="116" y="224"/>
                    <a:pt x="116" y="224"/>
                    <a:pt x="116" y="224"/>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sp>
          <p:nvSpPr>
            <p:cNvPr id="72" name="Freeform 56">
              <a:extLst>
                <a:ext uri="{FF2B5EF4-FFF2-40B4-BE49-F238E27FC236}">
                  <a16:creationId xmlns:a16="http://schemas.microsoft.com/office/drawing/2014/main" id="{2B400BC2-71CD-4447-AC70-2EB8EBF6BFD3}"/>
                </a:ext>
              </a:extLst>
            </p:cNvPr>
            <p:cNvSpPr>
              <a:spLocks/>
            </p:cNvSpPr>
            <p:nvPr/>
          </p:nvSpPr>
          <p:spPr bwMode="auto">
            <a:xfrm>
              <a:off x="2046288" y="5019676"/>
              <a:ext cx="142875" cy="104775"/>
            </a:xfrm>
            <a:custGeom>
              <a:avLst/>
              <a:gdLst>
                <a:gd name="T0" fmla="*/ 87 w 92"/>
                <a:gd name="T1" fmla="*/ 68 h 68"/>
                <a:gd name="T2" fmla="*/ 92 w 92"/>
                <a:gd name="T3" fmla="*/ 46 h 68"/>
                <a:gd name="T4" fmla="*/ 46 w 92"/>
                <a:gd name="T5" fmla="*/ 0 h 68"/>
                <a:gd name="T6" fmla="*/ 0 w 92"/>
                <a:gd name="T7" fmla="*/ 46 h 68"/>
                <a:gd name="T8" fmla="*/ 6 w 92"/>
                <a:gd name="T9" fmla="*/ 68 h 68"/>
              </a:gdLst>
              <a:ahLst/>
              <a:cxnLst>
                <a:cxn ang="0">
                  <a:pos x="T0" y="T1"/>
                </a:cxn>
                <a:cxn ang="0">
                  <a:pos x="T2" y="T3"/>
                </a:cxn>
                <a:cxn ang="0">
                  <a:pos x="T4" y="T5"/>
                </a:cxn>
                <a:cxn ang="0">
                  <a:pos x="T6" y="T7"/>
                </a:cxn>
                <a:cxn ang="0">
                  <a:pos x="T8" y="T9"/>
                </a:cxn>
              </a:cxnLst>
              <a:rect l="0" t="0" r="r" b="b"/>
              <a:pathLst>
                <a:path w="92" h="68">
                  <a:moveTo>
                    <a:pt x="87" y="68"/>
                  </a:moveTo>
                  <a:cubicBezTo>
                    <a:pt x="90" y="62"/>
                    <a:pt x="92" y="54"/>
                    <a:pt x="92" y="46"/>
                  </a:cubicBezTo>
                  <a:cubicBezTo>
                    <a:pt x="92" y="21"/>
                    <a:pt x="72" y="0"/>
                    <a:pt x="46" y="0"/>
                  </a:cubicBezTo>
                  <a:cubicBezTo>
                    <a:pt x="21" y="0"/>
                    <a:pt x="0" y="21"/>
                    <a:pt x="0" y="46"/>
                  </a:cubicBezTo>
                  <a:cubicBezTo>
                    <a:pt x="0" y="54"/>
                    <a:pt x="2" y="62"/>
                    <a:pt x="6" y="6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grpSp>
      <p:grpSp>
        <p:nvGrpSpPr>
          <p:cNvPr id="73" name="Group 72">
            <a:extLst>
              <a:ext uri="{FF2B5EF4-FFF2-40B4-BE49-F238E27FC236}">
                <a16:creationId xmlns:a16="http://schemas.microsoft.com/office/drawing/2014/main" id="{47F0B3F3-4F9C-4F95-ABAD-B718DEFBFB82}"/>
              </a:ext>
            </a:extLst>
          </p:cNvPr>
          <p:cNvGrpSpPr/>
          <p:nvPr/>
        </p:nvGrpSpPr>
        <p:grpSpPr>
          <a:xfrm>
            <a:off x="6867728" y="4796468"/>
            <a:ext cx="798667" cy="801982"/>
            <a:chOff x="4079876" y="782638"/>
            <a:chExt cx="382587" cy="384175"/>
          </a:xfrm>
        </p:grpSpPr>
        <p:sp>
          <p:nvSpPr>
            <p:cNvPr id="74" name="Freeform 589">
              <a:extLst>
                <a:ext uri="{FF2B5EF4-FFF2-40B4-BE49-F238E27FC236}">
                  <a16:creationId xmlns:a16="http://schemas.microsoft.com/office/drawing/2014/main" id="{628552FB-E3AE-4AF9-ADF8-774EC900B520}"/>
                </a:ext>
              </a:extLst>
            </p:cNvPr>
            <p:cNvSpPr>
              <a:spLocks/>
            </p:cNvSpPr>
            <p:nvPr/>
          </p:nvSpPr>
          <p:spPr bwMode="auto">
            <a:xfrm>
              <a:off x="4079876" y="782638"/>
              <a:ext cx="322263" cy="292100"/>
            </a:xfrm>
            <a:custGeom>
              <a:avLst/>
              <a:gdLst>
                <a:gd name="T0" fmla="*/ 208 w 208"/>
                <a:gd name="T1" fmla="*/ 104 h 188"/>
                <a:gd name="T2" fmla="*/ 208 w 208"/>
                <a:gd name="T3" fmla="*/ 69 h 188"/>
                <a:gd name="T4" fmla="*/ 205 w 208"/>
                <a:gd name="T5" fmla="*/ 60 h 188"/>
                <a:gd name="T6" fmla="*/ 148 w 208"/>
                <a:gd name="T7" fmla="*/ 3 h 188"/>
                <a:gd name="T8" fmla="*/ 139 w 208"/>
                <a:gd name="T9" fmla="*/ 0 h 188"/>
                <a:gd name="T10" fmla="*/ 4 w 208"/>
                <a:gd name="T11" fmla="*/ 0 h 188"/>
                <a:gd name="T12" fmla="*/ 0 w 208"/>
                <a:gd name="T13" fmla="*/ 4 h 188"/>
                <a:gd name="T14" fmla="*/ 0 w 20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8">
                  <a:moveTo>
                    <a:pt x="208" y="104"/>
                  </a:moveTo>
                  <a:cubicBezTo>
                    <a:pt x="208" y="69"/>
                    <a:pt x="208" y="69"/>
                    <a:pt x="208" y="69"/>
                  </a:cubicBezTo>
                  <a:cubicBezTo>
                    <a:pt x="208" y="66"/>
                    <a:pt x="207" y="63"/>
                    <a:pt x="205" y="60"/>
                  </a:cubicBezTo>
                  <a:cubicBezTo>
                    <a:pt x="148" y="3"/>
                    <a:pt x="148" y="3"/>
                    <a:pt x="148" y="3"/>
                  </a:cubicBezTo>
                  <a:cubicBezTo>
                    <a:pt x="145" y="1"/>
                    <a:pt x="142" y="0"/>
                    <a:pt x="139" y="0"/>
                  </a:cubicBezTo>
                  <a:cubicBezTo>
                    <a:pt x="4" y="0"/>
                    <a:pt x="4" y="0"/>
                    <a:pt x="4" y="0"/>
                  </a:cubicBezTo>
                  <a:cubicBezTo>
                    <a:pt x="2" y="0"/>
                    <a:pt x="0" y="2"/>
                    <a:pt x="0" y="4"/>
                  </a:cubicBezTo>
                  <a:cubicBezTo>
                    <a:pt x="0" y="188"/>
                    <a:pt x="0" y="188"/>
                    <a:pt x="0" y="18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5" name="Freeform 590">
              <a:extLst>
                <a:ext uri="{FF2B5EF4-FFF2-40B4-BE49-F238E27FC236}">
                  <a16:creationId xmlns:a16="http://schemas.microsoft.com/office/drawing/2014/main" id="{AF1CFD2D-8626-4DD5-AC78-B42FDFBEF22B}"/>
                </a:ext>
              </a:extLst>
            </p:cNvPr>
            <p:cNvSpPr>
              <a:spLocks/>
            </p:cNvSpPr>
            <p:nvPr/>
          </p:nvSpPr>
          <p:spPr bwMode="auto">
            <a:xfrm>
              <a:off x="4302126" y="857250"/>
              <a:ext cx="100013" cy="30163"/>
            </a:xfrm>
            <a:custGeom>
              <a:avLst/>
              <a:gdLst>
                <a:gd name="T0" fmla="*/ 64 w 64"/>
                <a:gd name="T1" fmla="*/ 20 h 20"/>
                <a:gd name="T2" fmla="*/ 8 w 64"/>
                <a:gd name="T3" fmla="*/ 20 h 20"/>
                <a:gd name="T4" fmla="*/ 0 w 64"/>
                <a:gd name="T5" fmla="*/ 12 h 20"/>
                <a:gd name="T6" fmla="*/ 0 w 64"/>
                <a:gd name="T7" fmla="*/ 0 h 20"/>
              </a:gdLst>
              <a:ahLst/>
              <a:cxnLst>
                <a:cxn ang="0">
                  <a:pos x="T0" y="T1"/>
                </a:cxn>
                <a:cxn ang="0">
                  <a:pos x="T2" y="T3"/>
                </a:cxn>
                <a:cxn ang="0">
                  <a:pos x="T4" y="T5"/>
                </a:cxn>
                <a:cxn ang="0">
                  <a:pos x="T6" y="T7"/>
                </a:cxn>
              </a:cxnLst>
              <a:rect l="0" t="0" r="r" b="b"/>
              <a:pathLst>
                <a:path w="64" h="20">
                  <a:moveTo>
                    <a:pt x="64" y="20"/>
                  </a:moveTo>
                  <a:cubicBezTo>
                    <a:pt x="8" y="20"/>
                    <a:pt x="8" y="20"/>
                    <a:pt x="8" y="20"/>
                  </a:cubicBezTo>
                  <a:cubicBezTo>
                    <a:pt x="4" y="20"/>
                    <a:pt x="0" y="16"/>
                    <a:pt x="0" y="12"/>
                  </a:cubicBezTo>
                  <a:cubicBezTo>
                    <a:pt x="0" y="0"/>
                    <a:pt x="0" y="0"/>
                    <a:pt x="0" y="0"/>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6" name="Freeform 591">
              <a:extLst>
                <a:ext uri="{FF2B5EF4-FFF2-40B4-BE49-F238E27FC236}">
                  <a16:creationId xmlns:a16="http://schemas.microsoft.com/office/drawing/2014/main" id="{A8B93DE5-59B9-4C41-96AA-ED35E291A6A6}"/>
                </a:ext>
              </a:extLst>
            </p:cNvPr>
            <p:cNvSpPr>
              <a:spLocks/>
            </p:cNvSpPr>
            <p:nvPr/>
          </p:nvSpPr>
          <p:spPr bwMode="auto">
            <a:xfrm>
              <a:off x="4259263" y="944563"/>
              <a:ext cx="203200" cy="222250"/>
            </a:xfrm>
            <a:custGeom>
              <a:avLst/>
              <a:gdLst>
                <a:gd name="T0" fmla="*/ 0 w 128"/>
                <a:gd name="T1" fmla="*/ 0 h 140"/>
                <a:gd name="T2" fmla="*/ 128 w 128"/>
                <a:gd name="T3" fmla="*/ 0 h 140"/>
                <a:gd name="T4" fmla="*/ 128 w 128"/>
                <a:gd name="T5" fmla="*/ 140 h 140"/>
                <a:gd name="T6" fmla="*/ 35 w 128"/>
                <a:gd name="T7" fmla="*/ 140 h 140"/>
              </a:gdLst>
              <a:ahLst/>
              <a:cxnLst>
                <a:cxn ang="0">
                  <a:pos x="T0" y="T1"/>
                </a:cxn>
                <a:cxn ang="0">
                  <a:pos x="T2" y="T3"/>
                </a:cxn>
                <a:cxn ang="0">
                  <a:pos x="T4" y="T5"/>
                </a:cxn>
                <a:cxn ang="0">
                  <a:pos x="T6" y="T7"/>
                </a:cxn>
              </a:cxnLst>
              <a:rect l="0" t="0" r="r" b="b"/>
              <a:pathLst>
                <a:path w="128" h="140">
                  <a:moveTo>
                    <a:pt x="0" y="0"/>
                  </a:moveTo>
                  <a:lnTo>
                    <a:pt x="128" y="0"/>
                  </a:lnTo>
                  <a:lnTo>
                    <a:pt x="128" y="140"/>
                  </a:lnTo>
                  <a:lnTo>
                    <a:pt x="35" y="140"/>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7" name="Freeform 592">
              <a:extLst>
                <a:ext uri="{FF2B5EF4-FFF2-40B4-BE49-F238E27FC236}">
                  <a16:creationId xmlns:a16="http://schemas.microsoft.com/office/drawing/2014/main" id="{DEAA28DF-5208-49B9-AA33-7B61160A0579}"/>
                </a:ext>
              </a:extLst>
            </p:cNvPr>
            <p:cNvSpPr>
              <a:spLocks/>
            </p:cNvSpPr>
            <p:nvPr/>
          </p:nvSpPr>
          <p:spPr bwMode="auto">
            <a:xfrm>
              <a:off x="4259263" y="993775"/>
              <a:ext cx="142875" cy="61913"/>
            </a:xfrm>
            <a:custGeom>
              <a:avLst/>
              <a:gdLst>
                <a:gd name="T0" fmla="*/ 90 w 90"/>
                <a:gd name="T1" fmla="*/ 0 h 39"/>
                <a:gd name="T2" fmla="*/ 19 w 90"/>
                <a:gd name="T3" fmla="*/ 39 h 39"/>
                <a:gd name="T4" fmla="*/ 0 w 90"/>
                <a:gd name="T5" fmla="*/ 27 h 39"/>
              </a:gdLst>
              <a:ahLst/>
              <a:cxnLst>
                <a:cxn ang="0">
                  <a:pos x="T0" y="T1"/>
                </a:cxn>
                <a:cxn ang="0">
                  <a:pos x="T2" y="T3"/>
                </a:cxn>
                <a:cxn ang="0">
                  <a:pos x="T4" y="T5"/>
                </a:cxn>
              </a:cxnLst>
              <a:rect l="0" t="0" r="r" b="b"/>
              <a:pathLst>
                <a:path w="90" h="39">
                  <a:moveTo>
                    <a:pt x="90" y="0"/>
                  </a:moveTo>
                  <a:lnTo>
                    <a:pt x="19" y="39"/>
                  </a:lnTo>
                  <a:lnTo>
                    <a:pt x="0" y="27"/>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8" name="Freeform 593">
              <a:extLst>
                <a:ext uri="{FF2B5EF4-FFF2-40B4-BE49-F238E27FC236}">
                  <a16:creationId xmlns:a16="http://schemas.microsoft.com/office/drawing/2014/main" id="{76D4A89B-64BD-453D-8EB0-D4A42E387D36}"/>
                </a:ext>
              </a:extLst>
            </p:cNvPr>
            <p:cNvSpPr>
              <a:spLocks/>
            </p:cNvSpPr>
            <p:nvPr/>
          </p:nvSpPr>
          <p:spPr bwMode="auto">
            <a:xfrm>
              <a:off x="4092576" y="942975"/>
              <a:ext cx="173038" cy="200025"/>
            </a:xfrm>
            <a:custGeom>
              <a:avLst/>
              <a:gdLst>
                <a:gd name="T0" fmla="*/ 112 w 112"/>
                <a:gd name="T1" fmla="*/ 129 h 129"/>
                <a:gd name="T2" fmla="*/ 112 w 112"/>
                <a:gd name="T3" fmla="*/ 121 h 129"/>
                <a:gd name="T4" fmla="*/ 100 w 112"/>
                <a:gd name="T5" fmla="*/ 109 h 129"/>
                <a:gd name="T6" fmla="*/ 80 w 112"/>
                <a:gd name="T7" fmla="*/ 109 h 129"/>
                <a:gd name="T8" fmla="*/ 72 w 112"/>
                <a:gd name="T9" fmla="*/ 101 h 129"/>
                <a:gd name="T10" fmla="*/ 72 w 112"/>
                <a:gd name="T11" fmla="*/ 96 h 129"/>
                <a:gd name="T12" fmla="*/ 84 w 112"/>
                <a:gd name="T13" fmla="*/ 59 h 129"/>
                <a:gd name="T14" fmla="*/ 92 w 112"/>
                <a:gd name="T15" fmla="*/ 37 h 129"/>
                <a:gd name="T16" fmla="*/ 57 w 112"/>
                <a:gd name="T17" fmla="*/ 1 h 129"/>
                <a:gd name="T18" fmla="*/ 20 w 112"/>
                <a:gd name="T19" fmla="*/ 37 h 129"/>
                <a:gd name="T20" fmla="*/ 28 w 112"/>
                <a:gd name="T21" fmla="*/ 59 h 129"/>
                <a:gd name="T22" fmla="*/ 40 w 112"/>
                <a:gd name="T23" fmla="*/ 94 h 129"/>
                <a:gd name="T24" fmla="*/ 40 w 112"/>
                <a:gd name="T25" fmla="*/ 101 h 129"/>
                <a:gd name="T26" fmla="*/ 32 w 112"/>
                <a:gd name="T27" fmla="*/ 109 h 129"/>
                <a:gd name="T28" fmla="*/ 12 w 112"/>
                <a:gd name="T29" fmla="*/ 109 h 129"/>
                <a:gd name="T30" fmla="*/ 0 w 112"/>
                <a:gd name="T31" fmla="*/ 121 h 129"/>
                <a:gd name="T32" fmla="*/ 0 w 112"/>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29">
                  <a:moveTo>
                    <a:pt x="112" y="129"/>
                  </a:moveTo>
                  <a:cubicBezTo>
                    <a:pt x="112" y="121"/>
                    <a:pt x="112" y="121"/>
                    <a:pt x="112" y="121"/>
                  </a:cubicBezTo>
                  <a:cubicBezTo>
                    <a:pt x="112" y="114"/>
                    <a:pt x="107" y="109"/>
                    <a:pt x="100" y="109"/>
                  </a:cubicBezTo>
                  <a:cubicBezTo>
                    <a:pt x="80" y="109"/>
                    <a:pt x="80" y="109"/>
                    <a:pt x="80" y="109"/>
                  </a:cubicBezTo>
                  <a:cubicBezTo>
                    <a:pt x="76" y="109"/>
                    <a:pt x="72" y="105"/>
                    <a:pt x="72" y="101"/>
                  </a:cubicBezTo>
                  <a:cubicBezTo>
                    <a:pt x="72" y="96"/>
                    <a:pt x="72" y="96"/>
                    <a:pt x="72" y="96"/>
                  </a:cubicBezTo>
                  <a:cubicBezTo>
                    <a:pt x="72" y="83"/>
                    <a:pt x="76" y="70"/>
                    <a:pt x="84" y="59"/>
                  </a:cubicBezTo>
                  <a:cubicBezTo>
                    <a:pt x="89" y="53"/>
                    <a:pt x="92" y="45"/>
                    <a:pt x="92" y="37"/>
                  </a:cubicBezTo>
                  <a:cubicBezTo>
                    <a:pt x="92" y="18"/>
                    <a:pt x="76" y="2"/>
                    <a:pt x="57" y="1"/>
                  </a:cubicBezTo>
                  <a:cubicBezTo>
                    <a:pt x="37" y="0"/>
                    <a:pt x="20" y="17"/>
                    <a:pt x="20" y="37"/>
                  </a:cubicBezTo>
                  <a:cubicBezTo>
                    <a:pt x="20" y="45"/>
                    <a:pt x="23" y="53"/>
                    <a:pt x="28" y="59"/>
                  </a:cubicBezTo>
                  <a:cubicBezTo>
                    <a:pt x="35" y="69"/>
                    <a:pt x="40" y="81"/>
                    <a:pt x="40" y="94"/>
                  </a:cubicBezTo>
                  <a:cubicBezTo>
                    <a:pt x="40" y="101"/>
                    <a:pt x="40" y="101"/>
                    <a:pt x="40" y="101"/>
                  </a:cubicBezTo>
                  <a:cubicBezTo>
                    <a:pt x="40" y="105"/>
                    <a:pt x="37" y="109"/>
                    <a:pt x="32" y="109"/>
                  </a:cubicBezTo>
                  <a:cubicBezTo>
                    <a:pt x="12" y="109"/>
                    <a:pt x="12" y="109"/>
                    <a:pt x="12" y="109"/>
                  </a:cubicBezTo>
                  <a:cubicBezTo>
                    <a:pt x="6" y="109"/>
                    <a:pt x="0" y="114"/>
                    <a:pt x="0" y="121"/>
                  </a:cubicBezTo>
                  <a:cubicBezTo>
                    <a:pt x="0" y="129"/>
                    <a:pt x="0" y="129"/>
                    <a:pt x="0" y="129"/>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9" name="Line 594">
              <a:extLst>
                <a:ext uri="{FF2B5EF4-FFF2-40B4-BE49-F238E27FC236}">
                  <a16:creationId xmlns:a16="http://schemas.microsoft.com/office/drawing/2014/main" id="{FE808BCE-0C21-4848-86E0-9E783A620A60}"/>
                </a:ext>
              </a:extLst>
            </p:cNvPr>
            <p:cNvSpPr>
              <a:spLocks noChangeShapeType="1"/>
            </p:cNvSpPr>
            <p:nvPr/>
          </p:nvSpPr>
          <p:spPr bwMode="auto">
            <a:xfrm flipH="1">
              <a:off x="4191001" y="1111250"/>
              <a:ext cx="25400"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80" name="Line 595">
              <a:extLst>
                <a:ext uri="{FF2B5EF4-FFF2-40B4-BE49-F238E27FC236}">
                  <a16:creationId xmlns:a16="http://schemas.microsoft.com/office/drawing/2014/main" id="{29B0B5EC-DD84-408D-A777-83D56FCF1ECA}"/>
                </a:ext>
              </a:extLst>
            </p:cNvPr>
            <p:cNvSpPr>
              <a:spLocks noChangeShapeType="1"/>
            </p:cNvSpPr>
            <p:nvPr/>
          </p:nvSpPr>
          <p:spPr bwMode="auto">
            <a:xfrm>
              <a:off x="4098926" y="1166813"/>
              <a:ext cx="16033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sp>
        <p:nvSpPr>
          <p:cNvPr id="6" name="Title 5"/>
          <p:cNvSpPr>
            <a:spLocks noGrp="1"/>
          </p:cNvSpPr>
          <p:nvPr>
            <p:ph type="title"/>
          </p:nvPr>
        </p:nvSpPr>
        <p:spPr>
          <a:xfrm>
            <a:off x="535852" y="1614598"/>
            <a:ext cx="5255348" cy="1054900"/>
          </a:xfrm>
        </p:spPr>
        <p:txBody>
          <a:bodyPr/>
          <a:lstStyle/>
          <a:p>
            <a:r>
              <a:rPr lang="en-US" sz="3600" dirty="0"/>
              <a:t>Accessing ANG (Atrezzo) </a:t>
            </a:r>
            <a:br>
              <a:rPr lang="en-US" sz="3600" dirty="0"/>
            </a:br>
            <a:r>
              <a:rPr lang="en-US" sz="3600" dirty="0"/>
              <a:t>Provider Portal </a:t>
            </a:r>
            <a:endParaRPr lang="en-US" dirty="0"/>
          </a:p>
        </p:txBody>
      </p:sp>
      <p:sp>
        <p:nvSpPr>
          <p:cNvPr id="4" name="TextBox 3">
            <a:extLst>
              <a:ext uri="{FF2B5EF4-FFF2-40B4-BE49-F238E27FC236}">
                <a16:creationId xmlns:a16="http://schemas.microsoft.com/office/drawing/2014/main" id="{12CFB729-E7DB-4FFE-BBA1-ADC28E154B25}"/>
              </a:ext>
            </a:extLst>
          </p:cNvPr>
          <p:cNvSpPr txBox="1"/>
          <p:nvPr/>
        </p:nvSpPr>
        <p:spPr>
          <a:xfrm>
            <a:off x="621508" y="3338606"/>
            <a:ext cx="4347930" cy="369332"/>
          </a:xfrm>
          <a:prstGeom prst="rect">
            <a:avLst/>
          </a:prstGeom>
          <a:noFill/>
        </p:spPr>
        <p:txBody>
          <a:bodyPr wrap="square" rtlCol="0">
            <a:spAutoFit/>
          </a:bodyPr>
          <a:lstStyle/>
          <a:p>
            <a:r>
              <a:rPr lang="en-US" b="1" dirty="0">
                <a:solidFill>
                  <a:srgbClr val="D4CCA8"/>
                </a:solidFill>
              </a:rPr>
              <a:t>Website: </a:t>
            </a:r>
            <a:r>
              <a:rPr lang="en-US" b="1" dirty="0">
                <a:solidFill>
                  <a:srgbClr val="D4CCA8"/>
                </a:solidFill>
                <a:hlinkClick r:id="rId4">
                  <a:extLst>
                    <a:ext uri="{A12FA001-AC4F-418D-AE19-62706E023703}">
                      <ahyp:hlinkClr xmlns:ahyp="http://schemas.microsoft.com/office/drawing/2018/hyperlinkcolor" val="tx"/>
                    </a:ext>
                  </a:extLst>
                </a:hlinkClick>
              </a:rPr>
              <a:t>https://portal.Kepro.com</a:t>
            </a:r>
            <a:endParaRPr lang="en-US" b="1" dirty="0">
              <a:solidFill>
                <a:srgbClr val="D4CCA8"/>
              </a:solidFill>
            </a:endParaRPr>
          </a:p>
        </p:txBody>
      </p:sp>
      <p:cxnSp>
        <p:nvCxnSpPr>
          <p:cNvPr id="12" name="Straight Connector 11">
            <a:extLst>
              <a:ext uri="{FF2B5EF4-FFF2-40B4-BE49-F238E27FC236}">
                <a16:creationId xmlns:a16="http://schemas.microsoft.com/office/drawing/2014/main" id="{2505E608-BDD2-BDB0-1A7B-94936AAB8199}"/>
              </a:ext>
            </a:extLst>
          </p:cNvPr>
          <p:cNvCxnSpPr/>
          <p:nvPr/>
        </p:nvCxnSpPr>
        <p:spPr>
          <a:xfrm>
            <a:off x="621508" y="2996409"/>
            <a:ext cx="2838471"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8A8DFF-78F9-3803-DE39-041EF141C012}"/>
              </a:ext>
            </a:extLst>
          </p:cNvPr>
          <p:cNvPicPr>
            <a:picLocks noChangeAspect="1"/>
          </p:cNvPicPr>
          <p:nvPr/>
        </p:nvPicPr>
        <p:blipFill>
          <a:blip r:embed="rId5"/>
          <a:stretch>
            <a:fillRect/>
          </a:stretch>
        </p:blipFill>
        <p:spPr>
          <a:xfrm>
            <a:off x="1356232" y="4234141"/>
            <a:ext cx="2371725" cy="781050"/>
          </a:xfrm>
          <a:prstGeom prst="rect">
            <a:avLst/>
          </a:prstGeom>
          <a:ln w="127000"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1727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95F24113-C5A3-9935-9632-E017A9B65CB2}"/>
              </a:ext>
            </a:extLst>
          </p:cNvPr>
          <p:cNvSpPr/>
          <p:nvPr/>
        </p:nvSpPr>
        <p:spPr>
          <a:xfrm>
            <a:off x="6635283" y="4586014"/>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1F043E7-9BB5-ACAA-875C-AF3A23699257}"/>
              </a:ext>
            </a:extLst>
          </p:cNvPr>
          <p:cNvSpPr/>
          <p:nvPr/>
        </p:nvSpPr>
        <p:spPr>
          <a:xfrm>
            <a:off x="6620734" y="2714920"/>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9940CE-89B3-4149-640B-50ED58F7BA74}"/>
              </a:ext>
            </a:extLst>
          </p:cNvPr>
          <p:cNvSpPr/>
          <p:nvPr/>
        </p:nvSpPr>
        <p:spPr>
          <a:xfrm>
            <a:off x="6620734" y="870056"/>
            <a:ext cx="1242944" cy="1242944"/>
          </a:xfrm>
          <a:prstGeom prst="ellipse">
            <a:avLst/>
          </a:prstGeom>
          <a:solidFill>
            <a:srgbClr val="ACF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5CBFCC-E5ED-775D-A64F-81DC780D2520}"/>
              </a:ext>
            </a:extLst>
          </p:cNvPr>
          <p:cNvSpPr/>
          <p:nvPr/>
        </p:nvSpPr>
        <p:spPr>
          <a:xfrm>
            <a:off x="-1" y="0"/>
            <a:ext cx="6096001" cy="6857998"/>
          </a:xfrm>
          <a:prstGeom prst="rect">
            <a:avLst/>
          </a:prstGeom>
          <a:gradFill>
            <a:gsLst>
              <a:gs pos="0">
                <a:srgbClr val="042126"/>
              </a:gs>
              <a:gs pos="50000">
                <a:srgbClr val="042126">
                  <a:alpha val="73000"/>
                </a:srgbClr>
              </a:gs>
              <a:gs pos="100000">
                <a:srgbClr val="042126"/>
              </a:gs>
            </a:gsLst>
            <a:lin ang="54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r>
              <a:rPr lang="en-US" dirty="0">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13</a:t>
            </a:fld>
            <a:endParaRPr lang="en-US" dirty="0"/>
          </a:p>
        </p:txBody>
      </p:sp>
      <p:sp>
        <p:nvSpPr>
          <p:cNvPr id="5" name="Text Placeholder 4"/>
          <p:cNvSpPr>
            <a:spLocks noGrp="1"/>
          </p:cNvSpPr>
          <p:nvPr>
            <p:ph type="body" sz="half" idx="17"/>
          </p:nvPr>
        </p:nvSpPr>
        <p:spPr>
          <a:xfrm>
            <a:off x="8081335" y="985377"/>
            <a:ext cx="3574813" cy="865178"/>
          </a:xfrm>
        </p:spPr>
        <p:txBody>
          <a:bodyPr/>
          <a:lstStyle/>
          <a:p>
            <a:pPr>
              <a:lnSpc>
                <a:spcPct val="100000"/>
              </a:lnSpc>
              <a:spcBef>
                <a:spcPts val="900"/>
              </a:spcBef>
              <a:buClr>
                <a:schemeClr val="accent2"/>
              </a:buClr>
              <a:defRPr/>
            </a:pPr>
            <a:r>
              <a:rPr lang="en-US" b="1" dirty="0">
                <a:effectLst/>
                <a:latin typeface="Segoe UI" panose="020B0502040204020203" pitchFamily="34" charset="0"/>
              </a:rPr>
              <a:t>First Time Logging into ANG</a:t>
            </a:r>
          </a:p>
          <a:p>
            <a:pPr>
              <a:lnSpc>
                <a:spcPct val="100000"/>
              </a:lnSpc>
              <a:spcBef>
                <a:spcPts val="900"/>
              </a:spcBef>
              <a:buClr>
                <a:schemeClr val="accent2"/>
              </a:buClr>
              <a:defRPr/>
            </a:pPr>
            <a:r>
              <a:rPr lang="en-US" dirty="0">
                <a:effectLst/>
                <a:latin typeface="Segoe UI" panose="020B0502040204020203" pitchFamily="34" charset="0"/>
              </a:rPr>
              <a:t>Before logging into ANG for the first time must complete multifactor authentication </a:t>
            </a:r>
            <a:r>
              <a:rPr lang="en-US" dirty="0">
                <a:effectLst/>
                <a:latin typeface="Segoe UI" panose="020B0502040204020203" pitchFamily="34" charset="0"/>
                <a:hlinkClick r:id="rId3"/>
              </a:rPr>
              <a:t>https://5627605.fs1.hubspotusercontent-na1.net/hubfs/5627605/MNHCP%20Atrezzo%20Provider%20Portal%20Login-1.mp4</a:t>
            </a:r>
            <a:r>
              <a:rPr lang="en-US" sz="1400" dirty="0"/>
              <a:t>)</a:t>
            </a:r>
          </a:p>
          <a:p>
            <a:pPr>
              <a:lnSpc>
                <a:spcPct val="100000"/>
              </a:lnSpc>
              <a:spcBef>
                <a:spcPts val="900"/>
              </a:spcBef>
              <a:buClr>
                <a:schemeClr val="accent2"/>
              </a:buClr>
              <a:defRPr/>
            </a:pPr>
            <a:endParaRPr lang="en-US" sz="1400" dirty="0"/>
          </a:p>
          <a:p>
            <a:pPr>
              <a:lnSpc>
                <a:spcPct val="100000"/>
              </a:lnSpc>
              <a:spcBef>
                <a:spcPts val="900"/>
              </a:spcBef>
              <a:buClr>
                <a:schemeClr val="accent2"/>
              </a:buClr>
              <a:defRPr/>
            </a:pPr>
            <a:endParaRPr lang="en-US" sz="1100" b="1" dirty="0">
              <a:solidFill>
                <a:schemeClr val="tx2">
                  <a:lumMod val="50000"/>
                </a:schemeClr>
              </a:solidFill>
            </a:endParaRPr>
          </a:p>
        </p:txBody>
      </p:sp>
      <p:sp>
        <p:nvSpPr>
          <p:cNvPr id="9" name="Text Placeholder 8"/>
          <p:cNvSpPr>
            <a:spLocks noGrp="1"/>
          </p:cNvSpPr>
          <p:nvPr>
            <p:ph type="body" sz="half" idx="26"/>
          </p:nvPr>
        </p:nvSpPr>
        <p:spPr>
          <a:xfrm>
            <a:off x="8081335" y="3092938"/>
            <a:ext cx="3725966" cy="802195"/>
          </a:xfrm>
        </p:spPr>
        <p:txBody>
          <a:bodyPr/>
          <a:lstStyle/>
          <a:p>
            <a:pPr>
              <a:buNone/>
            </a:pPr>
            <a:r>
              <a:rPr lang="en-US" b="1" dirty="0">
                <a:solidFill>
                  <a:schemeClr val="tx2">
                    <a:lumMod val="50000"/>
                  </a:schemeClr>
                </a:solidFill>
              </a:rPr>
              <a:t>ANG Portal Log in</a:t>
            </a:r>
          </a:p>
          <a:p>
            <a:pPr>
              <a:buNone/>
            </a:pPr>
            <a:r>
              <a:rPr lang="en-US" sz="1400" dirty="0">
                <a:solidFill>
                  <a:schemeClr val="tx2">
                    <a:lumMod val="50000"/>
                  </a:schemeClr>
                </a:solidFill>
              </a:rPr>
              <a:t> Login using Customer/Provider option</a:t>
            </a:r>
          </a:p>
        </p:txBody>
      </p:sp>
      <p:sp>
        <p:nvSpPr>
          <p:cNvPr id="11" name="Text Placeholder 10"/>
          <p:cNvSpPr>
            <a:spLocks noGrp="1"/>
          </p:cNvSpPr>
          <p:nvPr>
            <p:ph type="body" sz="half" idx="28"/>
          </p:nvPr>
        </p:nvSpPr>
        <p:spPr>
          <a:xfrm>
            <a:off x="8110672" y="4808564"/>
            <a:ext cx="3234365" cy="1020394"/>
          </a:xfrm>
        </p:spPr>
        <p:txBody>
          <a:bodyPr/>
          <a:lstStyle/>
          <a:p>
            <a:pPr>
              <a:spcBef>
                <a:spcPts val="900"/>
              </a:spcBef>
              <a:buClr>
                <a:schemeClr val="accent2"/>
              </a:buClr>
              <a:defRPr/>
            </a:pPr>
            <a:r>
              <a:rPr lang="en-US" b="1" dirty="0">
                <a:solidFill>
                  <a:schemeClr val="tx2">
                    <a:lumMod val="50000"/>
                  </a:schemeClr>
                </a:solidFill>
              </a:rPr>
              <a:t>Issues Logging in and already registered?</a:t>
            </a:r>
            <a:endParaRPr lang="en-US" sz="1400" b="1" dirty="0">
              <a:solidFill>
                <a:schemeClr val="tx2">
                  <a:lumMod val="50000"/>
                </a:schemeClr>
              </a:solidFill>
            </a:endParaRPr>
          </a:p>
          <a:p>
            <a:pPr>
              <a:spcBef>
                <a:spcPts val="900"/>
              </a:spcBef>
              <a:buClr>
                <a:schemeClr val="accent2"/>
              </a:buClr>
              <a:defRPr/>
            </a:pPr>
            <a:r>
              <a:rPr lang="en-US" dirty="0">
                <a:effectLst/>
                <a:latin typeface="Segoe UI" panose="020B0502040204020203" pitchFamily="34" charset="0"/>
              </a:rPr>
              <a:t>Contact:</a:t>
            </a:r>
            <a:br>
              <a:rPr lang="en-US" dirty="0">
                <a:effectLst/>
                <a:latin typeface="Segoe UI" panose="020B0502040204020203" pitchFamily="34" charset="0"/>
              </a:rPr>
            </a:br>
            <a:r>
              <a:rPr lang="en-US" dirty="0">
                <a:effectLst/>
                <a:latin typeface="Segoe UI" panose="020B0502040204020203" pitchFamily="34" charset="0"/>
                <a:hlinkClick r:id="rId4"/>
              </a:rPr>
              <a:t>Minnestoa</a:t>
            </a:r>
            <a:r>
              <a:rPr lang="en-US" dirty="0">
                <a:latin typeface="Segoe UI" panose="020B0502040204020203" pitchFamily="34" charset="0"/>
                <a:hlinkClick r:id="rId4"/>
              </a:rPr>
              <a:t>ASAM@acentra.com</a:t>
            </a:r>
            <a:endParaRPr lang="en-US" dirty="0">
              <a:solidFill>
                <a:schemeClr val="tx2">
                  <a:lumMod val="50000"/>
                </a:schemeClr>
              </a:solidFill>
              <a:latin typeface="Segoe UI" panose="020B0502040204020203" pitchFamily="34" charset="0"/>
            </a:endParaRPr>
          </a:p>
          <a:p>
            <a:pPr>
              <a:spcBef>
                <a:spcPts val="900"/>
              </a:spcBef>
              <a:buClr>
                <a:schemeClr val="accent2"/>
              </a:buClr>
              <a:defRPr/>
            </a:pPr>
            <a:endParaRPr lang="en-US" dirty="0">
              <a:latin typeface="Segoe UI" panose="020B0502040204020203" pitchFamily="34" charset="0"/>
            </a:endParaRPr>
          </a:p>
        </p:txBody>
      </p:sp>
      <p:grpSp>
        <p:nvGrpSpPr>
          <p:cNvPr id="59" name="Group 58">
            <a:extLst>
              <a:ext uri="{FF2B5EF4-FFF2-40B4-BE49-F238E27FC236}">
                <a16:creationId xmlns:a16="http://schemas.microsoft.com/office/drawing/2014/main" id="{48D1AB4A-8DE0-408A-ADD2-9E16CE2D0803}"/>
              </a:ext>
            </a:extLst>
          </p:cNvPr>
          <p:cNvGrpSpPr/>
          <p:nvPr/>
        </p:nvGrpSpPr>
        <p:grpSpPr>
          <a:xfrm>
            <a:off x="6778732" y="2996409"/>
            <a:ext cx="887663" cy="865181"/>
            <a:chOff x="6175376" y="1501775"/>
            <a:chExt cx="382588" cy="384176"/>
          </a:xfrm>
        </p:grpSpPr>
        <p:sp>
          <p:nvSpPr>
            <p:cNvPr id="60" name="Freeform 383">
              <a:extLst>
                <a:ext uri="{FF2B5EF4-FFF2-40B4-BE49-F238E27FC236}">
                  <a16:creationId xmlns:a16="http://schemas.microsoft.com/office/drawing/2014/main" id="{5A7394F6-AAEC-4A4B-9C24-E335E45218C9}"/>
                </a:ext>
              </a:extLst>
            </p:cNvPr>
            <p:cNvSpPr>
              <a:spLocks/>
            </p:cNvSpPr>
            <p:nvPr/>
          </p:nvSpPr>
          <p:spPr bwMode="auto">
            <a:xfrm>
              <a:off x="6175376" y="1501775"/>
              <a:ext cx="382588" cy="322263"/>
            </a:xfrm>
            <a:custGeom>
              <a:avLst/>
              <a:gdLst>
                <a:gd name="T0" fmla="*/ 136 w 248"/>
                <a:gd name="T1" fmla="*/ 208 h 208"/>
                <a:gd name="T2" fmla="*/ 16 w 248"/>
                <a:gd name="T3" fmla="*/ 208 h 208"/>
                <a:gd name="T4" fmla="*/ 0 w 248"/>
                <a:gd name="T5" fmla="*/ 192 h 208"/>
                <a:gd name="T6" fmla="*/ 0 w 248"/>
                <a:gd name="T7" fmla="*/ 16 h 208"/>
                <a:gd name="T8" fmla="*/ 16 w 248"/>
                <a:gd name="T9" fmla="*/ 0 h 208"/>
                <a:gd name="T10" fmla="*/ 232 w 248"/>
                <a:gd name="T11" fmla="*/ 0 h 208"/>
                <a:gd name="T12" fmla="*/ 248 w 248"/>
                <a:gd name="T13" fmla="*/ 16 h 208"/>
                <a:gd name="T14" fmla="*/ 248 w 248"/>
                <a:gd name="T15" fmla="*/ 192 h 208"/>
                <a:gd name="T16" fmla="*/ 232 w 248"/>
                <a:gd name="T17" fmla="*/ 208 h 208"/>
                <a:gd name="T18" fmla="*/ 224 w 248"/>
                <a:gd name="T1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08">
                  <a:moveTo>
                    <a:pt x="136" y="208"/>
                  </a:moveTo>
                  <a:cubicBezTo>
                    <a:pt x="16" y="208"/>
                    <a:pt x="16" y="208"/>
                    <a:pt x="16" y="208"/>
                  </a:cubicBezTo>
                  <a:cubicBezTo>
                    <a:pt x="7" y="208"/>
                    <a:pt x="0" y="201"/>
                    <a:pt x="0" y="192"/>
                  </a:cubicBezTo>
                  <a:cubicBezTo>
                    <a:pt x="0" y="16"/>
                    <a:pt x="0" y="16"/>
                    <a:pt x="0" y="16"/>
                  </a:cubicBezTo>
                  <a:cubicBezTo>
                    <a:pt x="0" y="7"/>
                    <a:pt x="7" y="0"/>
                    <a:pt x="16" y="0"/>
                  </a:cubicBezTo>
                  <a:cubicBezTo>
                    <a:pt x="232" y="0"/>
                    <a:pt x="232" y="0"/>
                    <a:pt x="232" y="0"/>
                  </a:cubicBezTo>
                  <a:cubicBezTo>
                    <a:pt x="241" y="0"/>
                    <a:pt x="248" y="7"/>
                    <a:pt x="248" y="16"/>
                  </a:cubicBezTo>
                  <a:cubicBezTo>
                    <a:pt x="248" y="192"/>
                    <a:pt x="248" y="192"/>
                    <a:pt x="248" y="192"/>
                  </a:cubicBezTo>
                  <a:cubicBezTo>
                    <a:pt x="248" y="201"/>
                    <a:pt x="241" y="208"/>
                    <a:pt x="232" y="208"/>
                  </a:cubicBezTo>
                  <a:cubicBezTo>
                    <a:pt x="224" y="208"/>
                    <a:pt x="224" y="208"/>
                    <a:pt x="224" y="208"/>
                  </a:cubicBez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1" name="Line 384">
              <a:extLst>
                <a:ext uri="{FF2B5EF4-FFF2-40B4-BE49-F238E27FC236}">
                  <a16:creationId xmlns:a16="http://schemas.microsoft.com/office/drawing/2014/main" id="{739FEAFF-7295-4473-81EF-770DDB150177}"/>
                </a:ext>
              </a:extLst>
            </p:cNvPr>
            <p:cNvSpPr>
              <a:spLocks noChangeShapeType="1"/>
            </p:cNvSpPr>
            <p:nvPr/>
          </p:nvSpPr>
          <p:spPr bwMode="auto">
            <a:xfrm>
              <a:off x="6175376" y="1570038"/>
              <a:ext cx="38258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2" name="Oval 385">
              <a:extLst>
                <a:ext uri="{FF2B5EF4-FFF2-40B4-BE49-F238E27FC236}">
                  <a16:creationId xmlns:a16="http://schemas.microsoft.com/office/drawing/2014/main" id="{338EAEB2-F83A-4F99-BBED-DDA38621CAD9}"/>
                </a:ext>
              </a:extLst>
            </p:cNvPr>
            <p:cNvSpPr>
              <a:spLocks noChangeArrowheads="1"/>
            </p:cNvSpPr>
            <p:nvPr/>
          </p:nvSpPr>
          <p:spPr bwMode="auto">
            <a:xfrm>
              <a:off x="619918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3" name="Oval 386">
              <a:extLst>
                <a:ext uri="{FF2B5EF4-FFF2-40B4-BE49-F238E27FC236}">
                  <a16:creationId xmlns:a16="http://schemas.microsoft.com/office/drawing/2014/main" id="{F76F0C22-BDB1-46F5-880B-43FE437746DA}"/>
                </a:ext>
              </a:extLst>
            </p:cNvPr>
            <p:cNvSpPr>
              <a:spLocks noChangeArrowheads="1"/>
            </p:cNvSpPr>
            <p:nvPr/>
          </p:nvSpPr>
          <p:spPr bwMode="auto">
            <a:xfrm>
              <a:off x="6230939"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4" name="Oval 387">
              <a:extLst>
                <a:ext uri="{FF2B5EF4-FFF2-40B4-BE49-F238E27FC236}">
                  <a16:creationId xmlns:a16="http://schemas.microsoft.com/office/drawing/2014/main" id="{FCAE3A51-212D-4B38-9FDF-045E1C4A3F56}"/>
                </a:ext>
              </a:extLst>
            </p:cNvPr>
            <p:cNvSpPr>
              <a:spLocks noChangeArrowheads="1"/>
            </p:cNvSpPr>
            <p:nvPr/>
          </p:nvSpPr>
          <p:spPr bwMode="auto">
            <a:xfrm>
              <a:off x="6261101" y="1527175"/>
              <a:ext cx="19050" cy="17463"/>
            </a:xfrm>
            <a:prstGeom prst="ellipse">
              <a:avLst/>
            </a:prstGeom>
            <a:solidFill>
              <a:srgbClr val="53595F"/>
            </a:solidFill>
            <a:ln w="38100">
              <a:solidFill>
                <a:srgbClr val="042126"/>
              </a:solid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5" name="Rectangle 388">
              <a:extLst>
                <a:ext uri="{FF2B5EF4-FFF2-40B4-BE49-F238E27FC236}">
                  <a16:creationId xmlns:a16="http://schemas.microsoft.com/office/drawing/2014/main" id="{49D06BD9-9935-4089-A2F2-1128CA61C5C0}"/>
                </a:ext>
              </a:extLst>
            </p:cNvPr>
            <p:cNvSpPr>
              <a:spLocks noChangeArrowheads="1"/>
            </p:cNvSpPr>
            <p:nvPr/>
          </p:nvSpPr>
          <p:spPr bwMode="auto">
            <a:xfrm>
              <a:off x="6299201" y="1612900"/>
              <a:ext cx="222250" cy="38100"/>
            </a:xfrm>
            <a:prstGeom prst="rect">
              <a:avLst/>
            </a:pr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6" name="Freeform 389">
              <a:extLst>
                <a:ext uri="{FF2B5EF4-FFF2-40B4-BE49-F238E27FC236}">
                  <a16:creationId xmlns:a16="http://schemas.microsoft.com/office/drawing/2014/main" id="{5B392019-1361-4E62-B17B-0588F2921248}"/>
                </a:ext>
              </a:extLst>
            </p:cNvPr>
            <p:cNvSpPr>
              <a:spLocks/>
            </p:cNvSpPr>
            <p:nvPr/>
          </p:nvSpPr>
          <p:spPr bwMode="auto">
            <a:xfrm>
              <a:off x="6299201" y="1687513"/>
              <a:ext cx="222250" cy="87313"/>
            </a:xfrm>
            <a:custGeom>
              <a:avLst/>
              <a:gdLst>
                <a:gd name="T0" fmla="*/ 54 w 140"/>
                <a:gd name="T1" fmla="*/ 55 h 55"/>
                <a:gd name="T2" fmla="*/ 0 w 140"/>
                <a:gd name="T3" fmla="*/ 55 h 55"/>
                <a:gd name="T4" fmla="*/ 0 w 140"/>
                <a:gd name="T5" fmla="*/ 0 h 55"/>
                <a:gd name="T6" fmla="*/ 140 w 140"/>
                <a:gd name="T7" fmla="*/ 0 h 55"/>
                <a:gd name="T8" fmla="*/ 140 w 140"/>
                <a:gd name="T9" fmla="*/ 47 h 55"/>
              </a:gdLst>
              <a:ahLst/>
              <a:cxnLst>
                <a:cxn ang="0">
                  <a:pos x="T0" y="T1"/>
                </a:cxn>
                <a:cxn ang="0">
                  <a:pos x="T2" y="T3"/>
                </a:cxn>
                <a:cxn ang="0">
                  <a:pos x="T4" y="T5"/>
                </a:cxn>
                <a:cxn ang="0">
                  <a:pos x="T6" y="T7"/>
                </a:cxn>
                <a:cxn ang="0">
                  <a:pos x="T8" y="T9"/>
                </a:cxn>
              </a:cxnLst>
              <a:rect l="0" t="0" r="r" b="b"/>
              <a:pathLst>
                <a:path w="140" h="55">
                  <a:moveTo>
                    <a:pt x="54" y="55"/>
                  </a:moveTo>
                  <a:lnTo>
                    <a:pt x="0" y="55"/>
                  </a:lnTo>
                  <a:lnTo>
                    <a:pt x="0" y="0"/>
                  </a:lnTo>
                  <a:lnTo>
                    <a:pt x="140" y="0"/>
                  </a:lnTo>
                  <a:lnTo>
                    <a:pt x="140" y="47"/>
                  </a:lnTo>
                </a:path>
              </a:pathLst>
            </a:custGeom>
            <a:noFill/>
            <a:ln w="38100" cap="sq">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7" name="Line 390">
              <a:extLst>
                <a:ext uri="{FF2B5EF4-FFF2-40B4-BE49-F238E27FC236}">
                  <a16:creationId xmlns:a16="http://schemas.microsoft.com/office/drawing/2014/main" id="{C5CFF37A-680B-476A-8140-F98E90505CF5}"/>
                </a:ext>
              </a:extLst>
            </p:cNvPr>
            <p:cNvSpPr>
              <a:spLocks noChangeShapeType="1"/>
            </p:cNvSpPr>
            <p:nvPr/>
          </p:nvSpPr>
          <p:spPr bwMode="auto">
            <a:xfrm>
              <a:off x="6211889" y="1687513"/>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8" name="Line 391">
              <a:extLst>
                <a:ext uri="{FF2B5EF4-FFF2-40B4-BE49-F238E27FC236}">
                  <a16:creationId xmlns:a16="http://schemas.microsoft.com/office/drawing/2014/main" id="{D0E08E24-8151-4F2B-A091-4A910AE04982}"/>
                </a:ext>
              </a:extLst>
            </p:cNvPr>
            <p:cNvSpPr>
              <a:spLocks noChangeShapeType="1"/>
            </p:cNvSpPr>
            <p:nvPr/>
          </p:nvSpPr>
          <p:spPr bwMode="auto">
            <a:xfrm>
              <a:off x="6211889" y="1612900"/>
              <a:ext cx="49213"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69" name="Freeform 392">
              <a:extLst>
                <a:ext uri="{FF2B5EF4-FFF2-40B4-BE49-F238E27FC236}">
                  <a16:creationId xmlns:a16="http://schemas.microsoft.com/office/drawing/2014/main" id="{542AF242-396B-49D8-B48F-279287FC6842}"/>
                </a:ext>
              </a:extLst>
            </p:cNvPr>
            <p:cNvSpPr>
              <a:spLocks/>
            </p:cNvSpPr>
            <p:nvPr/>
          </p:nvSpPr>
          <p:spPr bwMode="auto">
            <a:xfrm>
              <a:off x="6410326" y="1719263"/>
              <a:ext cx="111125" cy="166688"/>
            </a:xfrm>
            <a:custGeom>
              <a:avLst/>
              <a:gdLst>
                <a:gd name="T0" fmla="*/ 0 w 70"/>
                <a:gd name="T1" fmla="*/ 0 h 105"/>
                <a:gd name="T2" fmla="*/ 0 w 70"/>
                <a:gd name="T3" fmla="*/ 86 h 105"/>
                <a:gd name="T4" fmla="*/ 23 w 70"/>
                <a:gd name="T5" fmla="*/ 66 h 105"/>
                <a:gd name="T6" fmla="*/ 47 w 70"/>
                <a:gd name="T7" fmla="*/ 105 h 105"/>
                <a:gd name="T8" fmla="*/ 66 w 70"/>
                <a:gd name="T9" fmla="*/ 94 h 105"/>
                <a:gd name="T10" fmla="*/ 43 w 70"/>
                <a:gd name="T11" fmla="*/ 54 h 105"/>
                <a:gd name="T12" fmla="*/ 70 w 70"/>
                <a:gd name="T13" fmla="*/ 47 h 105"/>
                <a:gd name="T14" fmla="*/ 0 w 70"/>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05">
                  <a:moveTo>
                    <a:pt x="0" y="0"/>
                  </a:moveTo>
                  <a:lnTo>
                    <a:pt x="0" y="86"/>
                  </a:lnTo>
                  <a:lnTo>
                    <a:pt x="23" y="66"/>
                  </a:lnTo>
                  <a:lnTo>
                    <a:pt x="47" y="105"/>
                  </a:lnTo>
                  <a:lnTo>
                    <a:pt x="66" y="94"/>
                  </a:lnTo>
                  <a:lnTo>
                    <a:pt x="43" y="54"/>
                  </a:lnTo>
                  <a:lnTo>
                    <a:pt x="70" y="47"/>
                  </a:lnTo>
                  <a:lnTo>
                    <a:pt x="0" y="0"/>
                  </a:lnTo>
                  <a:close/>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grpSp>
        <p:nvGrpSpPr>
          <p:cNvPr id="70" name="Group 69">
            <a:extLst>
              <a:ext uri="{FF2B5EF4-FFF2-40B4-BE49-F238E27FC236}">
                <a16:creationId xmlns:a16="http://schemas.microsoft.com/office/drawing/2014/main" id="{871A3DF7-D581-4C5A-9150-66E7090953A5}"/>
              </a:ext>
            </a:extLst>
          </p:cNvPr>
          <p:cNvGrpSpPr/>
          <p:nvPr/>
        </p:nvGrpSpPr>
        <p:grpSpPr>
          <a:xfrm>
            <a:off x="6950025" y="1182009"/>
            <a:ext cx="511099" cy="865177"/>
            <a:chOff x="2046288" y="5019676"/>
            <a:chExt cx="215900" cy="384175"/>
          </a:xfrm>
        </p:grpSpPr>
        <p:sp>
          <p:nvSpPr>
            <p:cNvPr id="71" name="Freeform 55">
              <a:extLst>
                <a:ext uri="{FF2B5EF4-FFF2-40B4-BE49-F238E27FC236}">
                  <a16:creationId xmlns:a16="http://schemas.microsoft.com/office/drawing/2014/main" id="{694FDDEE-F6C2-44F6-9D73-3B86998A131A}"/>
                </a:ext>
              </a:extLst>
            </p:cNvPr>
            <p:cNvSpPr>
              <a:spLocks/>
            </p:cNvSpPr>
            <p:nvPr/>
          </p:nvSpPr>
          <p:spPr bwMode="auto">
            <a:xfrm>
              <a:off x="2052638" y="5056188"/>
              <a:ext cx="209550" cy="347663"/>
            </a:xfrm>
            <a:custGeom>
              <a:avLst/>
              <a:gdLst>
                <a:gd name="T0" fmla="*/ 32 w 136"/>
                <a:gd name="T1" fmla="*/ 224 h 224"/>
                <a:gd name="T2" fmla="*/ 32 w 136"/>
                <a:gd name="T3" fmla="*/ 216 h 224"/>
                <a:gd name="T4" fmla="*/ 11 w 136"/>
                <a:gd name="T5" fmla="*/ 180 h 224"/>
                <a:gd name="T6" fmla="*/ 0 w 136"/>
                <a:gd name="T7" fmla="*/ 138 h 224"/>
                <a:gd name="T8" fmla="*/ 0 w 136"/>
                <a:gd name="T9" fmla="*/ 86 h 224"/>
                <a:gd name="T10" fmla="*/ 6 w 136"/>
                <a:gd name="T11" fmla="*/ 80 h 224"/>
                <a:gd name="T12" fmla="*/ 6 w 136"/>
                <a:gd name="T13" fmla="*/ 80 h 224"/>
                <a:gd name="T14" fmla="*/ 28 w 136"/>
                <a:gd name="T15" fmla="*/ 102 h 224"/>
                <a:gd name="T16" fmla="*/ 28 w 136"/>
                <a:gd name="T17" fmla="*/ 136 h 224"/>
                <a:gd name="T18" fmla="*/ 28 w 136"/>
                <a:gd name="T19" fmla="*/ 14 h 224"/>
                <a:gd name="T20" fmla="*/ 42 w 136"/>
                <a:gd name="T21" fmla="*/ 0 h 224"/>
                <a:gd name="T22" fmla="*/ 42 w 136"/>
                <a:gd name="T23" fmla="*/ 0 h 224"/>
                <a:gd name="T24" fmla="*/ 56 w 136"/>
                <a:gd name="T25" fmla="*/ 14 h 224"/>
                <a:gd name="T26" fmla="*/ 56 w 136"/>
                <a:gd name="T27" fmla="*/ 104 h 224"/>
                <a:gd name="T28" fmla="*/ 56 w 136"/>
                <a:gd name="T29" fmla="*/ 78 h 224"/>
                <a:gd name="T30" fmla="*/ 70 w 136"/>
                <a:gd name="T31" fmla="*/ 64 h 224"/>
                <a:gd name="T32" fmla="*/ 70 w 136"/>
                <a:gd name="T33" fmla="*/ 64 h 224"/>
                <a:gd name="T34" fmla="*/ 84 w 136"/>
                <a:gd name="T35" fmla="*/ 78 h 224"/>
                <a:gd name="T36" fmla="*/ 84 w 136"/>
                <a:gd name="T37" fmla="*/ 104 h 224"/>
                <a:gd name="T38" fmla="*/ 84 w 136"/>
                <a:gd name="T39" fmla="*/ 86 h 224"/>
                <a:gd name="T40" fmla="*/ 98 w 136"/>
                <a:gd name="T41" fmla="*/ 72 h 224"/>
                <a:gd name="T42" fmla="*/ 98 w 136"/>
                <a:gd name="T43" fmla="*/ 72 h 224"/>
                <a:gd name="T44" fmla="*/ 112 w 136"/>
                <a:gd name="T45" fmla="*/ 86 h 224"/>
                <a:gd name="T46" fmla="*/ 112 w 136"/>
                <a:gd name="T47" fmla="*/ 108 h 224"/>
                <a:gd name="T48" fmla="*/ 112 w 136"/>
                <a:gd name="T49" fmla="*/ 96 h 224"/>
                <a:gd name="T50" fmla="*/ 124 w 136"/>
                <a:gd name="T51" fmla="*/ 84 h 224"/>
                <a:gd name="T52" fmla="*/ 124 w 136"/>
                <a:gd name="T53" fmla="*/ 84 h 224"/>
                <a:gd name="T54" fmla="*/ 136 w 136"/>
                <a:gd name="T55" fmla="*/ 96 h 224"/>
                <a:gd name="T56" fmla="*/ 136 w 136"/>
                <a:gd name="T57" fmla="*/ 138 h 224"/>
                <a:gd name="T58" fmla="*/ 125 w 136"/>
                <a:gd name="T59" fmla="*/ 196 h 224"/>
                <a:gd name="T60" fmla="*/ 116 w 136"/>
                <a:gd name="T61" fmla="*/ 216 h 224"/>
                <a:gd name="T62" fmla="*/ 116 w 136"/>
                <a:gd name="T6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224">
                  <a:moveTo>
                    <a:pt x="32" y="224"/>
                  </a:moveTo>
                  <a:cubicBezTo>
                    <a:pt x="32" y="216"/>
                    <a:pt x="32" y="216"/>
                    <a:pt x="32" y="216"/>
                  </a:cubicBezTo>
                  <a:cubicBezTo>
                    <a:pt x="11" y="180"/>
                    <a:pt x="11" y="180"/>
                    <a:pt x="11" y="180"/>
                  </a:cubicBezTo>
                  <a:cubicBezTo>
                    <a:pt x="4" y="167"/>
                    <a:pt x="0" y="153"/>
                    <a:pt x="0" y="138"/>
                  </a:cubicBezTo>
                  <a:cubicBezTo>
                    <a:pt x="0" y="86"/>
                    <a:pt x="0" y="86"/>
                    <a:pt x="0" y="86"/>
                  </a:cubicBezTo>
                  <a:cubicBezTo>
                    <a:pt x="0" y="83"/>
                    <a:pt x="3" y="80"/>
                    <a:pt x="6" y="80"/>
                  </a:cubicBezTo>
                  <a:cubicBezTo>
                    <a:pt x="6" y="80"/>
                    <a:pt x="6" y="80"/>
                    <a:pt x="6" y="80"/>
                  </a:cubicBezTo>
                  <a:cubicBezTo>
                    <a:pt x="18" y="80"/>
                    <a:pt x="28" y="90"/>
                    <a:pt x="28" y="102"/>
                  </a:cubicBezTo>
                  <a:cubicBezTo>
                    <a:pt x="28" y="136"/>
                    <a:pt x="28" y="136"/>
                    <a:pt x="28" y="136"/>
                  </a:cubicBezTo>
                  <a:cubicBezTo>
                    <a:pt x="28" y="14"/>
                    <a:pt x="28" y="14"/>
                    <a:pt x="28" y="14"/>
                  </a:cubicBezTo>
                  <a:cubicBezTo>
                    <a:pt x="28" y="7"/>
                    <a:pt x="35" y="0"/>
                    <a:pt x="42" y="0"/>
                  </a:cubicBezTo>
                  <a:cubicBezTo>
                    <a:pt x="42" y="0"/>
                    <a:pt x="42" y="0"/>
                    <a:pt x="42" y="0"/>
                  </a:cubicBezTo>
                  <a:cubicBezTo>
                    <a:pt x="50" y="0"/>
                    <a:pt x="56" y="7"/>
                    <a:pt x="56" y="14"/>
                  </a:cubicBezTo>
                  <a:cubicBezTo>
                    <a:pt x="56" y="104"/>
                    <a:pt x="56" y="104"/>
                    <a:pt x="56" y="104"/>
                  </a:cubicBezTo>
                  <a:cubicBezTo>
                    <a:pt x="56" y="78"/>
                    <a:pt x="56" y="78"/>
                    <a:pt x="56" y="78"/>
                  </a:cubicBezTo>
                  <a:cubicBezTo>
                    <a:pt x="56" y="71"/>
                    <a:pt x="63" y="64"/>
                    <a:pt x="70" y="64"/>
                  </a:cubicBezTo>
                  <a:cubicBezTo>
                    <a:pt x="70" y="64"/>
                    <a:pt x="70" y="64"/>
                    <a:pt x="70" y="64"/>
                  </a:cubicBezTo>
                  <a:cubicBezTo>
                    <a:pt x="78" y="64"/>
                    <a:pt x="84" y="71"/>
                    <a:pt x="84" y="78"/>
                  </a:cubicBezTo>
                  <a:cubicBezTo>
                    <a:pt x="84" y="104"/>
                    <a:pt x="84" y="104"/>
                    <a:pt x="84" y="104"/>
                  </a:cubicBezTo>
                  <a:cubicBezTo>
                    <a:pt x="84" y="86"/>
                    <a:pt x="84" y="86"/>
                    <a:pt x="84" y="86"/>
                  </a:cubicBezTo>
                  <a:cubicBezTo>
                    <a:pt x="84" y="79"/>
                    <a:pt x="91" y="72"/>
                    <a:pt x="98" y="72"/>
                  </a:cubicBezTo>
                  <a:cubicBezTo>
                    <a:pt x="98" y="72"/>
                    <a:pt x="98" y="72"/>
                    <a:pt x="98" y="72"/>
                  </a:cubicBezTo>
                  <a:cubicBezTo>
                    <a:pt x="106" y="72"/>
                    <a:pt x="112" y="79"/>
                    <a:pt x="112" y="86"/>
                  </a:cubicBezTo>
                  <a:cubicBezTo>
                    <a:pt x="112" y="108"/>
                    <a:pt x="112" y="108"/>
                    <a:pt x="112" y="108"/>
                  </a:cubicBezTo>
                  <a:cubicBezTo>
                    <a:pt x="112" y="108"/>
                    <a:pt x="112" y="100"/>
                    <a:pt x="112" y="96"/>
                  </a:cubicBezTo>
                  <a:cubicBezTo>
                    <a:pt x="112" y="90"/>
                    <a:pt x="118" y="84"/>
                    <a:pt x="124" y="84"/>
                  </a:cubicBezTo>
                  <a:cubicBezTo>
                    <a:pt x="124" y="84"/>
                    <a:pt x="124" y="84"/>
                    <a:pt x="124" y="84"/>
                  </a:cubicBezTo>
                  <a:cubicBezTo>
                    <a:pt x="131" y="84"/>
                    <a:pt x="136" y="90"/>
                    <a:pt x="136" y="96"/>
                  </a:cubicBezTo>
                  <a:cubicBezTo>
                    <a:pt x="136" y="138"/>
                    <a:pt x="136" y="138"/>
                    <a:pt x="136" y="138"/>
                  </a:cubicBezTo>
                  <a:cubicBezTo>
                    <a:pt x="136" y="158"/>
                    <a:pt x="132" y="178"/>
                    <a:pt x="125" y="196"/>
                  </a:cubicBezTo>
                  <a:cubicBezTo>
                    <a:pt x="116" y="216"/>
                    <a:pt x="116" y="216"/>
                    <a:pt x="116" y="216"/>
                  </a:cubicBezTo>
                  <a:cubicBezTo>
                    <a:pt x="116" y="224"/>
                    <a:pt x="116" y="224"/>
                    <a:pt x="116" y="224"/>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sp>
          <p:nvSpPr>
            <p:cNvPr id="72" name="Freeform 56">
              <a:extLst>
                <a:ext uri="{FF2B5EF4-FFF2-40B4-BE49-F238E27FC236}">
                  <a16:creationId xmlns:a16="http://schemas.microsoft.com/office/drawing/2014/main" id="{2B400BC2-71CD-4447-AC70-2EB8EBF6BFD3}"/>
                </a:ext>
              </a:extLst>
            </p:cNvPr>
            <p:cNvSpPr>
              <a:spLocks/>
            </p:cNvSpPr>
            <p:nvPr/>
          </p:nvSpPr>
          <p:spPr bwMode="auto">
            <a:xfrm>
              <a:off x="2046288" y="5019676"/>
              <a:ext cx="142875" cy="104775"/>
            </a:xfrm>
            <a:custGeom>
              <a:avLst/>
              <a:gdLst>
                <a:gd name="T0" fmla="*/ 87 w 92"/>
                <a:gd name="T1" fmla="*/ 68 h 68"/>
                <a:gd name="T2" fmla="*/ 92 w 92"/>
                <a:gd name="T3" fmla="*/ 46 h 68"/>
                <a:gd name="T4" fmla="*/ 46 w 92"/>
                <a:gd name="T5" fmla="*/ 0 h 68"/>
                <a:gd name="T6" fmla="*/ 0 w 92"/>
                <a:gd name="T7" fmla="*/ 46 h 68"/>
                <a:gd name="T8" fmla="*/ 6 w 92"/>
                <a:gd name="T9" fmla="*/ 68 h 68"/>
              </a:gdLst>
              <a:ahLst/>
              <a:cxnLst>
                <a:cxn ang="0">
                  <a:pos x="T0" y="T1"/>
                </a:cxn>
                <a:cxn ang="0">
                  <a:pos x="T2" y="T3"/>
                </a:cxn>
                <a:cxn ang="0">
                  <a:pos x="T4" y="T5"/>
                </a:cxn>
                <a:cxn ang="0">
                  <a:pos x="T6" y="T7"/>
                </a:cxn>
                <a:cxn ang="0">
                  <a:pos x="T8" y="T9"/>
                </a:cxn>
              </a:cxnLst>
              <a:rect l="0" t="0" r="r" b="b"/>
              <a:pathLst>
                <a:path w="92" h="68">
                  <a:moveTo>
                    <a:pt x="87" y="68"/>
                  </a:moveTo>
                  <a:cubicBezTo>
                    <a:pt x="90" y="62"/>
                    <a:pt x="92" y="54"/>
                    <a:pt x="92" y="46"/>
                  </a:cubicBezTo>
                  <a:cubicBezTo>
                    <a:pt x="92" y="21"/>
                    <a:pt x="72" y="0"/>
                    <a:pt x="46" y="0"/>
                  </a:cubicBezTo>
                  <a:cubicBezTo>
                    <a:pt x="21" y="0"/>
                    <a:pt x="0" y="21"/>
                    <a:pt x="0" y="46"/>
                  </a:cubicBezTo>
                  <a:cubicBezTo>
                    <a:pt x="0" y="54"/>
                    <a:pt x="2" y="62"/>
                    <a:pt x="6" y="6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42126"/>
                </a:solidFill>
                <a:latin typeface="Calibri" panose="020F0502020204030204"/>
              </a:endParaRPr>
            </a:p>
          </p:txBody>
        </p:sp>
      </p:grpSp>
      <p:grpSp>
        <p:nvGrpSpPr>
          <p:cNvPr id="73" name="Group 72">
            <a:extLst>
              <a:ext uri="{FF2B5EF4-FFF2-40B4-BE49-F238E27FC236}">
                <a16:creationId xmlns:a16="http://schemas.microsoft.com/office/drawing/2014/main" id="{47F0B3F3-4F9C-4F95-ABAD-B718DEFBFB82}"/>
              </a:ext>
            </a:extLst>
          </p:cNvPr>
          <p:cNvGrpSpPr/>
          <p:nvPr/>
        </p:nvGrpSpPr>
        <p:grpSpPr>
          <a:xfrm>
            <a:off x="6867728" y="4796468"/>
            <a:ext cx="798667" cy="801982"/>
            <a:chOff x="4079876" y="782638"/>
            <a:chExt cx="382587" cy="384175"/>
          </a:xfrm>
        </p:grpSpPr>
        <p:sp>
          <p:nvSpPr>
            <p:cNvPr id="74" name="Freeform 589">
              <a:extLst>
                <a:ext uri="{FF2B5EF4-FFF2-40B4-BE49-F238E27FC236}">
                  <a16:creationId xmlns:a16="http://schemas.microsoft.com/office/drawing/2014/main" id="{628552FB-E3AE-4AF9-ADF8-774EC900B520}"/>
                </a:ext>
              </a:extLst>
            </p:cNvPr>
            <p:cNvSpPr>
              <a:spLocks/>
            </p:cNvSpPr>
            <p:nvPr/>
          </p:nvSpPr>
          <p:spPr bwMode="auto">
            <a:xfrm>
              <a:off x="4079876" y="782638"/>
              <a:ext cx="322263" cy="292100"/>
            </a:xfrm>
            <a:custGeom>
              <a:avLst/>
              <a:gdLst>
                <a:gd name="T0" fmla="*/ 208 w 208"/>
                <a:gd name="T1" fmla="*/ 104 h 188"/>
                <a:gd name="T2" fmla="*/ 208 w 208"/>
                <a:gd name="T3" fmla="*/ 69 h 188"/>
                <a:gd name="T4" fmla="*/ 205 w 208"/>
                <a:gd name="T5" fmla="*/ 60 h 188"/>
                <a:gd name="T6" fmla="*/ 148 w 208"/>
                <a:gd name="T7" fmla="*/ 3 h 188"/>
                <a:gd name="T8" fmla="*/ 139 w 208"/>
                <a:gd name="T9" fmla="*/ 0 h 188"/>
                <a:gd name="T10" fmla="*/ 4 w 208"/>
                <a:gd name="T11" fmla="*/ 0 h 188"/>
                <a:gd name="T12" fmla="*/ 0 w 208"/>
                <a:gd name="T13" fmla="*/ 4 h 188"/>
                <a:gd name="T14" fmla="*/ 0 w 20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8">
                  <a:moveTo>
                    <a:pt x="208" y="104"/>
                  </a:moveTo>
                  <a:cubicBezTo>
                    <a:pt x="208" y="69"/>
                    <a:pt x="208" y="69"/>
                    <a:pt x="208" y="69"/>
                  </a:cubicBezTo>
                  <a:cubicBezTo>
                    <a:pt x="208" y="66"/>
                    <a:pt x="207" y="63"/>
                    <a:pt x="205" y="60"/>
                  </a:cubicBezTo>
                  <a:cubicBezTo>
                    <a:pt x="148" y="3"/>
                    <a:pt x="148" y="3"/>
                    <a:pt x="148" y="3"/>
                  </a:cubicBezTo>
                  <a:cubicBezTo>
                    <a:pt x="145" y="1"/>
                    <a:pt x="142" y="0"/>
                    <a:pt x="139" y="0"/>
                  </a:cubicBezTo>
                  <a:cubicBezTo>
                    <a:pt x="4" y="0"/>
                    <a:pt x="4" y="0"/>
                    <a:pt x="4" y="0"/>
                  </a:cubicBezTo>
                  <a:cubicBezTo>
                    <a:pt x="2" y="0"/>
                    <a:pt x="0" y="2"/>
                    <a:pt x="0" y="4"/>
                  </a:cubicBezTo>
                  <a:cubicBezTo>
                    <a:pt x="0" y="188"/>
                    <a:pt x="0" y="188"/>
                    <a:pt x="0" y="188"/>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5" name="Freeform 590">
              <a:extLst>
                <a:ext uri="{FF2B5EF4-FFF2-40B4-BE49-F238E27FC236}">
                  <a16:creationId xmlns:a16="http://schemas.microsoft.com/office/drawing/2014/main" id="{AF1CFD2D-8626-4DD5-AC78-B42FDFBEF22B}"/>
                </a:ext>
              </a:extLst>
            </p:cNvPr>
            <p:cNvSpPr>
              <a:spLocks/>
            </p:cNvSpPr>
            <p:nvPr/>
          </p:nvSpPr>
          <p:spPr bwMode="auto">
            <a:xfrm>
              <a:off x="4302126" y="857250"/>
              <a:ext cx="100013" cy="30163"/>
            </a:xfrm>
            <a:custGeom>
              <a:avLst/>
              <a:gdLst>
                <a:gd name="T0" fmla="*/ 64 w 64"/>
                <a:gd name="T1" fmla="*/ 20 h 20"/>
                <a:gd name="T2" fmla="*/ 8 w 64"/>
                <a:gd name="T3" fmla="*/ 20 h 20"/>
                <a:gd name="T4" fmla="*/ 0 w 64"/>
                <a:gd name="T5" fmla="*/ 12 h 20"/>
                <a:gd name="T6" fmla="*/ 0 w 64"/>
                <a:gd name="T7" fmla="*/ 0 h 20"/>
              </a:gdLst>
              <a:ahLst/>
              <a:cxnLst>
                <a:cxn ang="0">
                  <a:pos x="T0" y="T1"/>
                </a:cxn>
                <a:cxn ang="0">
                  <a:pos x="T2" y="T3"/>
                </a:cxn>
                <a:cxn ang="0">
                  <a:pos x="T4" y="T5"/>
                </a:cxn>
                <a:cxn ang="0">
                  <a:pos x="T6" y="T7"/>
                </a:cxn>
              </a:cxnLst>
              <a:rect l="0" t="0" r="r" b="b"/>
              <a:pathLst>
                <a:path w="64" h="20">
                  <a:moveTo>
                    <a:pt x="64" y="20"/>
                  </a:moveTo>
                  <a:cubicBezTo>
                    <a:pt x="8" y="20"/>
                    <a:pt x="8" y="20"/>
                    <a:pt x="8" y="20"/>
                  </a:cubicBezTo>
                  <a:cubicBezTo>
                    <a:pt x="4" y="20"/>
                    <a:pt x="0" y="16"/>
                    <a:pt x="0" y="12"/>
                  </a:cubicBezTo>
                  <a:cubicBezTo>
                    <a:pt x="0" y="0"/>
                    <a:pt x="0" y="0"/>
                    <a:pt x="0" y="0"/>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6" name="Freeform 591">
              <a:extLst>
                <a:ext uri="{FF2B5EF4-FFF2-40B4-BE49-F238E27FC236}">
                  <a16:creationId xmlns:a16="http://schemas.microsoft.com/office/drawing/2014/main" id="{A8B93DE5-59B9-4C41-96AA-ED35E291A6A6}"/>
                </a:ext>
              </a:extLst>
            </p:cNvPr>
            <p:cNvSpPr>
              <a:spLocks/>
            </p:cNvSpPr>
            <p:nvPr/>
          </p:nvSpPr>
          <p:spPr bwMode="auto">
            <a:xfrm>
              <a:off x="4259263" y="944563"/>
              <a:ext cx="203200" cy="222250"/>
            </a:xfrm>
            <a:custGeom>
              <a:avLst/>
              <a:gdLst>
                <a:gd name="T0" fmla="*/ 0 w 128"/>
                <a:gd name="T1" fmla="*/ 0 h 140"/>
                <a:gd name="T2" fmla="*/ 128 w 128"/>
                <a:gd name="T3" fmla="*/ 0 h 140"/>
                <a:gd name="T4" fmla="*/ 128 w 128"/>
                <a:gd name="T5" fmla="*/ 140 h 140"/>
                <a:gd name="T6" fmla="*/ 35 w 128"/>
                <a:gd name="T7" fmla="*/ 140 h 140"/>
              </a:gdLst>
              <a:ahLst/>
              <a:cxnLst>
                <a:cxn ang="0">
                  <a:pos x="T0" y="T1"/>
                </a:cxn>
                <a:cxn ang="0">
                  <a:pos x="T2" y="T3"/>
                </a:cxn>
                <a:cxn ang="0">
                  <a:pos x="T4" y="T5"/>
                </a:cxn>
                <a:cxn ang="0">
                  <a:pos x="T6" y="T7"/>
                </a:cxn>
              </a:cxnLst>
              <a:rect l="0" t="0" r="r" b="b"/>
              <a:pathLst>
                <a:path w="128" h="140">
                  <a:moveTo>
                    <a:pt x="0" y="0"/>
                  </a:moveTo>
                  <a:lnTo>
                    <a:pt x="128" y="0"/>
                  </a:lnTo>
                  <a:lnTo>
                    <a:pt x="128" y="140"/>
                  </a:lnTo>
                  <a:lnTo>
                    <a:pt x="35" y="140"/>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7" name="Freeform 592">
              <a:extLst>
                <a:ext uri="{FF2B5EF4-FFF2-40B4-BE49-F238E27FC236}">
                  <a16:creationId xmlns:a16="http://schemas.microsoft.com/office/drawing/2014/main" id="{DEAA28DF-5208-49B9-AA33-7B61160A0579}"/>
                </a:ext>
              </a:extLst>
            </p:cNvPr>
            <p:cNvSpPr>
              <a:spLocks/>
            </p:cNvSpPr>
            <p:nvPr/>
          </p:nvSpPr>
          <p:spPr bwMode="auto">
            <a:xfrm>
              <a:off x="4259263" y="993775"/>
              <a:ext cx="142875" cy="61913"/>
            </a:xfrm>
            <a:custGeom>
              <a:avLst/>
              <a:gdLst>
                <a:gd name="T0" fmla="*/ 90 w 90"/>
                <a:gd name="T1" fmla="*/ 0 h 39"/>
                <a:gd name="T2" fmla="*/ 19 w 90"/>
                <a:gd name="T3" fmla="*/ 39 h 39"/>
                <a:gd name="T4" fmla="*/ 0 w 90"/>
                <a:gd name="T5" fmla="*/ 27 h 39"/>
              </a:gdLst>
              <a:ahLst/>
              <a:cxnLst>
                <a:cxn ang="0">
                  <a:pos x="T0" y="T1"/>
                </a:cxn>
                <a:cxn ang="0">
                  <a:pos x="T2" y="T3"/>
                </a:cxn>
                <a:cxn ang="0">
                  <a:pos x="T4" y="T5"/>
                </a:cxn>
              </a:cxnLst>
              <a:rect l="0" t="0" r="r" b="b"/>
              <a:pathLst>
                <a:path w="90" h="39">
                  <a:moveTo>
                    <a:pt x="90" y="0"/>
                  </a:moveTo>
                  <a:lnTo>
                    <a:pt x="19" y="39"/>
                  </a:lnTo>
                  <a:lnTo>
                    <a:pt x="0" y="27"/>
                  </a:ln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8" name="Freeform 593">
              <a:extLst>
                <a:ext uri="{FF2B5EF4-FFF2-40B4-BE49-F238E27FC236}">
                  <a16:creationId xmlns:a16="http://schemas.microsoft.com/office/drawing/2014/main" id="{76D4A89B-64BD-453D-8EB0-D4A42E387D36}"/>
                </a:ext>
              </a:extLst>
            </p:cNvPr>
            <p:cNvSpPr>
              <a:spLocks/>
            </p:cNvSpPr>
            <p:nvPr/>
          </p:nvSpPr>
          <p:spPr bwMode="auto">
            <a:xfrm>
              <a:off x="4092576" y="942975"/>
              <a:ext cx="173038" cy="200025"/>
            </a:xfrm>
            <a:custGeom>
              <a:avLst/>
              <a:gdLst>
                <a:gd name="T0" fmla="*/ 112 w 112"/>
                <a:gd name="T1" fmla="*/ 129 h 129"/>
                <a:gd name="T2" fmla="*/ 112 w 112"/>
                <a:gd name="T3" fmla="*/ 121 h 129"/>
                <a:gd name="T4" fmla="*/ 100 w 112"/>
                <a:gd name="T5" fmla="*/ 109 h 129"/>
                <a:gd name="T6" fmla="*/ 80 w 112"/>
                <a:gd name="T7" fmla="*/ 109 h 129"/>
                <a:gd name="T8" fmla="*/ 72 w 112"/>
                <a:gd name="T9" fmla="*/ 101 h 129"/>
                <a:gd name="T10" fmla="*/ 72 w 112"/>
                <a:gd name="T11" fmla="*/ 96 h 129"/>
                <a:gd name="T12" fmla="*/ 84 w 112"/>
                <a:gd name="T13" fmla="*/ 59 h 129"/>
                <a:gd name="T14" fmla="*/ 92 w 112"/>
                <a:gd name="T15" fmla="*/ 37 h 129"/>
                <a:gd name="T16" fmla="*/ 57 w 112"/>
                <a:gd name="T17" fmla="*/ 1 h 129"/>
                <a:gd name="T18" fmla="*/ 20 w 112"/>
                <a:gd name="T19" fmla="*/ 37 h 129"/>
                <a:gd name="T20" fmla="*/ 28 w 112"/>
                <a:gd name="T21" fmla="*/ 59 h 129"/>
                <a:gd name="T22" fmla="*/ 40 w 112"/>
                <a:gd name="T23" fmla="*/ 94 h 129"/>
                <a:gd name="T24" fmla="*/ 40 w 112"/>
                <a:gd name="T25" fmla="*/ 101 h 129"/>
                <a:gd name="T26" fmla="*/ 32 w 112"/>
                <a:gd name="T27" fmla="*/ 109 h 129"/>
                <a:gd name="T28" fmla="*/ 12 w 112"/>
                <a:gd name="T29" fmla="*/ 109 h 129"/>
                <a:gd name="T30" fmla="*/ 0 w 112"/>
                <a:gd name="T31" fmla="*/ 121 h 129"/>
                <a:gd name="T32" fmla="*/ 0 w 112"/>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29">
                  <a:moveTo>
                    <a:pt x="112" y="129"/>
                  </a:moveTo>
                  <a:cubicBezTo>
                    <a:pt x="112" y="121"/>
                    <a:pt x="112" y="121"/>
                    <a:pt x="112" y="121"/>
                  </a:cubicBezTo>
                  <a:cubicBezTo>
                    <a:pt x="112" y="114"/>
                    <a:pt x="107" y="109"/>
                    <a:pt x="100" y="109"/>
                  </a:cubicBezTo>
                  <a:cubicBezTo>
                    <a:pt x="80" y="109"/>
                    <a:pt x="80" y="109"/>
                    <a:pt x="80" y="109"/>
                  </a:cubicBezTo>
                  <a:cubicBezTo>
                    <a:pt x="76" y="109"/>
                    <a:pt x="72" y="105"/>
                    <a:pt x="72" y="101"/>
                  </a:cubicBezTo>
                  <a:cubicBezTo>
                    <a:pt x="72" y="96"/>
                    <a:pt x="72" y="96"/>
                    <a:pt x="72" y="96"/>
                  </a:cubicBezTo>
                  <a:cubicBezTo>
                    <a:pt x="72" y="83"/>
                    <a:pt x="76" y="70"/>
                    <a:pt x="84" y="59"/>
                  </a:cubicBezTo>
                  <a:cubicBezTo>
                    <a:pt x="89" y="53"/>
                    <a:pt x="92" y="45"/>
                    <a:pt x="92" y="37"/>
                  </a:cubicBezTo>
                  <a:cubicBezTo>
                    <a:pt x="92" y="18"/>
                    <a:pt x="76" y="2"/>
                    <a:pt x="57" y="1"/>
                  </a:cubicBezTo>
                  <a:cubicBezTo>
                    <a:pt x="37" y="0"/>
                    <a:pt x="20" y="17"/>
                    <a:pt x="20" y="37"/>
                  </a:cubicBezTo>
                  <a:cubicBezTo>
                    <a:pt x="20" y="45"/>
                    <a:pt x="23" y="53"/>
                    <a:pt x="28" y="59"/>
                  </a:cubicBezTo>
                  <a:cubicBezTo>
                    <a:pt x="35" y="69"/>
                    <a:pt x="40" y="81"/>
                    <a:pt x="40" y="94"/>
                  </a:cubicBezTo>
                  <a:cubicBezTo>
                    <a:pt x="40" y="101"/>
                    <a:pt x="40" y="101"/>
                    <a:pt x="40" y="101"/>
                  </a:cubicBezTo>
                  <a:cubicBezTo>
                    <a:pt x="40" y="105"/>
                    <a:pt x="37" y="109"/>
                    <a:pt x="32" y="109"/>
                  </a:cubicBezTo>
                  <a:cubicBezTo>
                    <a:pt x="12" y="109"/>
                    <a:pt x="12" y="109"/>
                    <a:pt x="12" y="109"/>
                  </a:cubicBezTo>
                  <a:cubicBezTo>
                    <a:pt x="6" y="109"/>
                    <a:pt x="0" y="114"/>
                    <a:pt x="0" y="121"/>
                  </a:cubicBezTo>
                  <a:cubicBezTo>
                    <a:pt x="0" y="129"/>
                    <a:pt x="0" y="129"/>
                    <a:pt x="0" y="129"/>
                  </a:cubicBezTo>
                </a:path>
              </a:pathLst>
            </a:custGeom>
            <a:noFill/>
            <a:ln w="38100" cap="rnd">
              <a:solidFill>
                <a:srgbClr val="04212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79" name="Line 594">
              <a:extLst>
                <a:ext uri="{FF2B5EF4-FFF2-40B4-BE49-F238E27FC236}">
                  <a16:creationId xmlns:a16="http://schemas.microsoft.com/office/drawing/2014/main" id="{FE808BCE-0C21-4848-86E0-9E783A620A60}"/>
                </a:ext>
              </a:extLst>
            </p:cNvPr>
            <p:cNvSpPr>
              <a:spLocks noChangeShapeType="1"/>
            </p:cNvSpPr>
            <p:nvPr/>
          </p:nvSpPr>
          <p:spPr bwMode="auto">
            <a:xfrm flipH="1">
              <a:off x="4191001" y="1111250"/>
              <a:ext cx="25400"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sp>
          <p:nvSpPr>
            <p:cNvPr id="80" name="Line 595">
              <a:extLst>
                <a:ext uri="{FF2B5EF4-FFF2-40B4-BE49-F238E27FC236}">
                  <a16:creationId xmlns:a16="http://schemas.microsoft.com/office/drawing/2014/main" id="{29B0B5EC-DD84-408D-A777-83D56FCF1ECA}"/>
                </a:ext>
              </a:extLst>
            </p:cNvPr>
            <p:cNvSpPr>
              <a:spLocks noChangeShapeType="1"/>
            </p:cNvSpPr>
            <p:nvPr/>
          </p:nvSpPr>
          <p:spPr bwMode="auto">
            <a:xfrm>
              <a:off x="4098926" y="1166813"/>
              <a:ext cx="160338" cy="0"/>
            </a:xfrm>
            <a:prstGeom prst="line">
              <a:avLst/>
            </a:prstGeom>
            <a:noFill/>
            <a:ln w="38100" cap="rnd">
              <a:solidFill>
                <a:srgbClr val="04212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panose="020F0502020204030204"/>
              </a:endParaRPr>
            </a:p>
          </p:txBody>
        </p:sp>
      </p:grpSp>
      <p:sp>
        <p:nvSpPr>
          <p:cNvPr id="6" name="Title 5"/>
          <p:cNvSpPr>
            <a:spLocks noGrp="1"/>
          </p:cNvSpPr>
          <p:nvPr>
            <p:ph type="title"/>
          </p:nvPr>
        </p:nvSpPr>
        <p:spPr>
          <a:xfrm>
            <a:off x="535852" y="1614598"/>
            <a:ext cx="5255348" cy="1054900"/>
          </a:xfrm>
        </p:spPr>
        <p:txBody>
          <a:bodyPr/>
          <a:lstStyle/>
          <a:p>
            <a:r>
              <a:rPr lang="en-US" dirty="0"/>
              <a:t>Logging into</a:t>
            </a:r>
            <a:r>
              <a:rPr lang="en-US" sz="3600" dirty="0"/>
              <a:t> ANG (Atrezzo) </a:t>
            </a:r>
            <a:br>
              <a:rPr lang="en-US" sz="3600" dirty="0"/>
            </a:br>
            <a:r>
              <a:rPr lang="en-US" sz="3600" dirty="0"/>
              <a:t>Provider Portal </a:t>
            </a:r>
            <a:endParaRPr lang="en-US" dirty="0"/>
          </a:p>
        </p:txBody>
      </p:sp>
      <p:sp>
        <p:nvSpPr>
          <p:cNvPr id="4" name="TextBox 3">
            <a:extLst>
              <a:ext uri="{FF2B5EF4-FFF2-40B4-BE49-F238E27FC236}">
                <a16:creationId xmlns:a16="http://schemas.microsoft.com/office/drawing/2014/main" id="{12CFB729-E7DB-4FFE-BBA1-ADC28E154B25}"/>
              </a:ext>
            </a:extLst>
          </p:cNvPr>
          <p:cNvSpPr txBox="1"/>
          <p:nvPr/>
        </p:nvSpPr>
        <p:spPr>
          <a:xfrm>
            <a:off x="621508" y="3338606"/>
            <a:ext cx="4347930" cy="369332"/>
          </a:xfrm>
          <a:prstGeom prst="rect">
            <a:avLst/>
          </a:prstGeom>
          <a:noFill/>
        </p:spPr>
        <p:txBody>
          <a:bodyPr wrap="square" rtlCol="0">
            <a:spAutoFit/>
          </a:bodyPr>
          <a:lstStyle/>
          <a:p>
            <a:r>
              <a:rPr lang="en-US" b="1" dirty="0">
                <a:solidFill>
                  <a:srgbClr val="D4CCA8"/>
                </a:solidFill>
              </a:rPr>
              <a:t>Website: </a:t>
            </a:r>
            <a:r>
              <a:rPr lang="en-US" b="1" dirty="0">
                <a:solidFill>
                  <a:srgbClr val="D4CCA8"/>
                </a:solidFill>
                <a:hlinkClick r:id="rId5">
                  <a:extLst>
                    <a:ext uri="{A12FA001-AC4F-418D-AE19-62706E023703}">
                      <ahyp:hlinkClr xmlns:ahyp="http://schemas.microsoft.com/office/drawing/2018/hyperlinkcolor" val="tx"/>
                    </a:ext>
                  </a:extLst>
                </a:hlinkClick>
              </a:rPr>
              <a:t>https://portal.Kepro.com</a:t>
            </a:r>
            <a:endParaRPr lang="en-US" b="1" dirty="0">
              <a:solidFill>
                <a:srgbClr val="D4CCA8"/>
              </a:solidFill>
            </a:endParaRPr>
          </a:p>
        </p:txBody>
      </p:sp>
      <p:cxnSp>
        <p:nvCxnSpPr>
          <p:cNvPr id="12" name="Straight Connector 11">
            <a:extLst>
              <a:ext uri="{FF2B5EF4-FFF2-40B4-BE49-F238E27FC236}">
                <a16:creationId xmlns:a16="http://schemas.microsoft.com/office/drawing/2014/main" id="{2505E608-BDD2-BDB0-1A7B-94936AAB8199}"/>
              </a:ext>
            </a:extLst>
          </p:cNvPr>
          <p:cNvCxnSpPr/>
          <p:nvPr/>
        </p:nvCxnSpPr>
        <p:spPr>
          <a:xfrm>
            <a:off x="621508" y="2996409"/>
            <a:ext cx="2838471"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09558C3-4ECE-6299-3D76-8C87E23A605E}"/>
              </a:ext>
            </a:extLst>
          </p:cNvPr>
          <p:cNvPicPr>
            <a:picLocks noChangeAspect="1"/>
          </p:cNvPicPr>
          <p:nvPr/>
        </p:nvPicPr>
        <p:blipFill>
          <a:blip r:embed="rId6"/>
          <a:stretch>
            <a:fillRect/>
          </a:stretch>
        </p:blipFill>
        <p:spPr>
          <a:xfrm>
            <a:off x="1365659" y="4111393"/>
            <a:ext cx="2371725" cy="781050"/>
          </a:xfrm>
          <a:prstGeom prst="rect">
            <a:avLst/>
          </a:prstGeom>
          <a:ln w="127000"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2235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033F5-C07A-4DE6-B6BB-A4951AD1303E}"/>
              </a:ext>
            </a:extLst>
          </p:cNvPr>
          <p:cNvSpPr>
            <a:spLocks noGrp="1"/>
          </p:cNvSpPr>
          <p:nvPr>
            <p:ph type="title" idx="4294967295"/>
          </p:nvPr>
        </p:nvSpPr>
        <p:spPr>
          <a:xfrm>
            <a:off x="1115392" y="155815"/>
            <a:ext cx="9932822" cy="434975"/>
          </a:xfrm>
        </p:spPr>
        <p:txBody>
          <a:bodyPr>
            <a:noAutofit/>
          </a:bodyPr>
          <a:lstStyle/>
          <a:p>
            <a:r>
              <a:rPr lang="en-US" sz="1800" i="1" dirty="0">
                <a:solidFill>
                  <a:srgbClr val="042126"/>
                </a:solidFill>
              </a:rPr>
              <a:t>Please note: Email address referenced has been updated to MinnesotaASAM@Acentra.com</a:t>
            </a:r>
          </a:p>
        </p:txBody>
      </p:sp>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4294967295"/>
          </p:nvPr>
        </p:nvSpPr>
        <p:spPr>
          <a:xfrm>
            <a:off x="11407775" y="6445250"/>
            <a:ext cx="784225" cy="295275"/>
          </a:xfrm>
          <a:prstGeom prst="rect">
            <a:avLst/>
          </a:prstGeom>
        </p:spPr>
        <p:txBody>
          <a:bodyPr/>
          <a:lstStyle/>
          <a:p>
            <a:r>
              <a:rPr lang="en-US" b="1" dirty="0"/>
              <a:t>Page </a:t>
            </a:r>
            <a:fld id="{C6C8BDDB-1AA9-4CDC-80A0-B0BF343FFE1A}" type="slidenum">
              <a:rPr lang="en-US" b="1" smtClean="0"/>
              <a:pPr/>
              <a:t>14</a:t>
            </a:fld>
            <a:endParaRPr lang="en-US" b="1" dirty="0"/>
          </a:p>
        </p:txBody>
      </p:sp>
      <p:cxnSp>
        <p:nvCxnSpPr>
          <p:cNvPr id="11" name="Straight Connector 10">
            <a:extLst>
              <a:ext uri="{FF2B5EF4-FFF2-40B4-BE49-F238E27FC236}">
                <a16:creationId xmlns:a16="http://schemas.microsoft.com/office/drawing/2014/main" id="{A0BD7315-5952-648D-29E4-80669427F45B}"/>
              </a:ext>
            </a:extLst>
          </p:cNvPr>
          <p:cNvCxnSpPr/>
          <p:nvPr/>
        </p:nvCxnSpPr>
        <p:spPr>
          <a:xfrm>
            <a:off x="876300" y="1360967"/>
            <a:ext cx="2568649" cy="0"/>
          </a:xfrm>
          <a:prstGeom prst="line">
            <a:avLst/>
          </a:prstGeom>
          <a:ln w="38100">
            <a:solidFill>
              <a:srgbClr val="23CE1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D4D328-3953-9288-CDA0-528321F18BEB}"/>
              </a:ext>
            </a:extLst>
          </p:cNvPr>
          <p:cNvPicPr>
            <a:picLocks noChangeAspect="1"/>
          </p:cNvPicPr>
          <p:nvPr/>
        </p:nvPicPr>
        <p:blipFill>
          <a:blip r:embed="rId5"/>
          <a:stretch>
            <a:fillRect/>
          </a:stretch>
        </p:blipFill>
        <p:spPr>
          <a:xfrm>
            <a:off x="94114" y="6370338"/>
            <a:ext cx="1269559" cy="419506"/>
          </a:xfrm>
          <a:prstGeom prst="rect">
            <a:avLst/>
          </a:prstGeom>
        </p:spPr>
      </p:pic>
      <p:pic>
        <p:nvPicPr>
          <p:cNvPr id="18" name="Minnesota Atrezzo Provider Portal Registration Video">
            <a:hlinkClick r:id="" action="ppaction://media"/>
            <a:extLst>
              <a:ext uri="{FF2B5EF4-FFF2-40B4-BE49-F238E27FC236}">
                <a16:creationId xmlns:a16="http://schemas.microsoft.com/office/drawing/2014/main" id="{76B11A4F-5A65-9AB8-9FDE-7A40683FAF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467" y="560341"/>
            <a:ext cx="11074671" cy="6229503"/>
          </a:xfrm>
          <a:prstGeom prst="rect">
            <a:avLst/>
          </a:prstGeom>
        </p:spPr>
      </p:pic>
    </p:spTree>
    <p:extLst>
      <p:ext uri="{BB962C8B-B14F-4D97-AF65-F5344CB8AC3E}">
        <p14:creationId xmlns:p14="http://schemas.microsoft.com/office/powerpoint/2010/main" val="34705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9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a:latin typeface="Arial" panose="020B0604020202020204" pitchFamily="34" charset="0"/>
                <a:ea typeface="+mj-ea"/>
                <a:cs typeface="Arial" panose="020B0604020202020204" pitchFamily="34" charset="0"/>
              </a:rPr>
              <a:t>Additional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extLst>
              <p:ext uri="{D42A27DB-BD31-4B8C-83A1-F6EECF244321}">
                <p14:modId xmlns:p14="http://schemas.microsoft.com/office/powerpoint/2010/main" val="2246756388"/>
              </p:ext>
            </p:extLst>
          </p:nvPr>
        </p:nvGraphicFramePr>
        <p:xfrm>
          <a:off x="266699"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238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A855-A006-0180-03A2-6368D1C0B5E2}"/>
              </a:ext>
            </a:extLst>
          </p:cNvPr>
          <p:cNvSpPr>
            <a:spLocks noGrp="1"/>
          </p:cNvSpPr>
          <p:nvPr>
            <p:ph type="title"/>
          </p:nvPr>
        </p:nvSpPr>
        <p:spPr>
          <a:xfrm>
            <a:off x="266699" y="403753"/>
            <a:ext cx="11410949" cy="521093"/>
          </a:xfrm>
        </p:spPr>
        <p:txBody>
          <a:bodyPr vert="horz" lIns="0" tIns="0" rIns="0" bIns="0" rtlCol="0" anchor="ctr">
            <a:normAutofit/>
          </a:bodyPr>
          <a:lstStyle/>
          <a:p>
            <a:r>
              <a:rPr lang="en-US" sz="3700" b="0" i="0" kern="1200" dirty="0" err="1">
                <a:latin typeface="Arial" panose="020B0604020202020204" pitchFamily="34" charset="0"/>
                <a:ea typeface="+mj-ea"/>
                <a:cs typeface="Arial" panose="020B0604020202020204" pitchFamily="34" charset="0"/>
              </a:rPr>
              <a:t>Acentra</a:t>
            </a:r>
            <a:r>
              <a:rPr lang="en-US" sz="3700" b="0" i="0" kern="1200" dirty="0">
                <a:latin typeface="Arial" panose="020B0604020202020204" pitchFamily="34" charset="0"/>
                <a:ea typeface="+mj-ea"/>
                <a:cs typeface="Arial" panose="020B0604020202020204" pitchFamily="34" charset="0"/>
              </a:rPr>
              <a:t> Training Opportunities</a:t>
            </a:r>
          </a:p>
        </p:txBody>
      </p:sp>
      <p:graphicFrame>
        <p:nvGraphicFramePr>
          <p:cNvPr id="5" name="Text Placeholder 5">
            <a:extLst>
              <a:ext uri="{FF2B5EF4-FFF2-40B4-BE49-F238E27FC236}">
                <a16:creationId xmlns:a16="http://schemas.microsoft.com/office/drawing/2014/main" id="{2DB1E060-2DB2-720D-E891-CC40041DF9E2}"/>
              </a:ext>
            </a:extLst>
          </p:cNvPr>
          <p:cNvGraphicFramePr/>
          <p:nvPr/>
        </p:nvGraphicFramePr>
        <p:xfrm>
          <a:off x="405245" y="1266825"/>
          <a:ext cx="11287125"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09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390B7-FF97-D068-D5C3-E40F49C9AEC2}"/>
              </a:ext>
            </a:extLst>
          </p:cNvPr>
          <p:cNvSpPr/>
          <p:nvPr/>
        </p:nvSpPr>
        <p:spPr>
          <a:xfrm>
            <a:off x="0" y="0"/>
            <a:ext cx="12192000" cy="6858000"/>
          </a:xfrm>
          <a:prstGeom prst="rect">
            <a:avLst/>
          </a:prstGeom>
          <a:solidFill>
            <a:srgbClr val="F2EC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3B02D-E8B3-4813-93FD-50125E15E8A7}"/>
              </a:ext>
            </a:extLst>
          </p:cNvPr>
          <p:cNvSpPr>
            <a:spLocks noGrp="1"/>
          </p:cNvSpPr>
          <p:nvPr>
            <p:ph type="title"/>
          </p:nvPr>
        </p:nvSpPr>
        <p:spPr/>
        <p:txBody>
          <a:bodyPr/>
          <a:lstStyle/>
          <a:p>
            <a:r>
              <a:rPr lang="en-US" dirty="0">
                <a:solidFill>
                  <a:srgbClr val="042126"/>
                </a:solidFill>
              </a:rPr>
              <a:t>Question &amp; Answer</a:t>
            </a:r>
          </a:p>
        </p:txBody>
      </p:sp>
      <p:sp>
        <p:nvSpPr>
          <p:cNvPr id="7" name="Slide Number Placeholder 6">
            <a:extLst>
              <a:ext uri="{FF2B5EF4-FFF2-40B4-BE49-F238E27FC236}">
                <a16:creationId xmlns:a16="http://schemas.microsoft.com/office/drawing/2014/main" id="{AF913152-91A3-4A29-868E-5F5FDD826A4B}"/>
              </a:ext>
            </a:extLst>
          </p:cNvPr>
          <p:cNvSpPr>
            <a:spLocks noGrp="1"/>
          </p:cNvSpPr>
          <p:nvPr>
            <p:ph type="sldNum" sz="quarter" idx="12"/>
          </p:nvPr>
        </p:nvSpPr>
        <p:spPr/>
        <p:txBody>
          <a:bodyPr/>
          <a:lstStyle/>
          <a:p>
            <a:r>
              <a:rPr lang="en-US" dirty="0">
                <a:solidFill>
                  <a:srgbClr val="042126"/>
                </a:solidFill>
              </a:rPr>
              <a:t>Page </a:t>
            </a:r>
            <a:fld id="{C6C8BDDB-1AA9-4CDC-80A0-B0BF343FFE1A}" type="slidenum">
              <a:rPr lang="en-US" smtClean="0">
                <a:solidFill>
                  <a:srgbClr val="042126"/>
                </a:solidFill>
              </a:rPr>
              <a:pPr/>
              <a:t>17</a:t>
            </a:fld>
            <a:endParaRPr lang="en-US" dirty="0">
              <a:solidFill>
                <a:srgbClr val="042126"/>
              </a:solidFill>
            </a:endParaRPr>
          </a:p>
        </p:txBody>
      </p:sp>
      <p:pic>
        <p:nvPicPr>
          <p:cNvPr id="10" name="Picture Placeholder 9" descr="A picture containing person, grass, man, looking&#10;&#10;Description automatically generated">
            <a:extLst>
              <a:ext uri="{FF2B5EF4-FFF2-40B4-BE49-F238E27FC236}">
                <a16:creationId xmlns:a16="http://schemas.microsoft.com/office/drawing/2014/main" id="{6455AFEE-6AC6-4FCF-A2A0-7DE44CC5480A}"/>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rcRect t="14992" b="14992"/>
          <a:stretch>
            <a:fillRect/>
          </a:stretch>
        </p:blipFill>
        <p:spPr/>
      </p:pic>
      <p:sp>
        <p:nvSpPr>
          <p:cNvPr id="3" name="Footer Placeholder 3">
            <a:extLst>
              <a:ext uri="{FF2B5EF4-FFF2-40B4-BE49-F238E27FC236}">
                <a16:creationId xmlns:a16="http://schemas.microsoft.com/office/drawing/2014/main" id="{57C2264A-71C3-5D41-6F83-601532EB91CA}"/>
              </a:ext>
            </a:extLst>
          </p:cNvPr>
          <p:cNvSpPr>
            <a:spLocks noGrp="1"/>
          </p:cNvSpPr>
          <p:nvPr>
            <p:ph type="ftr" sz="quarter" idx="11"/>
          </p:nvPr>
        </p:nvSpPr>
        <p:spPr>
          <a:xfrm>
            <a:off x="7617126" y="6435805"/>
            <a:ext cx="3790658" cy="294668"/>
          </a:xfrm>
        </p:spPr>
        <p:txBody>
          <a:bodyPr/>
          <a:lstStyle/>
          <a:p>
            <a:r>
              <a:rPr lang="en-US" dirty="0">
                <a:solidFill>
                  <a:schemeClr val="tx2"/>
                </a:solidFill>
              </a:rPr>
              <a:t>ASAM UM Portal Training</a:t>
            </a:r>
          </a:p>
        </p:txBody>
      </p:sp>
      <p:cxnSp>
        <p:nvCxnSpPr>
          <p:cNvPr id="6" name="Straight Connector 5">
            <a:extLst>
              <a:ext uri="{FF2B5EF4-FFF2-40B4-BE49-F238E27FC236}">
                <a16:creationId xmlns:a16="http://schemas.microsoft.com/office/drawing/2014/main" id="{11FE0F33-D891-5629-9657-96C810532C66}"/>
              </a:ext>
            </a:extLst>
          </p:cNvPr>
          <p:cNvCxnSpPr/>
          <p:nvPr/>
        </p:nvCxnSpPr>
        <p:spPr>
          <a:xfrm>
            <a:off x="3574473" y="4922982"/>
            <a:ext cx="48860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C59FB-6510-5085-5097-4EE00C8FD48E}"/>
              </a:ext>
            </a:extLst>
          </p:cNvPr>
          <p:cNvSpPr>
            <a:spLocks noGrp="1" noRot="1" noMove="1" noResize="1" noEditPoints="1" noAdjustHandles="1" noChangeArrowheads="1" noChangeShapeType="1"/>
          </p:cNvSpPr>
          <p:nvPr/>
        </p:nvSpPr>
        <p:spPr>
          <a:xfrm>
            <a:off x="-1" y="0"/>
            <a:ext cx="12192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600"/>
              </a:spcBef>
              <a:spcAft>
                <a:spcPts val="0"/>
              </a:spcAft>
              <a:buClrTx/>
              <a:buSzTx/>
              <a:buFontTx/>
              <a:buNone/>
              <a:tabLst/>
              <a:defRPr/>
            </a:pPr>
            <a:endParaRPr kumimoji="0" lang="en-US" sz="1800" b="0" i="0" u="none" strike="noStrike" kern="0" cap="none" spc="0" normalizeH="0" baseline="0" noProof="0" dirty="0">
              <a:ln>
                <a:noFill/>
              </a:ln>
              <a:solidFill>
                <a:srgbClr val="000000">
                  <a:lumMod val="75000"/>
                  <a:lumOff val="25000"/>
                </a:srgbClr>
              </a:solidFill>
              <a:effectLst/>
              <a:uLnTx/>
              <a:uFillTx/>
              <a:latin typeface="Arial" panose="020F0502020204030204"/>
              <a:ea typeface="+mn-ea"/>
              <a:cs typeface="+mn-cs"/>
            </a:endParaRPr>
          </a:p>
        </p:txBody>
      </p:sp>
      <p:sp>
        <p:nvSpPr>
          <p:cNvPr id="3" name="Title 2">
            <a:extLst>
              <a:ext uri="{FF2B5EF4-FFF2-40B4-BE49-F238E27FC236}">
                <a16:creationId xmlns:a16="http://schemas.microsoft.com/office/drawing/2014/main" id="{3E160182-A885-43FD-997D-23A3BE3B6860}"/>
              </a:ext>
            </a:extLst>
          </p:cNvPr>
          <p:cNvSpPr>
            <a:spLocks noGrp="1"/>
          </p:cNvSpPr>
          <p:nvPr>
            <p:ph type="title"/>
          </p:nvPr>
        </p:nvSpPr>
        <p:spPr>
          <a:xfrm>
            <a:off x="400050" y="1067711"/>
            <a:ext cx="7400925" cy="877083"/>
          </a:xfrm>
        </p:spPr>
        <p:txBody>
          <a:bodyPr/>
          <a:lstStyle/>
          <a:p>
            <a:r>
              <a:rPr lang="en-US" sz="4800" dirty="0">
                <a:effectLst>
                  <a:outerShdw blurRad="38100" dist="38100" dir="2700000" algn="tl">
                    <a:srgbClr val="000000">
                      <a:alpha val="43137"/>
                    </a:srgbClr>
                  </a:outerShdw>
                </a:effectLst>
              </a:rPr>
              <a:t>Thank you for attending!</a:t>
            </a:r>
          </a:p>
        </p:txBody>
      </p:sp>
      <p:sp>
        <p:nvSpPr>
          <p:cNvPr id="8" name="Text Placeholder 7">
            <a:extLst>
              <a:ext uri="{FF2B5EF4-FFF2-40B4-BE49-F238E27FC236}">
                <a16:creationId xmlns:a16="http://schemas.microsoft.com/office/drawing/2014/main" id="{74847C6D-A8AB-46F3-A922-B4B806212078}"/>
              </a:ext>
            </a:extLst>
          </p:cNvPr>
          <p:cNvSpPr>
            <a:spLocks noGrp="1"/>
          </p:cNvSpPr>
          <p:nvPr>
            <p:ph type="body" sz="half" idx="22"/>
          </p:nvPr>
        </p:nvSpPr>
        <p:spPr>
          <a:xfrm>
            <a:off x="952500" y="2332144"/>
            <a:ext cx="5848350" cy="1005111"/>
          </a:xfrm>
        </p:spPr>
        <p:txBody>
          <a:bodyPr>
            <a:normAutofit/>
          </a:bodyPr>
          <a:lstStyle/>
          <a:p>
            <a:r>
              <a:rPr lang="en-US" sz="1800" b="1" dirty="0">
                <a:solidFill>
                  <a:srgbClr val="2BBC2B"/>
                </a:solidFill>
              </a:rPr>
              <a:t>Please reach out with any questions you may have.</a:t>
            </a:r>
          </a:p>
        </p:txBody>
      </p:sp>
      <p:pic>
        <p:nvPicPr>
          <p:cNvPr id="11" name="Picture Placeholder 10" descr="A person writing on a piece of paper&#10;&#10;Description automatically generated with medium confidence">
            <a:extLst>
              <a:ext uri="{FF2B5EF4-FFF2-40B4-BE49-F238E27FC236}">
                <a16:creationId xmlns:a16="http://schemas.microsoft.com/office/drawing/2014/main" id="{1914928A-D917-4ED5-A059-456D62BDD01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840" r="7840"/>
          <a:stretch>
            <a:fillRect/>
          </a:stretch>
        </p:blipFill>
        <p:spPr/>
      </p:pic>
      <p:sp>
        <p:nvSpPr>
          <p:cNvPr id="5" name="TextBox 4">
            <a:extLst>
              <a:ext uri="{FF2B5EF4-FFF2-40B4-BE49-F238E27FC236}">
                <a16:creationId xmlns:a16="http://schemas.microsoft.com/office/drawing/2014/main" id="{0BF93DE2-0FF8-07A3-DD90-5083E9EFC410}"/>
              </a:ext>
            </a:extLst>
          </p:cNvPr>
          <p:cNvSpPr txBox="1"/>
          <p:nvPr/>
        </p:nvSpPr>
        <p:spPr>
          <a:xfrm>
            <a:off x="941104" y="3197047"/>
            <a:ext cx="5226672" cy="3531736"/>
          </a:xfrm>
          <a:prstGeom prst="rect">
            <a:avLst/>
          </a:prstGeom>
          <a:noFill/>
        </p:spPr>
        <p:txBody>
          <a:bodyPr wrap="square" rtlCol="0">
            <a:spAutoFit/>
          </a:bodyPr>
          <a:lstStyle/>
          <a:p>
            <a:pPr algn="l">
              <a:spcBef>
                <a:spcPts val="600"/>
              </a:spcBef>
            </a:pPr>
            <a:r>
              <a:rPr lang="en-US" sz="1800" dirty="0">
                <a:solidFill>
                  <a:schemeClr val="tx1">
                    <a:lumMod val="75000"/>
                    <a:lumOff val="25000"/>
                  </a:schemeClr>
                </a:solidFill>
              </a:rPr>
              <a:t>Additional clinical questions?</a:t>
            </a:r>
          </a:p>
          <a:p>
            <a:pPr algn="l">
              <a:spcBef>
                <a:spcPts val="600"/>
              </a:spcBef>
            </a:pPr>
            <a:r>
              <a:rPr lang="en-US" sz="1800" dirty="0">
                <a:solidFill>
                  <a:schemeClr val="tx1">
                    <a:lumMod val="75000"/>
                    <a:lumOff val="25000"/>
                  </a:schemeClr>
                </a:solidFill>
              </a:rPr>
              <a:t>Need to obtain your Registration Number?</a:t>
            </a:r>
          </a:p>
          <a:p>
            <a:pPr algn="l"/>
            <a:endParaRPr lang="en-US" sz="1000" b="1" dirty="0">
              <a:solidFill>
                <a:srgbClr val="042126"/>
              </a:solidFill>
              <a:hlinkClick r:id="rId4">
                <a:extLst>
                  <a:ext uri="{A12FA001-AC4F-418D-AE19-62706E023703}">
                    <ahyp:hlinkClr xmlns:ahyp="http://schemas.microsoft.com/office/drawing/2018/hyperlinkcolor" val="tx"/>
                  </a:ext>
                </a:extLst>
              </a:hlinkClick>
            </a:endParaRPr>
          </a:p>
          <a:p>
            <a:pPr algn="l"/>
            <a:r>
              <a:rPr lang="en-US" sz="1800" b="1" dirty="0">
                <a:solidFill>
                  <a:srgbClr val="042126"/>
                </a:solidFill>
                <a:hlinkClick r:id="rId4">
                  <a:extLst>
                    <a:ext uri="{A12FA001-AC4F-418D-AE19-62706E023703}">
                      <ahyp:hlinkClr xmlns:ahyp="http://schemas.microsoft.com/office/drawing/2018/hyperlinkcolor" val="tx"/>
                    </a:ext>
                  </a:extLst>
                </a:hlinkClick>
              </a:rPr>
              <a:t>Minnesotaasam@acentra.com</a:t>
            </a:r>
            <a:endParaRPr lang="en-US" sz="1800" b="1" dirty="0">
              <a:solidFill>
                <a:srgbClr val="042126"/>
              </a:solidFill>
            </a:endParaRPr>
          </a:p>
          <a:p>
            <a:endParaRPr lang="en-US" dirty="0"/>
          </a:p>
          <a:p>
            <a:endParaRPr lang="en-US" dirty="0"/>
          </a:p>
          <a:p>
            <a:pPr algn="l"/>
            <a:r>
              <a:rPr lang="en-US" sz="1800" dirty="0"/>
              <a:t>Questions about the 1115 SUD System Reform Demonstration: </a:t>
            </a:r>
          </a:p>
          <a:p>
            <a:pPr algn="l"/>
            <a:endParaRPr lang="en-US" sz="1050" dirty="0"/>
          </a:p>
          <a:p>
            <a:pPr algn="l"/>
            <a:r>
              <a:rPr lang="en-US" b="1" dirty="0">
                <a:solidFill>
                  <a:srgbClr val="042126"/>
                </a:solidFill>
                <a:hlinkClick r:id="rId5">
                  <a:extLst>
                    <a:ext uri="{A12FA001-AC4F-418D-AE19-62706E023703}">
                      <ahyp:hlinkClr xmlns:ahyp="http://schemas.microsoft.com/office/drawing/2018/hyperlinkcolor" val="tx"/>
                    </a:ext>
                  </a:extLst>
                </a:hlinkClick>
              </a:rPr>
              <a:t>1115demonstration.dhs@state.mn.us</a:t>
            </a:r>
            <a:endParaRPr lang="en-US" b="1" dirty="0">
              <a:solidFill>
                <a:srgbClr val="042126"/>
              </a:solidFill>
            </a:endParaRPr>
          </a:p>
          <a:p>
            <a:pPr algn="l"/>
            <a:endParaRPr lang="en-US" sz="1800" dirty="0"/>
          </a:p>
          <a:p>
            <a:endParaRPr lang="en-US" dirty="0"/>
          </a:p>
          <a:p>
            <a:r>
              <a:rPr lang="en-US" b="1" dirty="0">
                <a:solidFill>
                  <a:srgbClr val="2BBC2B"/>
                </a:solidFill>
              </a:rPr>
              <a:t>https://mhcp.acentra.com/</a:t>
            </a:r>
          </a:p>
        </p:txBody>
      </p:sp>
      <p:pic>
        <p:nvPicPr>
          <p:cNvPr id="12" name="Graphic 11" descr="Email with solid fill">
            <a:extLst>
              <a:ext uri="{FF2B5EF4-FFF2-40B4-BE49-F238E27FC236}">
                <a16:creationId xmlns:a16="http://schemas.microsoft.com/office/drawing/2014/main" id="{CCE644A7-340A-39D6-DA3A-9CB60741B4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3863613"/>
            <a:ext cx="466725" cy="466725"/>
          </a:xfrm>
          <a:prstGeom prst="rect">
            <a:avLst/>
          </a:prstGeom>
        </p:spPr>
      </p:pic>
      <p:pic>
        <p:nvPicPr>
          <p:cNvPr id="14" name="Graphic 13" descr="Internet with solid fill">
            <a:extLst>
              <a:ext uri="{FF2B5EF4-FFF2-40B4-BE49-F238E27FC236}">
                <a16:creationId xmlns:a16="http://schemas.microsoft.com/office/drawing/2014/main" id="{2EC28961-E5FC-759C-3EDB-0814F6923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665" y="6284092"/>
            <a:ext cx="542925" cy="542925"/>
          </a:xfrm>
          <a:prstGeom prst="rect">
            <a:avLst/>
          </a:prstGeom>
        </p:spPr>
      </p:pic>
      <p:sp>
        <p:nvSpPr>
          <p:cNvPr id="6" name="Slide Number Placeholder 5">
            <a:extLst>
              <a:ext uri="{FF2B5EF4-FFF2-40B4-BE49-F238E27FC236}">
                <a16:creationId xmlns:a16="http://schemas.microsoft.com/office/drawing/2014/main" id="{164E5A94-F787-3EFE-79A6-2E13772A8F80}"/>
              </a:ext>
            </a:extLst>
          </p:cNvPr>
          <p:cNvSpPr>
            <a:spLocks noGrp="1"/>
          </p:cNvSpPr>
          <p:nvPr>
            <p:ph type="sldNum" sz="quarter" idx="12"/>
          </p:nvPr>
        </p:nvSpPr>
        <p:spPr/>
        <p:txBody>
          <a:bodyPr/>
          <a:lstStyle/>
          <a:p>
            <a:r>
              <a:rPr lang="en-US">
                <a:latin typeface="Open Sans" charset="0"/>
                <a:ea typeface="Open Sans" charset="0"/>
                <a:cs typeface="Open Sans" charset="0"/>
              </a:rPr>
              <a:t>Page </a:t>
            </a:r>
            <a:fld id="{C6C8BDDB-1AA9-4CDC-80A0-B0BF343FFE1A}" type="slidenum">
              <a:rPr lang="en-US" smtClean="0">
                <a:latin typeface="Open Sans" charset="0"/>
                <a:ea typeface="Open Sans" charset="0"/>
                <a:cs typeface="Open Sans" charset="0"/>
              </a:rPr>
              <a:pPr/>
              <a:t>18</a:t>
            </a:fld>
            <a:endParaRPr lang="en-US" dirty="0"/>
          </a:p>
        </p:txBody>
      </p:sp>
      <p:pic>
        <p:nvPicPr>
          <p:cNvPr id="4" name="Graphic 3" descr="Email with solid fill">
            <a:extLst>
              <a:ext uri="{FF2B5EF4-FFF2-40B4-BE49-F238E27FC236}">
                <a16:creationId xmlns:a16="http://schemas.microsoft.com/office/drawing/2014/main" id="{4B56645B-971A-59F9-5538-056D15B497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768" y="5410021"/>
            <a:ext cx="466725" cy="466725"/>
          </a:xfrm>
          <a:prstGeom prst="rect">
            <a:avLst/>
          </a:prstGeom>
        </p:spPr>
      </p:pic>
    </p:spTree>
    <p:extLst>
      <p:ext uri="{BB962C8B-B14F-4D97-AF65-F5344CB8AC3E}">
        <p14:creationId xmlns:p14="http://schemas.microsoft.com/office/powerpoint/2010/main" val="1099238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5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197F1-6B95-C590-EB41-05A85448606F}"/>
              </a:ext>
            </a:extLst>
          </p:cNvPr>
          <p:cNvSpPr>
            <a:spLocks noGrp="1"/>
          </p:cNvSpPr>
          <p:nvPr>
            <p:ph type="body" sz="quarter" idx="13"/>
          </p:nvPr>
        </p:nvSpPr>
        <p:spPr/>
        <p:txBody>
          <a:bodyPr>
            <a:normAutofit fontScale="92500"/>
          </a:bodyPr>
          <a:lstStyle/>
          <a:p>
            <a:r>
              <a:rPr lang="en-US" dirty="0">
                <a:latin typeface="Abadi Extra Light" panose="020B0204020104020204" pitchFamily="34" charset="0"/>
              </a:rPr>
              <a:t>The ASAM Criteria standards do not purport to set a medical or legal standard of care and may not encompass all levels of service options that may be available in a changing healthcare field. Therefore, The ASAM Criteria as presented and discussed may not be wholly relevant to all levels and modalities of care—such as forensic treatment facilities, custodial care providers, and addiction treatment programs that address concomitant developmental disability disorders, among others—nor to external judgments—such as those made by legal or regulatory entities concerning the appropriateness of patient admission into various levels of care. </a:t>
            </a:r>
            <a:r>
              <a:rPr lang="en-US" b="1" dirty="0">
                <a:latin typeface="Abadi Extra Light" panose="020B0204020104020204" pitchFamily="34" charset="0"/>
              </a:rPr>
              <a:t>The ASAM Criteria is designed to serve as a resource for general, mental health, and addiction treatment clinicians and counselors but is not intended to substitute for their independent clinical judgment based on the particular facts and circumstances presented by individual patients.</a:t>
            </a:r>
          </a:p>
          <a:p>
            <a:r>
              <a:rPr lang="en-US" dirty="0">
                <a:latin typeface="Abadi Extra Light" panose="020B0204020104020204" pitchFamily="34" charset="0"/>
              </a:rPr>
              <a:t>The content in this training is used with permission from The ASAM Criteria: Treatment Criteria for Addictive, Substance-Related, and Co-occurring Conditions. Third Edition. © 2013.</a:t>
            </a:r>
          </a:p>
          <a:p>
            <a:r>
              <a:rPr lang="en-US" dirty="0">
                <a:latin typeface="Abadi Extra Light" panose="020B0204020104020204" pitchFamily="34" charset="0"/>
              </a:rPr>
              <a:t>All Rights Reserved.  Unless authorized in writing by ASAM, no part may be reproduced or used in a manner inconsistent with ASAM’s copyright.  This prohibition applies to unauthorized uses or reproductions in any form.  ASAM is not affiliated with and is not endorsing this training program or vendor.</a:t>
            </a:r>
          </a:p>
          <a:p>
            <a:r>
              <a:rPr lang="en-US" dirty="0">
                <a:latin typeface="Abadi Extra Light" panose="020B0204020104020204" pitchFamily="34" charset="0"/>
              </a:rPr>
              <a:t>“ASAM,” “American Society of Addiction Medicine,” “ASAM Logo,” the ASAM logos and taglines, are registered trademarks of ASAM, and are used with permission.  Use of these terms is prohibited without permission of ASAM.  Use of these trademarks does not constitute endorsement of this training, product, or practice by ASAM. </a:t>
            </a:r>
          </a:p>
          <a:p>
            <a:endParaRPr lang="en-US" dirty="0"/>
          </a:p>
        </p:txBody>
      </p:sp>
      <p:sp>
        <p:nvSpPr>
          <p:cNvPr id="3" name="Title 2">
            <a:extLst>
              <a:ext uri="{FF2B5EF4-FFF2-40B4-BE49-F238E27FC236}">
                <a16:creationId xmlns:a16="http://schemas.microsoft.com/office/drawing/2014/main" id="{4E122DC0-57FD-B325-BC50-7EF890798A26}"/>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268103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F66619-B775-EFFC-6DC1-27A983CA55BD}"/>
              </a:ext>
            </a:extLst>
          </p:cNvPr>
          <p:cNvSpPr>
            <a:spLocks noGrp="1"/>
          </p:cNvSpPr>
          <p:nvPr>
            <p:ph type="body" sz="quarter" idx="10"/>
          </p:nvPr>
        </p:nvSpPr>
        <p:spPr>
          <a:xfrm>
            <a:off x="53835" y="5700653"/>
            <a:ext cx="9534042" cy="587519"/>
          </a:xfrm>
        </p:spPr>
        <p:txBody>
          <a:bodyPr/>
          <a:lstStyle/>
          <a:p>
            <a:r>
              <a:rPr lang="en-US" dirty="0"/>
              <a:t>SUBMISSION REQUIREMENTS: ASAM 3</a:t>
            </a:r>
            <a:r>
              <a:rPr lang="en-US" baseline="30000" dirty="0"/>
              <a:t>rd</a:t>
            </a:r>
            <a:r>
              <a:rPr lang="en-US" dirty="0"/>
              <a:t> Edition</a:t>
            </a:r>
          </a:p>
        </p:txBody>
      </p:sp>
      <p:sp>
        <p:nvSpPr>
          <p:cNvPr id="3" name="Text Placeholder 2">
            <a:extLst>
              <a:ext uri="{FF2B5EF4-FFF2-40B4-BE49-F238E27FC236}">
                <a16:creationId xmlns:a16="http://schemas.microsoft.com/office/drawing/2014/main" id="{ED8F66B4-72F7-5BA6-9DD2-31A20BE63B6C}"/>
              </a:ext>
            </a:extLst>
          </p:cNvPr>
          <p:cNvSpPr>
            <a:spLocks noGrp="1"/>
          </p:cNvSpPr>
          <p:nvPr>
            <p:ph type="body" sz="quarter" idx="11"/>
          </p:nvPr>
        </p:nvSpPr>
        <p:spPr/>
        <p:txBody>
          <a:bodyPr/>
          <a:lstStyle/>
          <a:p>
            <a:r>
              <a:rPr lang="en-US" dirty="0"/>
              <a:t>PART 1 | </a:t>
            </a:r>
          </a:p>
        </p:txBody>
      </p:sp>
    </p:spTree>
    <p:extLst>
      <p:ext uri="{BB962C8B-B14F-4D97-AF65-F5344CB8AC3E}">
        <p14:creationId xmlns:p14="http://schemas.microsoft.com/office/powerpoint/2010/main" val="130233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873166-A0AB-513A-8080-C9CDF39A8D0E}"/>
              </a:ext>
            </a:extLst>
          </p:cNvPr>
          <p:cNvSpPr>
            <a:spLocks noGrp="1"/>
          </p:cNvSpPr>
          <p:nvPr>
            <p:ph type="body" sz="quarter" idx="13"/>
          </p:nvPr>
        </p:nvSpPr>
        <p:spPr>
          <a:xfrm>
            <a:off x="4913745" y="4365903"/>
            <a:ext cx="2447637" cy="521093"/>
          </a:xfrm>
        </p:spPr>
        <p:txBody>
          <a:bodyPr/>
          <a:lstStyle/>
          <a:p>
            <a:r>
              <a:rPr lang="en-US" sz="2000" dirty="0"/>
              <a:t>Monthly Letters</a:t>
            </a:r>
          </a:p>
          <a:p>
            <a:endParaRPr lang="en-US" sz="2000" dirty="0"/>
          </a:p>
        </p:txBody>
      </p:sp>
      <p:sp>
        <p:nvSpPr>
          <p:cNvPr id="5" name="Text Placeholder 4">
            <a:extLst>
              <a:ext uri="{FF2B5EF4-FFF2-40B4-BE49-F238E27FC236}">
                <a16:creationId xmlns:a16="http://schemas.microsoft.com/office/drawing/2014/main" id="{ADAA2824-6C7B-9E35-6F3F-43EE392F2C3C}"/>
              </a:ext>
            </a:extLst>
          </p:cNvPr>
          <p:cNvSpPr>
            <a:spLocks noGrp="1"/>
          </p:cNvSpPr>
          <p:nvPr>
            <p:ph type="body" sz="quarter" idx="16"/>
          </p:nvPr>
        </p:nvSpPr>
        <p:spPr>
          <a:xfrm>
            <a:off x="637310" y="4369214"/>
            <a:ext cx="3020289" cy="923221"/>
          </a:xfrm>
        </p:spPr>
        <p:txBody>
          <a:bodyPr/>
          <a:lstStyle/>
          <a:p>
            <a:r>
              <a:rPr lang="en-US" sz="2000" dirty="0"/>
              <a:t>Portal Registration</a:t>
            </a:r>
          </a:p>
        </p:txBody>
      </p:sp>
      <p:sp>
        <p:nvSpPr>
          <p:cNvPr id="8" name="Text Placeholder 7">
            <a:extLst>
              <a:ext uri="{FF2B5EF4-FFF2-40B4-BE49-F238E27FC236}">
                <a16:creationId xmlns:a16="http://schemas.microsoft.com/office/drawing/2014/main" id="{27D944F8-3B19-795F-7E01-8B74836C0D2A}"/>
              </a:ext>
            </a:extLst>
          </p:cNvPr>
          <p:cNvSpPr>
            <a:spLocks noGrp="1"/>
          </p:cNvSpPr>
          <p:nvPr>
            <p:ph type="body" sz="quarter" idx="19"/>
          </p:nvPr>
        </p:nvSpPr>
        <p:spPr>
          <a:xfrm>
            <a:off x="8783781" y="4375843"/>
            <a:ext cx="2447637" cy="1235074"/>
          </a:xfrm>
        </p:spPr>
        <p:txBody>
          <a:bodyPr/>
          <a:lstStyle/>
          <a:p>
            <a:r>
              <a:rPr lang="en-US" sz="2000" dirty="0"/>
              <a:t>Provider Portal Workflow &amp; Assistance</a:t>
            </a:r>
          </a:p>
          <a:p>
            <a:endParaRPr lang="en-US" dirty="0"/>
          </a:p>
        </p:txBody>
      </p:sp>
      <p:sp>
        <p:nvSpPr>
          <p:cNvPr id="11" name="Title 10">
            <a:extLst>
              <a:ext uri="{FF2B5EF4-FFF2-40B4-BE49-F238E27FC236}">
                <a16:creationId xmlns:a16="http://schemas.microsoft.com/office/drawing/2014/main" id="{63C0C214-4F87-61B5-8A32-CEDBBFE724BA}"/>
              </a:ext>
            </a:extLst>
          </p:cNvPr>
          <p:cNvSpPr>
            <a:spLocks noGrp="1"/>
          </p:cNvSpPr>
          <p:nvPr>
            <p:ph type="title"/>
          </p:nvPr>
        </p:nvSpPr>
        <p:spPr/>
        <p:txBody>
          <a:bodyPr/>
          <a:lstStyle/>
          <a:p>
            <a:r>
              <a:rPr lang="en-US" dirty="0"/>
              <a:t>OBJECTIVES</a:t>
            </a:r>
          </a:p>
        </p:txBody>
      </p:sp>
      <p:pic>
        <p:nvPicPr>
          <p:cNvPr id="21" name="Online Image Placeholder 20">
            <a:extLst>
              <a:ext uri="{FF2B5EF4-FFF2-40B4-BE49-F238E27FC236}">
                <a16:creationId xmlns:a16="http://schemas.microsoft.com/office/drawing/2014/main" id="{3F981B48-F1D5-21E9-7817-1B964D42CF74}"/>
              </a:ext>
            </a:extLst>
          </p:cNvPr>
          <p:cNvPicPr>
            <a:picLocks noGrp="1" noChangeAspect="1"/>
          </p:cNvPicPr>
          <p:nvPr>
            <p:ph type="clipArt"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5880" y="2305715"/>
            <a:ext cx="1163070" cy="1163070"/>
          </a:xfrm>
          <a:prstGeom prst="rect">
            <a:avLst/>
          </a:prstGeom>
        </p:spPr>
      </p:pic>
      <p:pic>
        <p:nvPicPr>
          <p:cNvPr id="22" name="Online Image Placeholder 21">
            <a:extLst>
              <a:ext uri="{FF2B5EF4-FFF2-40B4-BE49-F238E27FC236}">
                <a16:creationId xmlns:a16="http://schemas.microsoft.com/office/drawing/2014/main" id="{9930D6A4-7E16-69B2-CA49-D28258E29EE4}"/>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3134" y="2367501"/>
            <a:ext cx="1163069" cy="1163069"/>
          </a:xfrm>
          <a:prstGeom prst="rect">
            <a:avLst/>
          </a:prstGeom>
        </p:spPr>
      </p:pic>
      <p:pic>
        <p:nvPicPr>
          <p:cNvPr id="23" name="Online Image Placeholder 22">
            <a:extLst>
              <a:ext uri="{FF2B5EF4-FFF2-40B4-BE49-F238E27FC236}">
                <a16:creationId xmlns:a16="http://schemas.microsoft.com/office/drawing/2014/main" id="{6DD724FF-FC96-8961-BD22-EAE3CA78BDC5}"/>
              </a:ext>
            </a:extLst>
          </p:cNvPr>
          <p:cNvPicPr>
            <a:picLocks noGrp="1" noChangeAspect="1"/>
          </p:cNvPicPr>
          <p:nvPr>
            <p:ph type="clipArt" sz="quarter" idx="27"/>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0061" y="2331497"/>
            <a:ext cx="1235075" cy="1235075"/>
          </a:xfrm>
          <a:prstGeom prst="rect">
            <a:avLst/>
          </a:prstGeom>
        </p:spPr>
      </p:pic>
    </p:spTree>
    <p:extLst>
      <p:ext uri="{BB962C8B-B14F-4D97-AF65-F5344CB8AC3E}">
        <p14:creationId xmlns:p14="http://schemas.microsoft.com/office/powerpoint/2010/main" val="201348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7D8BB-6788-4D3A-1128-B3061860FF7F}"/>
              </a:ext>
            </a:extLst>
          </p:cNvPr>
          <p:cNvSpPr/>
          <p:nvPr/>
        </p:nvSpPr>
        <p:spPr>
          <a:xfrm>
            <a:off x="0" y="0"/>
            <a:ext cx="3385996" cy="6858000"/>
          </a:xfrm>
          <a:prstGeom prst="rect">
            <a:avLst/>
          </a:prstGeom>
          <a:gradFill>
            <a:gsLst>
              <a:gs pos="0">
                <a:schemeClr val="accent4">
                  <a:satMod val="103000"/>
                  <a:tint val="94000"/>
                  <a:lumMod val="85000"/>
                </a:schemeClr>
              </a:gs>
              <a:gs pos="50000">
                <a:schemeClr val="accent4">
                  <a:satMod val="110000"/>
                  <a:lumMod val="100000"/>
                  <a:shade val="100000"/>
                </a:schemeClr>
              </a:gs>
              <a:gs pos="100000">
                <a:schemeClr val="accent4">
                  <a:lumMod val="99000"/>
                  <a:satMod val="120000"/>
                  <a:shade val="78000"/>
                </a:schemeClr>
              </a:gs>
            </a:gsLst>
          </a:gradFill>
        </p:spPr>
        <p:style>
          <a:lnRef idx="1">
            <a:schemeClr val="accent4"/>
          </a:lnRef>
          <a:fillRef idx="3">
            <a:schemeClr val="accent4"/>
          </a:fillRef>
          <a:effectRef idx="2">
            <a:schemeClr val="accent4"/>
          </a:effectRef>
          <a:fontRef idx="minor">
            <a:schemeClr val="lt1"/>
          </a:fontRef>
        </p:style>
        <p:txBody>
          <a:bodyPr rtlCol="0" anchor="t"/>
          <a:lstStyle/>
          <a:p>
            <a:pPr algn="l"/>
            <a:endParaRPr lang="en-US" sz="2800" dirty="0">
              <a:latin typeface="+mj-lt"/>
            </a:endParaRPr>
          </a:p>
          <a:p>
            <a:pPr marL="112713" algn="l"/>
            <a:r>
              <a:rPr lang="en-US" sz="2800" dirty="0">
                <a:latin typeface="+mj-lt"/>
              </a:rPr>
              <a:t>MN SUD ASAM UM Acentra Health</a:t>
            </a:r>
          </a:p>
          <a:p>
            <a:pPr marL="112713" algn="l"/>
            <a:r>
              <a:rPr lang="en-US" sz="2800" dirty="0">
                <a:latin typeface="+mj-lt"/>
              </a:rPr>
              <a:t>Post Payment Review Workflow</a:t>
            </a:r>
          </a:p>
        </p:txBody>
      </p:sp>
      <p:cxnSp>
        <p:nvCxnSpPr>
          <p:cNvPr id="8" name="Straight Connector 7">
            <a:extLst>
              <a:ext uri="{FF2B5EF4-FFF2-40B4-BE49-F238E27FC236}">
                <a16:creationId xmlns:a16="http://schemas.microsoft.com/office/drawing/2014/main" id="{5664E684-ADBA-753E-21B5-22F0F3DE66FA}"/>
              </a:ext>
            </a:extLst>
          </p:cNvPr>
          <p:cNvCxnSpPr/>
          <p:nvPr/>
        </p:nvCxnSpPr>
        <p:spPr>
          <a:xfrm>
            <a:off x="138355" y="2923168"/>
            <a:ext cx="257694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D02376A-075A-8BEC-076D-F815EF176560}"/>
              </a:ext>
            </a:extLst>
          </p:cNvPr>
          <p:cNvPicPr>
            <a:picLocks noChangeAspect="1"/>
          </p:cNvPicPr>
          <p:nvPr/>
        </p:nvPicPr>
        <p:blipFill>
          <a:blip r:embed="rId4"/>
          <a:stretch>
            <a:fillRect/>
          </a:stretch>
        </p:blipFill>
        <p:spPr>
          <a:xfrm>
            <a:off x="3385996" y="0"/>
            <a:ext cx="9077022" cy="6858000"/>
          </a:xfrm>
          <a:prstGeom prst="rect">
            <a:avLst/>
          </a:prstGeom>
        </p:spPr>
      </p:pic>
    </p:spTree>
    <p:extLst>
      <p:ext uri="{BB962C8B-B14F-4D97-AF65-F5344CB8AC3E}">
        <p14:creationId xmlns:p14="http://schemas.microsoft.com/office/powerpoint/2010/main" val="29105393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427EA4-2BE7-0002-035F-65B05B0C4CC4}"/>
              </a:ext>
            </a:extLst>
          </p:cNvPr>
          <p:cNvSpPr>
            <a:spLocks noGrp="1"/>
          </p:cNvSpPr>
          <p:nvPr>
            <p:ph type="body" sz="quarter" idx="10"/>
          </p:nvPr>
        </p:nvSpPr>
        <p:spPr/>
        <p:txBody>
          <a:bodyPr/>
          <a:lstStyle/>
          <a:p>
            <a:r>
              <a:rPr lang="en-US" dirty="0"/>
              <a:t>When to Submit a Case</a:t>
            </a:r>
          </a:p>
        </p:txBody>
      </p:sp>
      <p:sp>
        <p:nvSpPr>
          <p:cNvPr id="4" name="Text Placeholder 3">
            <a:extLst>
              <a:ext uri="{FF2B5EF4-FFF2-40B4-BE49-F238E27FC236}">
                <a16:creationId xmlns:a16="http://schemas.microsoft.com/office/drawing/2014/main" id="{6D3A3A3C-FDB0-B218-CEE5-38317EA2BEB1}"/>
              </a:ext>
            </a:extLst>
          </p:cNvPr>
          <p:cNvSpPr>
            <a:spLocks noGrp="1"/>
          </p:cNvSpPr>
          <p:nvPr>
            <p:ph type="body" sz="quarter" idx="11"/>
          </p:nvPr>
        </p:nvSpPr>
        <p:spPr/>
        <p:txBody>
          <a:bodyPr/>
          <a:lstStyle/>
          <a:p>
            <a:r>
              <a:rPr lang="en-US" dirty="0"/>
              <a:t>Part 2</a:t>
            </a:r>
          </a:p>
        </p:txBody>
      </p:sp>
    </p:spTree>
    <p:extLst>
      <p:ext uri="{BB962C8B-B14F-4D97-AF65-F5344CB8AC3E}">
        <p14:creationId xmlns:p14="http://schemas.microsoft.com/office/powerpoint/2010/main" val="221010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93D592C-4CE3-48EF-B425-D68B250C0171}"/>
              </a:ext>
            </a:extLst>
          </p:cNvPr>
          <p:cNvSpPr>
            <a:spLocks noGrp="1"/>
          </p:cNvSpPr>
          <p:nvPr>
            <p:ph type="title"/>
          </p:nvPr>
        </p:nvSpPr>
        <p:spPr/>
        <p:txBody>
          <a:bodyPr/>
          <a:lstStyle/>
          <a:p>
            <a:r>
              <a:rPr lang="en-US" dirty="0"/>
              <a:t>Review Letter	</a:t>
            </a:r>
          </a:p>
        </p:txBody>
      </p:sp>
      <p:sp>
        <p:nvSpPr>
          <p:cNvPr id="10" name="Text Placeholder 9">
            <a:extLst>
              <a:ext uri="{FF2B5EF4-FFF2-40B4-BE49-F238E27FC236}">
                <a16:creationId xmlns:a16="http://schemas.microsoft.com/office/drawing/2014/main" id="{3A66AAED-0621-4EEB-FA84-A46910E67DEA}"/>
              </a:ext>
            </a:extLst>
          </p:cNvPr>
          <p:cNvSpPr>
            <a:spLocks noGrp="1"/>
          </p:cNvSpPr>
          <p:nvPr>
            <p:ph type="body" sz="quarter" idx="4294967295"/>
          </p:nvPr>
        </p:nvSpPr>
        <p:spPr>
          <a:xfrm>
            <a:off x="350609" y="2949786"/>
            <a:ext cx="6877050" cy="1524000"/>
          </a:xfrm>
        </p:spPr>
        <p:txBody>
          <a:bodyPr>
            <a:normAutofit/>
          </a:bodyPr>
          <a:lstStyle/>
          <a:p>
            <a:r>
              <a:rPr lang="en-US" sz="2000" dirty="0"/>
              <a:t>These letters are sent out monthly	</a:t>
            </a:r>
          </a:p>
        </p:txBody>
      </p:sp>
      <p:sp>
        <p:nvSpPr>
          <p:cNvPr id="11" name="Text Placeholder 10">
            <a:extLst>
              <a:ext uri="{FF2B5EF4-FFF2-40B4-BE49-F238E27FC236}">
                <a16:creationId xmlns:a16="http://schemas.microsoft.com/office/drawing/2014/main" id="{51423E2F-4F3B-F6D0-A06C-9DEFDB769EA0}"/>
              </a:ext>
            </a:extLst>
          </p:cNvPr>
          <p:cNvSpPr>
            <a:spLocks noGrp="1"/>
          </p:cNvSpPr>
          <p:nvPr>
            <p:ph type="body" sz="quarter" idx="4294967295"/>
          </p:nvPr>
        </p:nvSpPr>
        <p:spPr>
          <a:xfrm>
            <a:off x="385129" y="3908214"/>
            <a:ext cx="6950075" cy="1097419"/>
          </a:xfrm>
        </p:spPr>
        <p:txBody>
          <a:bodyPr>
            <a:normAutofit/>
          </a:bodyPr>
          <a:lstStyle/>
          <a:p>
            <a:r>
              <a:rPr lang="en-US" sz="2000" dirty="0"/>
              <a:t>A follow up email is sent 5 days after the initial request. If cases have been submitted there is no need to respond. </a:t>
            </a:r>
          </a:p>
          <a:p>
            <a:endParaRPr lang="en-US" sz="2000" dirty="0"/>
          </a:p>
        </p:txBody>
      </p:sp>
      <p:sp>
        <p:nvSpPr>
          <p:cNvPr id="12" name="Text Placeholder 11">
            <a:extLst>
              <a:ext uri="{FF2B5EF4-FFF2-40B4-BE49-F238E27FC236}">
                <a16:creationId xmlns:a16="http://schemas.microsoft.com/office/drawing/2014/main" id="{A7A297AC-B4AF-90DA-67CF-9E429DE2838F}"/>
              </a:ext>
            </a:extLst>
          </p:cNvPr>
          <p:cNvSpPr>
            <a:spLocks noGrp="1"/>
          </p:cNvSpPr>
          <p:nvPr>
            <p:ph type="body" sz="quarter" idx="4294967295"/>
          </p:nvPr>
        </p:nvSpPr>
        <p:spPr>
          <a:xfrm>
            <a:off x="350609" y="1681801"/>
            <a:ext cx="6950075" cy="1524000"/>
          </a:xfrm>
        </p:spPr>
        <p:txBody>
          <a:bodyPr>
            <a:normAutofit/>
          </a:bodyPr>
          <a:lstStyle/>
          <a:p>
            <a:r>
              <a:rPr lang="en-US" sz="2000" dirty="0"/>
              <a:t>Cases are ONLY submitted after receiving a review letter from Acentra</a:t>
            </a:r>
          </a:p>
        </p:txBody>
      </p:sp>
      <p:sp>
        <p:nvSpPr>
          <p:cNvPr id="6" name="Graphic 2" descr="Paper with solid fill">
            <a:extLst>
              <a:ext uri="{FF2B5EF4-FFF2-40B4-BE49-F238E27FC236}">
                <a16:creationId xmlns:a16="http://schemas.microsoft.com/office/drawing/2014/main" id="{6CD00F8C-A00A-52D3-23B9-68D8ED30D9B0}"/>
              </a:ext>
            </a:extLst>
          </p:cNvPr>
          <p:cNvSpPr/>
          <p:nvPr/>
        </p:nvSpPr>
        <p:spPr>
          <a:xfrm>
            <a:off x="8062613" y="1254610"/>
            <a:ext cx="2825346" cy="3472754"/>
          </a:xfrm>
          <a:custGeom>
            <a:avLst/>
            <a:gdLst>
              <a:gd name="connsiteX0" fmla="*/ 188579 w 1948653"/>
              <a:gd name="connsiteY0" fmla="*/ 2325812 h 2514391"/>
              <a:gd name="connsiteX1" fmla="*/ 188579 w 1948653"/>
              <a:gd name="connsiteY1" fmla="*/ 188579 h 2514391"/>
              <a:gd name="connsiteX2" fmla="*/ 1068617 w 1948653"/>
              <a:gd name="connsiteY2" fmla="*/ 188579 h 2514391"/>
              <a:gd name="connsiteX3" fmla="*/ 106861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257196 w 1948653"/>
              <a:gd name="connsiteY7" fmla="*/ 267154 h 2514391"/>
              <a:gd name="connsiteX8" fmla="*/ 1650070 w 1948653"/>
              <a:gd name="connsiteY8" fmla="*/ 660028 h 2514391"/>
              <a:gd name="connsiteX9" fmla="*/ 1257196 w 1948653"/>
              <a:gd name="connsiteY9" fmla="*/ 660028 h 2514391"/>
              <a:gd name="connsiteX10" fmla="*/ 1257196 w 1948653"/>
              <a:gd name="connsiteY10" fmla="*/ 267154 h 2514391"/>
              <a:gd name="connsiteX11" fmla="*/ 125719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25719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1068617" y="188579"/>
                </a:lnTo>
                <a:lnTo>
                  <a:pt x="1068617" y="848607"/>
                </a:lnTo>
                <a:lnTo>
                  <a:pt x="1760074" y="848607"/>
                </a:lnTo>
                <a:lnTo>
                  <a:pt x="1760074" y="2325812"/>
                </a:lnTo>
                <a:lnTo>
                  <a:pt x="188579" y="2325812"/>
                </a:lnTo>
                <a:close/>
                <a:moveTo>
                  <a:pt x="1257196" y="267154"/>
                </a:moveTo>
                <a:lnTo>
                  <a:pt x="1650070" y="660028"/>
                </a:lnTo>
                <a:lnTo>
                  <a:pt x="1257196" y="660028"/>
                </a:lnTo>
                <a:lnTo>
                  <a:pt x="1257196" y="267154"/>
                </a:lnTo>
                <a:close/>
                <a:moveTo>
                  <a:pt x="1257196" y="0"/>
                </a:moveTo>
                <a:lnTo>
                  <a:pt x="0" y="0"/>
                </a:lnTo>
                <a:lnTo>
                  <a:pt x="0" y="2514392"/>
                </a:lnTo>
                <a:lnTo>
                  <a:pt x="1948654" y="2514392"/>
                </a:lnTo>
                <a:lnTo>
                  <a:pt x="1948654" y="691458"/>
                </a:lnTo>
                <a:lnTo>
                  <a:pt x="1257196" y="0"/>
                </a:lnTo>
                <a:close/>
              </a:path>
            </a:pathLst>
          </a:custGeom>
          <a:solidFill>
            <a:srgbClr val="F2ECE4">
              <a:alpha val="34902"/>
            </a:srgbClr>
          </a:solidFill>
          <a:ln w="31353" cap="flat">
            <a:solidFill>
              <a:srgbClr val="F2ECE4">
                <a:alpha val="36078"/>
              </a:srgbClr>
            </a:solid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87936FE9-6621-4D76-D6ED-DEEE0C5B8585}"/>
              </a:ext>
            </a:extLst>
          </p:cNvPr>
          <p:cNvGrpSpPr/>
          <p:nvPr/>
        </p:nvGrpSpPr>
        <p:grpSpPr>
          <a:xfrm>
            <a:off x="8824541" y="2133955"/>
            <a:ext cx="2825346" cy="3735515"/>
            <a:chOff x="8529593" y="3003737"/>
            <a:chExt cx="1948653" cy="2514391"/>
          </a:xfrm>
          <a:solidFill>
            <a:srgbClr val="F2ECE4">
              <a:alpha val="58039"/>
            </a:srgbClr>
          </a:solidFill>
        </p:grpSpPr>
        <p:sp>
          <p:nvSpPr>
            <p:cNvPr id="8" name="Freeform: Shape 7">
              <a:extLst>
                <a:ext uri="{FF2B5EF4-FFF2-40B4-BE49-F238E27FC236}">
                  <a16:creationId xmlns:a16="http://schemas.microsoft.com/office/drawing/2014/main" id="{890156E6-85C2-5CBD-8C23-74FFA920672E}"/>
                </a:ext>
              </a:extLst>
            </p:cNvPr>
            <p:cNvSpPr/>
            <p:nvPr/>
          </p:nvSpPr>
          <p:spPr>
            <a:xfrm>
              <a:off x="8529593" y="3003737"/>
              <a:ext cx="1948653" cy="2514391"/>
            </a:xfrm>
            <a:custGeom>
              <a:avLst/>
              <a:gdLst>
                <a:gd name="connsiteX0" fmla="*/ 188579 w 1948653"/>
                <a:gd name="connsiteY0" fmla="*/ 2325812 h 2514391"/>
                <a:gd name="connsiteX1" fmla="*/ 188579 w 1948653"/>
                <a:gd name="connsiteY1" fmla="*/ 188579 h 2514391"/>
                <a:gd name="connsiteX2" fmla="*/ 974327 w 1948653"/>
                <a:gd name="connsiteY2" fmla="*/ 188579 h 2514391"/>
                <a:gd name="connsiteX3" fmla="*/ 974327 w 1948653"/>
                <a:gd name="connsiteY3" fmla="*/ 848607 h 2514391"/>
                <a:gd name="connsiteX4" fmla="*/ 1760074 w 1948653"/>
                <a:gd name="connsiteY4" fmla="*/ 848607 h 2514391"/>
                <a:gd name="connsiteX5" fmla="*/ 1760074 w 1948653"/>
                <a:gd name="connsiteY5" fmla="*/ 2325812 h 2514391"/>
                <a:gd name="connsiteX6" fmla="*/ 188579 w 1948653"/>
                <a:gd name="connsiteY6" fmla="*/ 2325812 h 2514391"/>
                <a:gd name="connsiteX7" fmla="*/ 1162906 w 1948653"/>
                <a:gd name="connsiteY7" fmla="*/ 267154 h 2514391"/>
                <a:gd name="connsiteX8" fmla="*/ 1555780 w 1948653"/>
                <a:gd name="connsiteY8" fmla="*/ 660028 h 2514391"/>
                <a:gd name="connsiteX9" fmla="*/ 1162906 w 1948653"/>
                <a:gd name="connsiteY9" fmla="*/ 660028 h 2514391"/>
                <a:gd name="connsiteX10" fmla="*/ 1162906 w 1948653"/>
                <a:gd name="connsiteY10" fmla="*/ 267154 h 2514391"/>
                <a:gd name="connsiteX11" fmla="*/ 1162906 w 1948653"/>
                <a:gd name="connsiteY11" fmla="*/ 0 h 2514391"/>
                <a:gd name="connsiteX12" fmla="*/ 0 w 1948653"/>
                <a:gd name="connsiteY12" fmla="*/ 0 h 2514391"/>
                <a:gd name="connsiteX13" fmla="*/ 0 w 1948653"/>
                <a:gd name="connsiteY13" fmla="*/ 2514392 h 2514391"/>
                <a:gd name="connsiteX14" fmla="*/ 1948654 w 1948653"/>
                <a:gd name="connsiteY14" fmla="*/ 2514392 h 2514391"/>
                <a:gd name="connsiteX15" fmla="*/ 1948654 w 1948653"/>
                <a:gd name="connsiteY15" fmla="*/ 691458 h 2514391"/>
                <a:gd name="connsiteX16" fmla="*/ 1162906 w 1948653"/>
                <a:gd name="connsiteY16" fmla="*/ 0 h 25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8653" h="2514391">
                  <a:moveTo>
                    <a:pt x="188579" y="2325812"/>
                  </a:moveTo>
                  <a:lnTo>
                    <a:pt x="188579" y="188579"/>
                  </a:lnTo>
                  <a:lnTo>
                    <a:pt x="974327" y="188579"/>
                  </a:lnTo>
                  <a:lnTo>
                    <a:pt x="974327" y="848607"/>
                  </a:lnTo>
                  <a:lnTo>
                    <a:pt x="1760074" y="848607"/>
                  </a:lnTo>
                  <a:lnTo>
                    <a:pt x="1760074" y="2325812"/>
                  </a:lnTo>
                  <a:lnTo>
                    <a:pt x="188579" y="2325812"/>
                  </a:lnTo>
                  <a:close/>
                  <a:moveTo>
                    <a:pt x="1162906" y="267154"/>
                  </a:moveTo>
                  <a:lnTo>
                    <a:pt x="1555780" y="660028"/>
                  </a:lnTo>
                  <a:lnTo>
                    <a:pt x="1162906" y="660028"/>
                  </a:lnTo>
                  <a:lnTo>
                    <a:pt x="1162906" y="267154"/>
                  </a:lnTo>
                  <a:close/>
                  <a:moveTo>
                    <a:pt x="1162906" y="0"/>
                  </a:moveTo>
                  <a:lnTo>
                    <a:pt x="0" y="0"/>
                  </a:lnTo>
                  <a:lnTo>
                    <a:pt x="0" y="2514392"/>
                  </a:lnTo>
                  <a:lnTo>
                    <a:pt x="1948654" y="2514392"/>
                  </a:lnTo>
                  <a:lnTo>
                    <a:pt x="1948654" y="691458"/>
                  </a:lnTo>
                  <a:lnTo>
                    <a:pt x="1162906" y="0"/>
                  </a:lnTo>
                  <a:close/>
                </a:path>
              </a:pathLst>
            </a:custGeom>
            <a:grpFill/>
            <a:ln w="31353" cap="flat">
              <a:solidFill>
                <a:srgbClr val="F2ECE4">
                  <a:alpha val="56863"/>
                </a:srgbClr>
              </a:solid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BBF18D12-CC28-97DD-2D04-E260AE78C93A}"/>
                </a:ext>
              </a:extLst>
            </p:cNvPr>
            <p:cNvSpPr/>
            <p:nvPr/>
          </p:nvSpPr>
          <p:spPr>
            <a:xfrm>
              <a:off x="8906752" y="4135214"/>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8E60856-0775-86D7-5EE0-697B8E7725F4}"/>
                </a:ext>
              </a:extLst>
            </p:cNvPr>
            <p:cNvSpPr/>
            <p:nvPr/>
          </p:nvSpPr>
          <p:spPr>
            <a:xfrm>
              <a:off x="8906752" y="3883775"/>
              <a:ext cx="408588" cy="125719"/>
            </a:xfrm>
            <a:custGeom>
              <a:avLst/>
              <a:gdLst>
                <a:gd name="connsiteX0" fmla="*/ 0 w 408588"/>
                <a:gd name="connsiteY0" fmla="*/ 0 h 125719"/>
                <a:gd name="connsiteX1" fmla="*/ 408589 w 408588"/>
                <a:gd name="connsiteY1" fmla="*/ 0 h 125719"/>
                <a:gd name="connsiteX2" fmla="*/ 408589 w 408588"/>
                <a:gd name="connsiteY2" fmla="*/ 125720 h 125719"/>
                <a:gd name="connsiteX3" fmla="*/ 0 w 408588"/>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408588" h="125719">
                  <a:moveTo>
                    <a:pt x="0" y="0"/>
                  </a:moveTo>
                  <a:lnTo>
                    <a:pt x="408589" y="0"/>
                  </a:lnTo>
                  <a:lnTo>
                    <a:pt x="408589"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6EA623-1862-BDD5-875B-C058DF3B0A39}"/>
                </a:ext>
              </a:extLst>
            </p:cNvPr>
            <p:cNvSpPr/>
            <p:nvPr/>
          </p:nvSpPr>
          <p:spPr>
            <a:xfrm>
              <a:off x="8906752" y="4386653"/>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119AFE3-C929-D84D-DB55-BA6F80E6F1F7}"/>
                </a:ext>
              </a:extLst>
            </p:cNvPr>
            <p:cNvSpPr/>
            <p:nvPr/>
          </p:nvSpPr>
          <p:spPr>
            <a:xfrm>
              <a:off x="8906752" y="4638092"/>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8B0D4F3-C30F-3BAC-B8D3-1F9E4E92207E}"/>
                </a:ext>
              </a:extLst>
            </p:cNvPr>
            <p:cNvSpPr/>
            <p:nvPr/>
          </p:nvSpPr>
          <p:spPr>
            <a:xfrm>
              <a:off x="8906752" y="4889531"/>
              <a:ext cx="1194336" cy="125719"/>
            </a:xfrm>
            <a:custGeom>
              <a:avLst/>
              <a:gdLst>
                <a:gd name="connsiteX0" fmla="*/ 0 w 1194336"/>
                <a:gd name="connsiteY0" fmla="*/ 0 h 125719"/>
                <a:gd name="connsiteX1" fmla="*/ 1194336 w 1194336"/>
                <a:gd name="connsiteY1" fmla="*/ 0 h 125719"/>
                <a:gd name="connsiteX2" fmla="*/ 1194336 w 1194336"/>
                <a:gd name="connsiteY2" fmla="*/ 125720 h 125719"/>
                <a:gd name="connsiteX3" fmla="*/ 0 w 1194336"/>
                <a:gd name="connsiteY3" fmla="*/ 125720 h 125719"/>
              </a:gdLst>
              <a:ahLst/>
              <a:cxnLst>
                <a:cxn ang="0">
                  <a:pos x="connsiteX0" y="connsiteY0"/>
                </a:cxn>
                <a:cxn ang="0">
                  <a:pos x="connsiteX1" y="connsiteY1"/>
                </a:cxn>
                <a:cxn ang="0">
                  <a:pos x="connsiteX2" y="connsiteY2"/>
                </a:cxn>
                <a:cxn ang="0">
                  <a:pos x="connsiteX3" y="connsiteY3"/>
                </a:cxn>
              </a:cxnLst>
              <a:rect l="l" t="t" r="r" b="b"/>
              <a:pathLst>
                <a:path w="1194336" h="125719">
                  <a:moveTo>
                    <a:pt x="0" y="0"/>
                  </a:moveTo>
                  <a:lnTo>
                    <a:pt x="1194336" y="0"/>
                  </a:lnTo>
                  <a:lnTo>
                    <a:pt x="1194336" y="125720"/>
                  </a:lnTo>
                  <a:lnTo>
                    <a:pt x="0" y="125720"/>
                  </a:lnTo>
                  <a:close/>
                </a:path>
              </a:pathLst>
            </a:custGeom>
            <a:grpFill/>
            <a:ln w="31353" cap="flat">
              <a:solidFill>
                <a:srgbClr val="F2ECE4">
                  <a:alpha val="56863"/>
                </a:srgbClr>
              </a:solidFill>
              <a:prstDash val="solid"/>
              <a:miter/>
            </a:ln>
          </p:spPr>
          <p:txBody>
            <a:bodyPr rtlCol="0" anchor="ctr"/>
            <a:lstStyle/>
            <a:p>
              <a:endParaRPr lang="en-US"/>
            </a:p>
          </p:txBody>
        </p:sp>
      </p:grpSp>
      <p:sp>
        <p:nvSpPr>
          <p:cNvPr id="2" name="Text Placeholder 10">
            <a:extLst>
              <a:ext uri="{FF2B5EF4-FFF2-40B4-BE49-F238E27FC236}">
                <a16:creationId xmlns:a16="http://schemas.microsoft.com/office/drawing/2014/main" id="{926B3E3B-33DB-A86C-6E1A-BF9CE87632C9}"/>
              </a:ext>
            </a:extLst>
          </p:cNvPr>
          <p:cNvSpPr txBox="1">
            <a:spLocks/>
          </p:cNvSpPr>
          <p:nvPr/>
        </p:nvSpPr>
        <p:spPr>
          <a:xfrm>
            <a:off x="385129" y="5085936"/>
            <a:ext cx="6950075" cy="1097419"/>
          </a:xfrm>
          <a:prstGeom prst="rect">
            <a:avLst/>
          </a:prstGeom>
        </p:spPr>
        <p:txBody>
          <a:bodyPr vert="horz" lIns="0" tIns="0" rIns="0" bIns="0" rtlCol="0">
            <a:norm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sz="2000" dirty="0"/>
              <a:t>Reminders: Ensure your contact information is up to date with </a:t>
            </a:r>
            <a:r>
              <a:rPr lang="en-US" sz="2000" dirty="0" err="1"/>
              <a:t>Acentra</a:t>
            </a:r>
            <a:r>
              <a:rPr lang="en-US" sz="2000" dirty="0"/>
              <a:t>. </a:t>
            </a:r>
          </a:p>
          <a:p>
            <a:endParaRPr lang="en-US" sz="2000" dirty="0"/>
          </a:p>
        </p:txBody>
      </p:sp>
    </p:spTree>
    <p:extLst>
      <p:ext uri="{BB962C8B-B14F-4D97-AF65-F5344CB8AC3E}">
        <p14:creationId xmlns:p14="http://schemas.microsoft.com/office/powerpoint/2010/main" val="60053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05E1A-1D0E-95C9-48BC-7F24657798AA}"/>
              </a:ext>
            </a:extLst>
          </p:cNvPr>
          <p:cNvSpPr>
            <a:spLocks noGrp="1"/>
          </p:cNvSpPr>
          <p:nvPr>
            <p:ph type="body" sz="quarter" idx="14"/>
          </p:nvPr>
        </p:nvSpPr>
        <p:spPr>
          <a:xfrm>
            <a:off x="1711108" y="3082565"/>
            <a:ext cx="2556088" cy="2865562"/>
          </a:xfrm>
        </p:spPr>
        <p:txBody>
          <a:bodyPr/>
          <a:lstStyle/>
          <a:p>
            <a:r>
              <a:rPr lang="en-US" i="1" dirty="0"/>
              <a:t>Claims Submission period: </a:t>
            </a:r>
            <a:r>
              <a:rPr lang="en-US" dirty="0"/>
              <a:t> timeframe that the provider claims were submitted to the state</a:t>
            </a:r>
          </a:p>
          <a:p>
            <a:endParaRPr lang="en-US" dirty="0"/>
          </a:p>
          <a:p>
            <a:r>
              <a:rPr lang="en-US" dirty="0"/>
              <a:t>Must submit documentation for the entire length of stay that corresponds to the identified service dates and the respective level of care</a:t>
            </a:r>
          </a:p>
        </p:txBody>
      </p:sp>
      <p:sp>
        <p:nvSpPr>
          <p:cNvPr id="3" name="Text Placeholder 2">
            <a:extLst>
              <a:ext uri="{FF2B5EF4-FFF2-40B4-BE49-F238E27FC236}">
                <a16:creationId xmlns:a16="http://schemas.microsoft.com/office/drawing/2014/main" id="{7C5AE557-BDC7-8302-39E7-00646E08C4B0}"/>
              </a:ext>
            </a:extLst>
          </p:cNvPr>
          <p:cNvSpPr>
            <a:spLocks noGrp="1"/>
          </p:cNvSpPr>
          <p:nvPr>
            <p:ph type="body" sz="quarter" idx="16"/>
          </p:nvPr>
        </p:nvSpPr>
        <p:spPr>
          <a:xfrm>
            <a:off x="1711107" y="2514174"/>
            <a:ext cx="2544599" cy="314328"/>
          </a:xfrm>
        </p:spPr>
        <p:txBody>
          <a:bodyPr/>
          <a:lstStyle/>
          <a:p>
            <a:pPr algn="ctr"/>
            <a:r>
              <a:rPr lang="en-US" sz="2000" dirty="0"/>
              <a:t>Letter</a:t>
            </a:r>
            <a:endParaRPr lang="en-US" dirty="0"/>
          </a:p>
        </p:txBody>
      </p:sp>
      <p:sp>
        <p:nvSpPr>
          <p:cNvPr id="5" name="Text Placeholder 4">
            <a:extLst>
              <a:ext uri="{FF2B5EF4-FFF2-40B4-BE49-F238E27FC236}">
                <a16:creationId xmlns:a16="http://schemas.microsoft.com/office/drawing/2014/main" id="{C5BB21AC-984A-A3DA-49A5-ABE0AA9D034C}"/>
              </a:ext>
            </a:extLst>
          </p:cNvPr>
          <p:cNvSpPr>
            <a:spLocks noGrp="1"/>
          </p:cNvSpPr>
          <p:nvPr>
            <p:ph type="body" sz="quarter" idx="19"/>
          </p:nvPr>
        </p:nvSpPr>
        <p:spPr>
          <a:xfrm>
            <a:off x="4808214" y="3082565"/>
            <a:ext cx="2563244" cy="2523104"/>
          </a:xfrm>
        </p:spPr>
        <p:txBody>
          <a:bodyPr/>
          <a:lstStyle/>
          <a:p>
            <a:r>
              <a:rPr lang="en-US" dirty="0"/>
              <a:t>Must submit ALL documentation listed for the type of treatment</a:t>
            </a:r>
          </a:p>
          <a:p>
            <a:pPr marL="507511" lvl="1" indent="-285750">
              <a:buFontTx/>
              <a:buChar char="-"/>
            </a:pPr>
            <a:r>
              <a:rPr lang="en-US" dirty="0"/>
              <a:t>Outpatient/Residential</a:t>
            </a:r>
          </a:p>
          <a:p>
            <a:pPr marL="507511" lvl="1" indent="-285750">
              <a:buFontTx/>
              <a:buChar char="-"/>
            </a:pPr>
            <a:r>
              <a:rPr lang="en-US" dirty="0"/>
              <a:t>Withdrawal Management</a:t>
            </a:r>
          </a:p>
          <a:p>
            <a:pPr marL="507511" lvl="1" indent="-285750">
              <a:buFontTx/>
              <a:buChar char="-"/>
            </a:pPr>
            <a:r>
              <a:rPr lang="en-US" dirty="0"/>
              <a:t>Opioid Treatment (MOUD)</a:t>
            </a:r>
          </a:p>
        </p:txBody>
      </p:sp>
      <p:sp>
        <p:nvSpPr>
          <p:cNvPr id="6" name="Text Placeholder 5">
            <a:extLst>
              <a:ext uri="{FF2B5EF4-FFF2-40B4-BE49-F238E27FC236}">
                <a16:creationId xmlns:a16="http://schemas.microsoft.com/office/drawing/2014/main" id="{73C02D73-EABF-82A9-E019-32500ACAEA76}"/>
              </a:ext>
            </a:extLst>
          </p:cNvPr>
          <p:cNvSpPr>
            <a:spLocks noGrp="1"/>
          </p:cNvSpPr>
          <p:nvPr>
            <p:ph type="body" sz="quarter" idx="20"/>
          </p:nvPr>
        </p:nvSpPr>
        <p:spPr>
          <a:xfrm>
            <a:off x="4808214" y="2514174"/>
            <a:ext cx="2563244" cy="314328"/>
          </a:xfrm>
        </p:spPr>
        <p:txBody>
          <a:bodyPr/>
          <a:lstStyle/>
          <a:p>
            <a:pPr algn="ctr"/>
            <a:r>
              <a:rPr lang="en-US" sz="2000" dirty="0"/>
              <a:t>Documentation</a:t>
            </a:r>
            <a:endParaRPr lang="en-US" dirty="0"/>
          </a:p>
          <a:p>
            <a:endParaRPr lang="en-US" dirty="0"/>
          </a:p>
        </p:txBody>
      </p:sp>
      <p:sp>
        <p:nvSpPr>
          <p:cNvPr id="8" name="Text Placeholder 7">
            <a:extLst>
              <a:ext uri="{FF2B5EF4-FFF2-40B4-BE49-F238E27FC236}">
                <a16:creationId xmlns:a16="http://schemas.microsoft.com/office/drawing/2014/main" id="{32BE6572-E938-4E58-1436-A012FAC4F2AF}"/>
              </a:ext>
            </a:extLst>
          </p:cNvPr>
          <p:cNvSpPr>
            <a:spLocks noGrp="1"/>
          </p:cNvSpPr>
          <p:nvPr>
            <p:ph type="body" sz="quarter" idx="22"/>
          </p:nvPr>
        </p:nvSpPr>
        <p:spPr>
          <a:xfrm>
            <a:off x="7923965" y="3082564"/>
            <a:ext cx="2569860" cy="2523105"/>
          </a:xfrm>
        </p:spPr>
        <p:txBody>
          <a:bodyPr/>
          <a:lstStyle/>
          <a:p>
            <a:r>
              <a:rPr lang="en-US" dirty="0"/>
              <a:t>Only includes the date that was in the Claims file from DHS</a:t>
            </a:r>
          </a:p>
          <a:p>
            <a:pPr marL="507511" lvl="1" indent="-285750">
              <a:lnSpc>
                <a:spcPct val="100000"/>
              </a:lnSpc>
              <a:buFontTx/>
              <a:buChar char="-"/>
            </a:pPr>
            <a:r>
              <a:rPr lang="en-US" dirty="0"/>
              <a:t>This is not the only date being reviewed</a:t>
            </a:r>
          </a:p>
          <a:p>
            <a:endParaRPr lang="en-US" dirty="0"/>
          </a:p>
        </p:txBody>
      </p:sp>
      <p:sp>
        <p:nvSpPr>
          <p:cNvPr id="9" name="Text Placeholder 8">
            <a:extLst>
              <a:ext uri="{FF2B5EF4-FFF2-40B4-BE49-F238E27FC236}">
                <a16:creationId xmlns:a16="http://schemas.microsoft.com/office/drawing/2014/main" id="{A82B360A-2797-FA01-2F00-FCE05926C453}"/>
              </a:ext>
            </a:extLst>
          </p:cNvPr>
          <p:cNvSpPr>
            <a:spLocks noGrp="1"/>
          </p:cNvSpPr>
          <p:nvPr>
            <p:ph type="body" sz="quarter" idx="23"/>
          </p:nvPr>
        </p:nvSpPr>
        <p:spPr>
          <a:xfrm>
            <a:off x="7923965" y="2514174"/>
            <a:ext cx="2569860" cy="314328"/>
          </a:xfrm>
        </p:spPr>
        <p:txBody>
          <a:bodyPr/>
          <a:lstStyle/>
          <a:p>
            <a:pPr algn="ctr"/>
            <a:r>
              <a:rPr lang="en-US" sz="2000" dirty="0"/>
              <a:t>Spreadsheet</a:t>
            </a:r>
            <a:endParaRPr lang="en-US" dirty="0"/>
          </a:p>
        </p:txBody>
      </p:sp>
      <p:sp>
        <p:nvSpPr>
          <p:cNvPr id="11" name="Title 10">
            <a:extLst>
              <a:ext uri="{FF2B5EF4-FFF2-40B4-BE49-F238E27FC236}">
                <a16:creationId xmlns:a16="http://schemas.microsoft.com/office/drawing/2014/main" id="{51A7442E-B354-F93C-16F3-6C9EC82427BF}"/>
              </a:ext>
            </a:extLst>
          </p:cNvPr>
          <p:cNvSpPr>
            <a:spLocks noGrp="1"/>
          </p:cNvSpPr>
          <p:nvPr>
            <p:ph type="title"/>
          </p:nvPr>
        </p:nvSpPr>
        <p:spPr/>
        <p:txBody>
          <a:bodyPr/>
          <a:lstStyle/>
          <a:p>
            <a:r>
              <a:rPr lang="en-US" dirty="0"/>
              <a:t>Review Letter Components</a:t>
            </a:r>
          </a:p>
        </p:txBody>
      </p:sp>
    </p:spTree>
    <p:extLst>
      <p:ext uri="{BB962C8B-B14F-4D97-AF65-F5344CB8AC3E}">
        <p14:creationId xmlns:p14="http://schemas.microsoft.com/office/powerpoint/2010/main" val="269877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1AA78-2BCB-F099-4407-E5B11F8581F2}"/>
              </a:ext>
            </a:extLst>
          </p:cNvPr>
          <p:cNvSpPr>
            <a:spLocks noGrp="1"/>
          </p:cNvSpPr>
          <p:nvPr>
            <p:ph type="title"/>
          </p:nvPr>
        </p:nvSpPr>
        <p:spPr/>
        <p:txBody>
          <a:bodyPr/>
          <a:lstStyle/>
          <a:p>
            <a:r>
              <a:rPr lang="en-US" dirty="0"/>
              <a:t>Example of Spreadsheet</a:t>
            </a:r>
          </a:p>
        </p:txBody>
      </p:sp>
      <p:pic>
        <p:nvPicPr>
          <p:cNvPr id="4" name="Picture 3">
            <a:extLst>
              <a:ext uri="{FF2B5EF4-FFF2-40B4-BE49-F238E27FC236}">
                <a16:creationId xmlns:a16="http://schemas.microsoft.com/office/drawing/2014/main" id="{B6FBDAB1-5E82-28E1-75B0-3D8141D5B527}"/>
              </a:ext>
            </a:extLst>
          </p:cNvPr>
          <p:cNvPicPr>
            <a:picLocks noGrp="1" noRot="1" noChangeAspect="1" noMove="1" noResize="1" noEditPoints="1" noAdjustHandles="1" noChangeArrowheads="1" noChangeShapeType="1" noCrop="1"/>
          </p:cNvPicPr>
          <p:nvPr/>
        </p:nvPicPr>
        <p:blipFill>
          <a:blip r:embed="rId2"/>
          <a:stretch>
            <a:fillRect/>
          </a:stretch>
        </p:blipFill>
        <p:spPr>
          <a:xfrm>
            <a:off x="0" y="1167897"/>
            <a:ext cx="12192000" cy="5169529"/>
          </a:xfrm>
          <a:prstGeom prst="rect">
            <a:avLst/>
          </a:prstGeom>
        </p:spPr>
      </p:pic>
      <p:sp>
        <p:nvSpPr>
          <p:cNvPr id="5" name="Rectangle 4">
            <a:extLst>
              <a:ext uri="{FF2B5EF4-FFF2-40B4-BE49-F238E27FC236}">
                <a16:creationId xmlns:a16="http://schemas.microsoft.com/office/drawing/2014/main" id="{AAFEB681-190B-EE0B-642A-A4A098BEB432}"/>
              </a:ext>
            </a:extLst>
          </p:cNvPr>
          <p:cNvSpPr>
            <a:spLocks noGrp="1" noRot="1" noMove="1" noResize="1" noEditPoints="1" noAdjustHandles="1" noChangeArrowheads="1" noChangeShapeType="1"/>
          </p:cNvSpPr>
          <p:nvPr/>
        </p:nvSpPr>
        <p:spPr>
          <a:xfrm>
            <a:off x="153907" y="2100403"/>
            <a:ext cx="4083113"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45221D-3205-5191-D852-0E2C0098D598}"/>
              </a:ext>
            </a:extLst>
          </p:cNvPr>
          <p:cNvSpPr>
            <a:spLocks noGrp="1" noRot="1" noMove="1" noResize="1" noEditPoints="1" noAdjustHandles="1" noChangeArrowheads="1" noChangeShapeType="1"/>
          </p:cNvSpPr>
          <p:nvPr/>
        </p:nvSpPr>
        <p:spPr>
          <a:xfrm>
            <a:off x="6735778" y="2100403"/>
            <a:ext cx="5223850" cy="3911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3161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5E7A44CAE6D54D9333A78AA445D8EB" ma:contentTypeVersion="12" ma:contentTypeDescription="Create a new document." ma:contentTypeScope="" ma:versionID="3a7fccf3c05d4234c4fc0b8b4a73a963">
  <xsd:schema xmlns:xsd="http://www.w3.org/2001/XMLSchema" xmlns:xs="http://www.w3.org/2001/XMLSchema" xmlns:p="http://schemas.microsoft.com/office/2006/metadata/properties" xmlns:ns2="35d8dd84-56f2-40de-9832-1de6963bf868" xmlns:ns3="ed17cff6-03c4-4435-a4d2-f1c52ce16f08" targetNamespace="http://schemas.microsoft.com/office/2006/metadata/properties" ma:root="true" ma:fieldsID="71d611dc811e320027f21f49c32fdae7" ns2:_="" ns3:_="">
    <xsd:import namespace="35d8dd84-56f2-40de-9832-1de6963bf868"/>
    <xsd:import namespace="ed17cff6-03c4-4435-a4d2-f1c52ce16f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8dd84-56f2-40de-9832-1de6963bf868"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17cff6-03c4-4435-a4d2-f1c52ce16f0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A8B8C9-078F-4B9F-92F8-BEF9EDC91EC9}">
  <ds:schemaRefs>
    <ds:schemaRef ds:uri="ed17cff6-03c4-4435-a4d2-f1c52ce16f08"/>
    <ds:schemaRef ds:uri="http://purl.org/dc/dcmitype/"/>
    <ds:schemaRef ds:uri="http://purl.org/dc/terms/"/>
    <ds:schemaRef ds:uri="35d8dd84-56f2-40de-9832-1de6963bf868"/>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CD2FF14-E96C-4BE1-AF96-D4B360FAE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d8dd84-56f2-40de-9832-1de6963bf868"/>
    <ds:schemaRef ds:uri="ed17cff6-03c4-4435-a4d2-f1c52ce16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75C78-998C-4CBA-B1CD-EF3F278712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AcentraTheme1</Template>
  <TotalTime>10892</TotalTime>
  <Words>982</Words>
  <Application>Microsoft Office PowerPoint</Application>
  <PresentationFormat>Widescreen</PresentationFormat>
  <Paragraphs>118</Paragraphs>
  <Slides>19</Slides>
  <Notes>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Abadi Extra Light</vt:lpstr>
      <vt:lpstr>Arial</vt:lpstr>
      <vt:lpstr>Avenir Next LT Pro</vt:lpstr>
      <vt:lpstr>Calibri</vt:lpstr>
      <vt:lpstr>Courier New</vt:lpstr>
      <vt:lpstr>Helvetica Neue Medium</vt:lpstr>
      <vt:lpstr>Lato</vt:lpstr>
      <vt:lpstr>Open Sans</vt:lpstr>
      <vt:lpstr>Raleway</vt:lpstr>
      <vt:lpstr>Raleway SemiBold</vt:lpstr>
      <vt:lpstr>Segoe UI</vt:lpstr>
      <vt:lpstr>System Font Regular</vt:lpstr>
      <vt:lpstr>Wingdings</vt:lpstr>
      <vt:lpstr>Wingdings 3</vt:lpstr>
      <vt:lpstr>Acentra Health</vt:lpstr>
      <vt:lpstr>PowerPoint Presentation</vt:lpstr>
      <vt:lpstr>Disclaimer</vt:lpstr>
      <vt:lpstr>PowerPoint Presentation</vt:lpstr>
      <vt:lpstr>OBJECTIVES</vt:lpstr>
      <vt:lpstr>PowerPoint Presentation</vt:lpstr>
      <vt:lpstr>PowerPoint Presentation</vt:lpstr>
      <vt:lpstr>Review Letter </vt:lpstr>
      <vt:lpstr>Review Letter Components</vt:lpstr>
      <vt:lpstr>Example of Spreadsheet</vt:lpstr>
      <vt:lpstr>PowerPoint Presentation</vt:lpstr>
      <vt:lpstr>ANG Provider Portal</vt:lpstr>
      <vt:lpstr>Accessing ANG (Atrezzo)  Provider Portal </vt:lpstr>
      <vt:lpstr>Logging into ANG (Atrezzo)  Provider Portal </vt:lpstr>
      <vt:lpstr>Please note: Email address referenced has been updated to MinnesotaASAM@Acentra.com</vt:lpstr>
      <vt:lpstr>Additional Training Opportunities</vt:lpstr>
      <vt:lpstr>Acentra Training Opportunities</vt:lpstr>
      <vt:lpstr>Question &amp; Answer</vt:lpstr>
      <vt:lpstr>Thank you for attending!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Luda Romanyuk</cp:lastModifiedBy>
  <cp:revision>15</cp:revision>
  <dcterms:created xsi:type="dcterms:W3CDTF">2023-06-01T17:40:03Z</dcterms:created>
  <dcterms:modified xsi:type="dcterms:W3CDTF">2025-03-05T21:07:18Z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0x010100AC5E7A44CAE6D54D9333A78AA445D8EB</vt:lpwstr>
  </property>
</Properties>
</file>