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9" r:id="rId4"/>
  </p:sldMasterIdLst>
  <p:notesMasterIdLst>
    <p:notesMasterId r:id="rId33"/>
  </p:notesMasterIdLst>
  <p:sldIdLst>
    <p:sldId id="269" r:id="rId5"/>
    <p:sldId id="366" r:id="rId6"/>
    <p:sldId id="340" r:id="rId7"/>
    <p:sldId id="316" r:id="rId8"/>
    <p:sldId id="342" r:id="rId9"/>
    <p:sldId id="343" r:id="rId10"/>
    <p:sldId id="344" r:id="rId11"/>
    <p:sldId id="345" r:id="rId12"/>
    <p:sldId id="346" r:id="rId13"/>
    <p:sldId id="349" r:id="rId14"/>
    <p:sldId id="371" r:id="rId15"/>
    <p:sldId id="350" r:id="rId16"/>
    <p:sldId id="351" r:id="rId17"/>
    <p:sldId id="352" r:id="rId18"/>
    <p:sldId id="353" r:id="rId19"/>
    <p:sldId id="354" r:id="rId20"/>
    <p:sldId id="355" r:id="rId21"/>
    <p:sldId id="363" r:id="rId22"/>
    <p:sldId id="362" r:id="rId23"/>
    <p:sldId id="356" r:id="rId24"/>
    <p:sldId id="357" r:id="rId25"/>
    <p:sldId id="358" r:id="rId26"/>
    <p:sldId id="367" r:id="rId27"/>
    <p:sldId id="368" r:id="rId28"/>
    <p:sldId id="369" r:id="rId29"/>
    <p:sldId id="361" r:id="rId30"/>
    <p:sldId id="311" r:id="rId31"/>
    <p:sldId id="324" r:id="rId32"/>
  </p:sldIdLst>
  <p:sldSz cx="12192000" cy="6858000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Open Sans" panose="020B0606030504020204" pitchFamily="34" charset="0"/>
      <p:regular r:id="rId38"/>
      <p:bold r:id="rId39"/>
      <p:italic r:id="rId40"/>
      <p:boldItalic r:id="rId41"/>
    </p:embeddedFont>
    <p:embeddedFont>
      <p:font typeface="Raleway" panose="020B0503030101060003" pitchFamily="34" charset="0"/>
      <p:regular r:id="rId42"/>
      <p:bold r:id="rId43"/>
      <p:italic r:id="rId44"/>
      <p:boldItalic r:id="rId45"/>
    </p:embeddedFont>
    <p:embeddedFont>
      <p:font typeface="Raleway Light" panose="020B0403030101060003" pitchFamily="34" charset="0"/>
      <p:regular r:id="rId46"/>
      <p:italic r:id="rId47"/>
    </p:embeddedFont>
    <p:embeddedFont>
      <p:font typeface="Raleway SemiBold" panose="020B0703030101060003" pitchFamily="34" charset="0"/>
      <p:bold r:id="rId48"/>
      <p:boldItalic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65E"/>
    <a:srgbClr val="EF8A45"/>
    <a:srgbClr val="D4CCA8"/>
    <a:srgbClr val="F2F2F2"/>
    <a:srgbClr val="546980"/>
    <a:srgbClr val="70C2D4"/>
    <a:srgbClr val="E0E0E8"/>
    <a:srgbClr val="D9C973"/>
    <a:srgbClr val="404040"/>
    <a:srgbClr val="A6A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6.fntdata"/><Relationship Id="rId21" Type="http://schemas.openxmlformats.org/officeDocument/2006/relationships/slide" Target="slides/slide17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11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6.xml"/><Relationship Id="rId41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3.fntdata"/><Relationship Id="rId49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EB3CC-822A-448C-A494-11F5A0573AD4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9BA10-C5CF-4769-BB45-19E5C126BA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739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3746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A80D5C-F6B9-46E6-A8BE-B9BF160559CC}"/>
              </a:ext>
            </a:extLst>
          </p:cNvPr>
          <p:cNvCxnSpPr/>
          <p:nvPr userDrawn="1"/>
        </p:nvCxnSpPr>
        <p:spPr>
          <a:xfrm>
            <a:off x="9855200" y="6035040"/>
            <a:ext cx="2336800" cy="0"/>
          </a:xfrm>
          <a:prstGeom prst="line">
            <a:avLst/>
          </a:prstGeom>
          <a:ln w="25400">
            <a:solidFill>
              <a:srgbClr val="D9C9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F7C795F-5433-4A60-99E9-11D6004680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505" y="1808666"/>
            <a:ext cx="3114560" cy="85306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C5DE60-93B0-4498-BD52-9D8AC7046359}"/>
              </a:ext>
            </a:extLst>
          </p:cNvPr>
          <p:cNvCxnSpPr/>
          <p:nvPr userDrawn="1"/>
        </p:nvCxnSpPr>
        <p:spPr>
          <a:xfrm>
            <a:off x="0" y="3098800"/>
            <a:ext cx="4490720" cy="0"/>
          </a:xfrm>
          <a:prstGeom prst="line">
            <a:avLst/>
          </a:prstGeom>
          <a:ln w="25400">
            <a:solidFill>
              <a:srgbClr val="D9C9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2654DA9-A0B0-45D3-B7B8-375262ACB9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8999" y="3149405"/>
            <a:ext cx="9144000" cy="97731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 b="0" cap="all" baseline="0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20404EE8-B2A5-450E-9A81-6228F56DC48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8999" y="4369290"/>
            <a:ext cx="9144000" cy="3764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Raleway SemiBold" panose="020B07030301010600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Sub-Headline Title of Presentation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4FB084F5-4CD1-40D9-A5B0-5B54785722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48293" y="623142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900">
                <a:solidFill>
                  <a:srgbClr val="A1A9B5"/>
                </a:solidFill>
                <a:latin typeface="Raleway Light" panose="020B04030301010600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540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ayout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1FC7A03-B771-44F7-A957-5F46DBDDD00E}"/>
              </a:ext>
            </a:extLst>
          </p:cNvPr>
          <p:cNvSpPr/>
          <p:nvPr userDrawn="1"/>
        </p:nvSpPr>
        <p:spPr>
          <a:xfrm>
            <a:off x="0" y="1"/>
            <a:ext cx="6096000" cy="6858000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334DC60-58A1-4D58-BD60-3ACBBF0D3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63F24B9-1AC7-4031-9986-A553F3DB3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Footer   |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5D01145E-B053-480A-AC30-80B6EAFDD13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081336" y="866751"/>
            <a:ext cx="3234364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13C700EB-6948-4B3D-94F6-E8134ACFAF44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081335" y="1390812"/>
            <a:ext cx="3234365" cy="865178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 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8DD9F2ED-217E-4B67-9033-DE6438424A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0246" y="2167694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6B0C9AD-E92F-4AE1-86D9-6F8EBB8C6764}"/>
              </a:ext>
            </a:extLst>
          </p:cNvPr>
          <p:cNvCxnSpPr>
            <a:cxnSpLocks/>
          </p:cNvCxnSpPr>
          <p:nvPr userDrawn="1"/>
        </p:nvCxnSpPr>
        <p:spPr>
          <a:xfrm>
            <a:off x="876300" y="2888396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56179F8-BAF4-48F4-9FFE-965E3014F937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876300" y="3168629"/>
            <a:ext cx="4391025" cy="300356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D0D4EEA6-826F-4CAA-939B-33482E00159D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8081336" y="2734378"/>
            <a:ext cx="3234364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D5A9EB1-F0A1-4437-9B7B-2F28D46647C7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8081335" y="3258438"/>
            <a:ext cx="3234365" cy="865181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 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E7520CDE-5603-4BA4-AC0E-C1BF28DEA28D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8081336" y="4602006"/>
            <a:ext cx="3234364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1B7C59E7-1631-4BB3-BF24-86857618381B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8081335" y="5126067"/>
            <a:ext cx="3234365" cy="865182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FE83558-0D23-4184-A4C6-5A304A0846B6}"/>
              </a:ext>
            </a:extLst>
          </p:cNvPr>
          <p:cNvSpPr/>
          <p:nvPr userDrawn="1"/>
        </p:nvSpPr>
        <p:spPr>
          <a:xfrm>
            <a:off x="6628496" y="866751"/>
            <a:ext cx="1221008" cy="1221008"/>
          </a:xfrm>
          <a:prstGeom prst="ellipse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1102BCF-7E6C-40DB-B6CA-637C150CF8F9}"/>
              </a:ext>
            </a:extLst>
          </p:cNvPr>
          <p:cNvSpPr/>
          <p:nvPr userDrawn="1"/>
        </p:nvSpPr>
        <p:spPr>
          <a:xfrm>
            <a:off x="6628496" y="2734378"/>
            <a:ext cx="1221008" cy="1221008"/>
          </a:xfrm>
          <a:prstGeom prst="ellipse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ADD7EDF-1C8B-4D47-B7E0-C3576BB34DFE}"/>
              </a:ext>
            </a:extLst>
          </p:cNvPr>
          <p:cNvSpPr/>
          <p:nvPr userDrawn="1"/>
        </p:nvSpPr>
        <p:spPr>
          <a:xfrm>
            <a:off x="6642156" y="4602005"/>
            <a:ext cx="1221008" cy="1221008"/>
          </a:xfrm>
          <a:prstGeom prst="ellipse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7DF80C2-1B61-4A83-9111-0C1A4A947B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118" y="6499664"/>
            <a:ext cx="609770" cy="16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16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80">
          <p15:clr>
            <a:srgbClr val="FBAE40"/>
          </p15:clr>
        </p15:guide>
        <p15:guide id="2" pos="456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Lis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91D1F3E-5E4A-414A-B060-4CF7A1ACDB05}"/>
              </a:ext>
            </a:extLst>
          </p:cNvPr>
          <p:cNvSpPr/>
          <p:nvPr userDrawn="1"/>
        </p:nvSpPr>
        <p:spPr>
          <a:xfrm flipH="1">
            <a:off x="336576" y="345059"/>
            <a:ext cx="3605842" cy="5227605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8BD234D-2B48-4443-8C12-93E45BAD69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52211" y="1666928"/>
            <a:ext cx="4827127" cy="1470924"/>
          </a:xfrm>
        </p:spPr>
        <p:txBody>
          <a:bodyPr lIns="0">
            <a:noAutofit/>
          </a:bodyPr>
          <a:lstStyle>
            <a:lvl1pPr>
              <a:buClr>
                <a:srgbClr val="EF8A44"/>
              </a:buClr>
              <a:defRPr sz="1800">
                <a:solidFill>
                  <a:schemeClr val="tx1"/>
                </a:solidFill>
                <a:latin typeface="Raleway SemiBold" panose="020B0703030101060003" pitchFamily="34" charset="0"/>
              </a:defRPr>
            </a:lvl1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0"/>
            <a:r>
              <a:rPr lang="en-US" dirty="0"/>
              <a:t>Bullet 4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4DE4420-773B-42D0-889B-793AE42B5E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3161" y="651666"/>
            <a:ext cx="4860963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74A409F-165C-43DD-A5AE-01FBB79C252C}"/>
              </a:ext>
            </a:extLst>
          </p:cNvPr>
          <p:cNvCxnSpPr>
            <a:cxnSpLocks/>
          </p:cNvCxnSpPr>
          <p:nvPr userDrawn="1"/>
        </p:nvCxnSpPr>
        <p:spPr>
          <a:xfrm>
            <a:off x="4533161" y="1372368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BC22C373-1DA0-49A0-A079-15F7E85D834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" y="0"/>
            <a:ext cx="3605842" cy="522760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C2E44BBB-6E99-4CD0-A483-B31C175A806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0498347" y="1039921"/>
            <a:ext cx="1693654" cy="50999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59B74C93-8338-43A7-B64A-221A251384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4533067" y="3331050"/>
            <a:ext cx="4861057" cy="280885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0C531072-8A2C-4786-9F85-EC800E676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E8B2AC3B-3D12-4247-A461-E16432FC0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Footer   |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EB8FED-CE21-4554-9615-E4F1E1FF0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009" y="6525449"/>
            <a:ext cx="686579" cy="18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11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56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EE0A959-8D73-4BFE-A565-839AA1FC7F61}"/>
              </a:ext>
            </a:extLst>
          </p:cNvPr>
          <p:cNvSpPr/>
          <p:nvPr userDrawn="1"/>
        </p:nvSpPr>
        <p:spPr>
          <a:xfrm flipH="1">
            <a:off x="436896" y="3706356"/>
            <a:ext cx="9949132" cy="2605176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5196AACB-BEA1-40C0-9521-79B23874789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-470" y="3305934"/>
            <a:ext cx="9949132" cy="26051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33D95C46-4D84-452D-8F4E-99CEBC611B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0246" y="650024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4B26E6-60E4-46D5-A290-F5BA5D7DC899}"/>
              </a:ext>
            </a:extLst>
          </p:cNvPr>
          <p:cNvCxnSpPr>
            <a:cxnSpLocks/>
          </p:cNvCxnSpPr>
          <p:nvPr userDrawn="1"/>
        </p:nvCxnSpPr>
        <p:spPr>
          <a:xfrm>
            <a:off x="876300" y="1370726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E81C031-6C0C-4CEE-8B45-2FB33E0C655D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76301" y="1650959"/>
            <a:ext cx="4179408" cy="144734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18ADA81-69C1-47F6-BC08-5D78A3BC5AD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6206620" y="1650959"/>
            <a:ext cx="4179408" cy="144734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334DC60-58A1-4D58-BD60-3ACBBF0D3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63F24B9-1AC7-4031-9986-A553F3DB3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Footer   |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781280-F2F1-4A51-A120-AF12BEEC79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009" y="6525449"/>
            <a:ext cx="686579" cy="18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557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80" userDrawn="1">
          <p15:clr>
            <a:srgbClr val="FBAE40"/>
          </p15:clr>
        </p15:guide>
        <p15:guide id="2" pos="55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38A191A2-1815-4213-BFB6-302359B75777}"/>
              </a:ext>
            </a:extLst>
          </p:cNvPr>
          <p:cNvSpPr/>
          <p:nvPr userDrawn="1"/>
        </p:nvSpPr>
        <p:spPr>
          <a:xfrm>
            <a:off x="9022080" y="1"/>
            <a:ext cx="3169920" cy="6858000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4E3B39F-E016-446B-9DDB-5E4D2B9C0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300" y="634654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114BBCFE-9B60-49F8-B6C5-1ECD65FD8AE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5824" y="2775578"/>
            <a:ext cx="6506853" cy="3530119"/>
          </a:xfrm>
        </p:spPr>
        <p:txBody>
          <a:bodyPr lIns="0">
            <a:noAutofit/>
          </a:bodyPr>
          <a:lstStyle>
            <a:lvl1pPr>
              <a:buClr>
                <a:srgbClr val="EF8A44"/>
              </a:buClr>
              <a:defRPr sz="1800">
                <a:solidFill>
                  <a:schemeClr val="tx1"/>
                </a:solidFill>
                <a:latin typeface="Raleway SemiBold" panose="020B0703030101060003" pitchFamily="34" charset="0"/>
              </a:defRPr>
            </a:lvl1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0"/>
            <a:r>
              <a:rPr lang="en-US" dirty="0"/>
              <a:t>Bullet 4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CAFA596-9110-4DB0-BEDF-C35A24B5F476}"/>
              </a:ext>
            </a:extLst>
          </p:cNvPr>
          <p:cNvCxnSpPr>
            <a:cxnSpLocks/>
          </p:cNvCxnSpPr>
          <p:nvPr userDrawn="1"/>
        </p:nvCxnSpPr>
        <p:spPr>
          <a:xfrm>
            <a:off x="885825" y="1355356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77E0B329-63AF-4A65-A7B1-04B1ED3952B3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885824" y="1639966"/>
            <a:ext cx="6506847" cy="789726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6FC17F8-0335-4251-930B-CF3A5F99C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212C0771-4AD6-4196-B5B7-4C9EE53A9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Footer   |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E3B835-467B-4F22-9025-31B0363D3A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009" y="6525449"/>
            <a:ext cx="686579" cy="18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83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16" userDrawn="1">
          <p15:clr>
            <a:srgbClr val="FBAE40"/>
          </p15:clr>
        </p15:guide>
        <p15:guide id="2" pos="55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pro Team V1">
    <p:bg>
      <p:bgPr>
        <a:solidFill>
          <a:srgbClr val="3746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7249D24-D2C1-4F5C-B073-29A8F13CCEBF}"/>
              </a:ext>
            </a:extLst>
          </p:cNvPr>
          <p:cNvCxnSpPr>
            <a:cxnSpLocks/>
          </p:cNvCxnSpPr>
          <p:nvPr userDrawn="1"/>
        </p:nvCxnSpPr>
        <p:spPr>
          <a:xfrm>
            <a:off x="3431232" y="6099550"/>
            <a:ext cx="3395639" cy="0"/>
          </a:xfrm>
          <a:prstGeom prst="line">
            <a:avLst/>
          </a:prstGeom>
          <a:ln w="28575">
            <a:solidFill>
              <a:srgbClr val="70C2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2988D58-1BCE-4995-8384-ED8D03C47E95}"/>
              </a:ext>
            </a:extLst>
          </p:cNvPr>
          <p:cNvCxnSpPr>
            <a:cxnSpLocks/>
          </p:cNvCxnSpPr>
          <p:nvPr userDrawn="1"/>
        </p:nvCxnSpPr>
        <p:spPr>
          <a:xfrm>
            <a:off x="5342453" y="3406966"/>
            <a:ext cx="3129360" cy="0"/>
          </a:xfrm>
          <a:prstGeom prst="line">
            <a:avLst/>
          </a:prstGeom>
          <a:ln w="28575">
            <a:solidFill>
              <a:srgbClr val="70C2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A0ED802-D27C-4ACD-A1E8-92AD5D37FD3C}"/>
              </a:ext>
            </a:extLst>
          </p:cNvPr>
          <p:cNvCxnSpPr>
            <a:cxnSpLocks/>
          </p:cNvCxnSpPr>
          <p:nvPr userDrawn="1"/>
        </p:nvCxnSpPr>
        <p:spPr>
          <a:xfrm>
            <a:off x="4664020" y="4303206"/>
            <a:ext cx="3312160" cy="0"/>
          </a:xfrm>
          <a:prstGeom prst="line">
            <a:avLst/>
          </a:prstGeom>
          <a:ln w="28575">
            <a:solidFill>
              <a:srgbClr val="70C2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5F350FF-2607-4AB9-97A8-4723F5BB59D4}"/>
              </a:ext>
            </a:extLst>
          </p:cNvPr>
          <p:cNvCxnSpPr>
            <a:cxnSpLocks/>
          </p:cNvCxnSpPr>
          <p:nvPr userDrawn="1"/>
        </p:nvCxnSpPr>
        <p:spPr>
          <a:xfrm>
            <a:off x="4055093" y="5200786"/>
            <a:ext cx="3175612" cy="0"/>
          </a:xfrm>
          <a:prstGeom prst="line">
            <a:avLst/>
          </a:prstGeom>
          <a:ln w="28575">
            <a:solidFill>
              <a:srgbClr val="70C2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0CF9AC7-6B73-471D-8FF6-205C78455449}"/>
              </a:ext>
            </a:extLst>
          </p:cNvPr>
          <p:cNvCxnSpPr>
            <a:cxnSpLocks/>
          </p:cNvCxnSpPr>
          <p:nvPr userDrawn="1"/>
        </p:nvCxnSpPr>
        <p:spPr>
          <a:xfrm>
            <a:off x="5938674" y="2509170"/>
            <a:ext cx="3142915" cy="0"/>
          </a:xfrm>
          <a:prstGeom prst="line">
            <a:avLst/>
          </a:prstGeom>
          <a:ln w="28575">
            <a:solidFill>
              <a:srgbClr val="70C2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">
            <a:extLst>
              <a:ext uri="{FF2B5EF4-FFF2-40B4-BE49-F238E27FC236}">
                <a16:creationId xmlns:a16="http://schemas.microsoft.com/office/drawing/2014/main" id="{3364FF97-11CC-4B51-8582-912F053A1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6775" y="3012383"/>
            <a:ext cx="4088989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2A57A3E-1EA9-46D3-8F87-A774906A0175}"/>
              </a:ext>
            </a:extLst>
          </p:cNvPr>
          <p:cNvCxnSpPr>
            <a:cxnSpLocks/>
          </p:cNvCxnSpPr>
          <p:nvPr userDrawn="1"/>
        </p:nvCxnSpPr>
        <p:spPr>
          <a:xfrm>
            <a:off x="866775" y="3733085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D35C5C5-0E78-4829-9195-C2747EE6F52C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5938674" y="1793099"/>
            <a:ext cx="2771778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5A16E2A-6533-4F41-8133-E1BD9B46241A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5938674" y="2062650"/>
            <a:ext cx="2771778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A6AFBA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3BCAE461-EA65-4EE4-B2D2-1C23D2B5721F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5342453" y="2697602"/>
            <a:ext cx="2771778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31E995-4E4C-4DDF-86EA-7751B2B01DE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5342453" y="2967153"/>
            <a:ext cx="2771778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A6AFBA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6E86445-706B-4ADF-A168-6B29B4F43444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64020" y="3593021"/>
            <a:ext cx="2771778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0803BED7-65A5-4957-8B17-A7580E47CB5A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664020" y="3862572"/>
            <a:ext cx="2771778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A6AFBA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CD226ADA-068E-42CB-B751-FF433D83A4CF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4055093" y="4491061"/>
            <a:ext cx="2771778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23BCDEC3-C76A-4F11-8C02-2EF28C05B84C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4055093" y="4760612"/>
            <a:ext cx="2771778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A6AFBA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ABADDDC-E9EA-4A72-8BA1-8B543BF5D6B3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3431232" y="5388640"/>
            <a:ext cx="2771778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42F86A7-75F9-4C68-99AD-7417A258165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431232" y="5658191"/>
            <a:ext cx="2771778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A6AFBA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5" name="Rectangle 52">
            <a:extLst>
              <a:ext uri="{FF2B5EF4-FFF2-40B4-BE49-F238E27FC236}">
                <a16:creationId xmlns:a16="http://schemas.microsoft.com/office/drawing/2014/main" id="{8FD6EE49-2998-43A6-9F2F-B6E247BD4AB9}"/>
              </a:ext>
            </a:extLst>
          </p:cNvPr>
          <p:cNvSpPr/>
          <p:nvPr userDrawn="1"/>
        </p:nvSpPr>
        <p:spPr>
          <a:xfrm flipH="1">
            <a:off x="5717446" y="-74425"/>
            <a:ext cx="6645349" cy="7038753"/>
          </a:xfrm>
          <a:custGeom>
            <a:avLst/>
            <a:gdLst>
              <a:gd name="connsiteX0" fmla="*/ 0 w 4114800"/>
              <a:gd name="connsiteY0" fmla="*/ 0 h 6858000"/>
              <a:gd name="connsiteX1" fmla="*/ 4114800 w 4114800"/>
              <a:gd name="connsiteY1" fmla="*/ 0 h 6858000"/>
              <a:gd name="connsiteX2" fmla="*/ 4114800 w 4114800"/>
              <a:gd name="connsiteY2" fmla="*/ 6858000 h 6858000"/>
              <a:gd name="connsiteX3" fmla="*/ 0 w 4114800"/>
              <a:gd name="connsiteY3" fmla="*/ 6858000 h 6858000"/>
              <a:gd name="connsiteX4" fmla="*/ 0 w 4114800"/>
              <a:gd name="connsiteY4" fmla="*/ 0 h 6858000"/>
              <a:gd name="connsiteX0" fmla="*/ 0 w 4114800"/>
              <a:gd name="connsiteY0" fmla="*/ 31898 h 6889898"/>
              <a:gd name="connsiteX1" fmla="*/ 2668772 w 4114800"/>
              <a:gd name="connsiteY1" fmla="*/ 0 h 6889898"/>
              <a:gd name="connsiteX2" fmla="*/ 4114800 w 4114800"/>
              <a:gd name="connsiteY2" fmla="*/ 6889898 h 6889898"/>
              <a:gd name="connsiteX3" fmla="*/ 0 w 4114800"/>
              <a:gd name="connsiteY3" fmla="*/ 6889898 h 6889898"/>
              <a:gd name="connsiteX4" fmla="*/ 0 w 4114800"/>
              <a:gd name="connsiteY4" fmla="*/ 31898 h 6889898"/>
              <a:gd name="connsiteX0" fmla="*/ 0 w 4114800"/>
              <a:gd name="connsiteY0" fmla="*/ 21265 h 6879265"/>
              <a:gd name="connsiteX1" fmla="*/ 2604977 w 4114800"/>
              <a:gd name="connsiteY1" fmla="*/ 0 h 6879265"/>
              <a:gd name="connsiteX2" fmla="*/ 4114800 w 4114800"/>
              <a:gd name="connsiteY2" fmla="*/ 6879265 h 6879265"/>
              <a:gd name="connsiteX3" fmla="*/ 0 w 4114800"/>
              <a:gd name="connsiteY3" fmla="*/ 6879265 h 6879265"/>
              <a:gd name="connsiteX4" fmla="*/ 0 w 4114800"/>
              <a:gd name="connsiteY4" fmla="*/ 21265 h 6879265"/>
              <a:gd name="connsiteX0" fmla="*/ 0 w 6826102"/>
              <a:gd name="connsiteY0" fmla="*/ 31898 h 6879265"/>
              <a:gd name="connsiteX1" fmla="*/ 5316279 w 6826102"/>
              <a:gd name="connsiteY1" fmla="*/ 0 h 6879265"/>
              <a:gd name="connsiteX2" fmla="*/ 6826102 w 6826102"/>
              <a:gd name="connsiteY2" fmla="*/ 6879265 h 6879265"/>
              <a:gd name="connsiteX3" fmla="*/ 2711302 w 6826102"/>
              <a:gd name="connsiteY3" fmla="*/ 6879265 h 6879265"/>
              <a:gd name="connsiteX4" fmla="*/ 0 w 6826102"/>
              <a:gd name="connsiteY4" fmla="*/ 31898 h 6879265"/>
              <a:gd name="connsiteX0" fmla="*/ 0 w 6826102"/>
              <a:gd name="connsiteY0" fmla="*/ 21266 h 6868633"/>
              <a:gd name="connsiteX1" fmla="*/ 3880883 w 6826102"/>
              <a:gd name="connsiteY1" fmla="*/ 0 h 6868633"/>
              <a:gd name="connsiteX2" fmla="*/ 6826102 w 6826102"/>
              <a:gd name="connsiteY2" fmla="*/ 6868633 h 6868633"/>
              <a:gd name="connsiteX3" fmla="*/ 2711302 w 6826102"/>
              <a:gd name="connsiteY3" fmla="*/ 6868633 h 6868633"/>
              <a:gd name="connsiteX4" fmla="*/ 0 w 6826102"/>
              <a:gd name="connsiteY4" fmla="*/ 21266 h 6868633"/>
              <a:gd name="connsiteX0" fmla="*/ 0 w 7187609"/>
              <a:gd name="connsiteY0" fmla="*/ 21266 h 6889898"/>
              <a:gd name="connsiteX1" fmla="*/ 3880883 w 7187609"/>
              <a:gd name="connsiteY1" fmla="*/ 0 h 6889898"/>
              <a:gd name="connsiteX2" fmla="*/ 7187609 w 7187609"/>
              <a:gd name="connsiteY2" fmla="*/ 6889898 h 6889898"/>
              <a:gd name="connsiteX3" fmla="*/ 2711302 w 7187609"/>
              <a:gd name="connsiteY3" fmla="*/ 6868633 h 6889898"/>
              <a:gd name="connsiteX4" fmla="*/ 0 w 7187609"/>
              <a:gd name="connsiteY4" fmla="*/ 21266 h 6889898"/>
              <a:gd name="connsiteX0" fmla="*/ 0 w 7187609"/>
              <a:gd name="connsiteY0" fmla="*/ 21266 h 6889898"/>
              <a:gd name="connsiteX1" fmla="*/ 3880883 w 7187609"/>
              <a:gd name="connsiteY1" fmla="*/ 0 h 6889898"/>
              <a:gd name="connsiteX2" fmla="*/ 7187609 w 7187609"/>
              <a:gd name="connsiteY2" fmla="*/ 6889898 h 6889898"/>
              <a:gd name="connsiteX3" fmla="*/ 2583712 w 7187609"/>
              <a:gd name="connsiteY3" fmla="*/ 6889898 h 6889898"/>
              <a:gd name="connsiteX4" fmla="*/ 0 w 7187609"/>
              <a:gd name="connsiteY4" fmla="*/ 21266 h 6889898"/>
              <a:gd name="connsiteX0" fmla="*/ 0 w 8729330"/>
              <a:gd name="connsiteY0" fmla="*/ 1 h 6889898"/>
              <a:gd name="connsiteX1" fmla="*/ 5422604 w 8729330"/>
              <a:gd name="connsiteY1" fmla="*/ 0 h 6889898"/>
              <a:gd name="connsiteX2" fmla="*/ 8729330 w 8729330"/>
              <a:gd name="connsiteY2" fmla="*/ 6889898 h 6889898"/>
              <a:gd name="connsiteX3" fmla="*/ 4125433 w 8729330"/>
              <a:gd name="connsiteY3" fmla="*/ 6889898 h 6889898"/>
              <a:gd name="connsiteX4" fmla="*/ 0 w 8729330"/>
              <a:gd name="connsiteY4" fmla="*/ 1 h 6889898"/>
              <a:gd name="connsiteX0" fmla="*/ 0 w 8729330"/>
              <a:gd name="connsiteY0" fmla="*/ 0 h 6889897"/>
              <a:gd name="connsiteX1" fmla="*/ 4274288 w 8729330"/>
              <a:gd name="connsiteY1" fmla="*/ 42530 h 6889897"/>
              <a:gd name="connsiteX2" fmla="*/ 8729330 w 8729330"/>
              <a:gd name="connsiteY2" fmla="*/ 6889897 h 6889897"/>
              <a:gd name="connsiteX3" fmla="*/ 4125433 w 8729330"/>
              <a:gd name="connsiteY3" fmla="*/ 6889897 h 6889897"/>
              <a:gd name="connsiteX4" fmla="*/ 0 w 8729330"/>
              <a:gd name="connsiteY4" fmla="*/ 0 h 6889897"/>
              <a:gd name="connsiteX0" fmla="*/ 0 w 8729330"/>
              <a:gd name="connsiteY0" fmla="*/ 0 h 6889897"/>
              <a:gd name="connsiteX1" fmla="*/ 4625162 w 8729330"/>
              <a:gd name="connsiteY1" fmla="*/ 10632 h 6889897"/>
              <a:gd name="connsiteX2" fmla="*/ 8729330 w 8729330"/>
              <a:gd name="connsiteY2" fmla="*/ 6889897 h 6889897"/>
              <a:gd name="connsiteX3" fmla="*/ 4125433 w 8729330"/>
              <a:gd name="connsiteY3" fmla="*/ 6889897 h 6889897"/>
              <a:gd name="connsiteX4" fmla="*/ 0 w 8729330"/>
              <a:gd name="connsiteY4" fmla="*/ 0 h 6889897"/>
              <a:gd name="connsiteX0" fmla="*/ 0 w 8729330"/>
              <a:gd name="connsiteY0" fmla="*/ 0 h 6889897"/>
              <a:gd name="connsiteX1" fmla="*/ 4625162 w 8729330"/>
              <a:gd name="connsiteY1" fmla="*/ 10632 h 6889897"/>
              <a:gd name="connsiteX2" fmla="*/ 8729330 w 8729330"/>
              <a:gd name="connsiteY2" fmla="*/ 6889897 h 6889897"/>
              <a:gd name="connsiteX3" fmla="*/ 1988289 w 8729330"/>
              <a:gd name="connsiteY3" fmla="*/ 6879265 h 6889897"/>
              <a:gd name="connsiteX4" fmla="*/ 0 w 8729330"/>
              <a:gd name="connsiteY4" fmla="*/ 0 h 6889897"/>
              <a:gd name="connsiteX0" fmla="*/ 0 w 8771861"/>
              <a:gd name="connsiteY0" fmla="*/ 0 h 6943060"/>
              <a:gd name="connsiteX1" fmla="*/ 4625162 w 8771861"/>
              <a:gd name="connsiteY1" fmla="*/ 10632 h 6943060"/>
              <a:gd name="connsiteX2" fmla="*/ 8771861 w 8771861"/>
              <a:gd name="connsiteY2" fmla="*/ 6943060 h 6943060"/>
              <a:gd name="connsiteX3" fmla="*/ 1988289 w 8771861"/>
              <a:gd name="connsiteY3" fmla="*/ 6879265 h 6943060"/>
              <a:gd name="connsiteX4" fmla="*/ 0 w 8771861"/>
              <a:gd name="connsiteY4" fmla="*/ 0 h 6943060"/>
              <a:gd name="connsiteX0" fmla="*/ 0 w 8771861"/>
              <a:gd name="connsiteY0" fmla="*/ 0 h 6974958"/>
              <a:gd name="connsiteX1" fmla="*/ 4625162 w 8771861"/>
              <a:gd name="connsiteY1" fmla="*/ 10632 h 6974958"/>
              <a:gd name="connsiteX2" fmla="*/ 8771861 w 8771861"/>
              <a:gd name="connsiteY2" fmla="*/ 6943060 h 6974958"/>
              <a:gd name="connsiteX3" fmla="*/ 1945759 w 8771861"/>
              <a:gd name="connsiteY3" fmla="*/ 6974958 h 6974958"/>
              <a:gd name="connsiteX4" fmla="*/ 0 w 8771861"/>
              <a:gd name="connsiteY4" fmla="*/ 0 h 6974958"/>
              <a:gd name="connsiteX0" fmla="*/ 0 w 8771861"/>
              <a:gd name="connsiteY0" fmla="*/ 63795 h 7038753"/>
              <a:gd name="connsiteX1" fmla="*/ 4582631 w 8771861"/>
              <a:gd name="connsiteY1" fmla="*/ 0 h 7038753"/>
              <a:gd name="connsiteX2" fmla="*/ 8771861 w 8771861"/>
              <a:gd name="connsiteY2" fmla="*/ 7006855 h 7038753"/>
              <a:gd name="connsiteX3" fmla="*/ 1945759 w 8771861"/>
              <a:gd name="connsiteY3" fmla="*/ 7038753 h 7038753"/>
              <a:gd name="connsiteX4" fmla="*/ 0 w 8771861"/>
              <a:gd name="connsiteY4" fmla="*/ 63795 h 7038753"/>
              <a:gd name="connsiteX0" fmla="*/ 0 w 8771861"/>
              <a:gd name="connsiteY0" fmla="*/ 0 h 7060019"/>
              <a:gd name="connsiteX1" fmla="*/ 4582631 w 8771861"/>
              <a:gd name="connsiteY1" fmla="*/ 21266 h 7060019"/>
              <a:gd name="connsiteX2" fmla="*/ 8771861 w 8771861"/>
              <a:gd name="connsiteY2" fmla="*/ 7028121 h 7060019"/>
              <a:gd name="connsiteX3" fmla="*/ 1945759 w 8771861"/>
              <a:gd name="connsiteY3" fmla="*/ 7060019 h 7060019"/>
              <a:gd name="connsiteX4" fmla="*/ 0 w 8771861"/>
              <a:gd name="connsiteY4" fmla="*/ 0 h 7060019"/>
              <a:gd name="connsiteX0" fmla="*/ 233916 w 6826102"/>
              <a:gd name="connsiteY0" fmla="*/ 0 h 7038754"/>
              <a:gd name="connsiteX1" fmla="*/ 2636872 w 6826102"/>
              <a:gd name="connsiteY1" fmla="*/ 1 h 7038754"/>
              <a:gd name="connsiteX2" fmla="*/ 6826102 w 6826102"/>
              <a:gd name="connsiteY2" fmla="*/ 7006856 h 7038754"/>
              <a:gd name="connsiteX3" fmla="*/ 0 w 6826102"/>
              <a:gd name="connsiteY3" fmla="*/ 7038754 h 7038754"/>
              <a:gd name="connsiteX4" fmla="*/ 233916 w 6826102"/>
              <a:gd name="connsiteY4" fmla="*/ 0 h 7038754"/>
              <a:gd name="connsiteX0" fmla="*/ 1073888 w 6826102"/>
              <a:gd name="connsiteY0" fmla="*/ 21264 h 7038753"/>
              <a:gd name="connsiteX1" fmla="*/ 2636872 w 6826102"/>
              <a:gd name="connsiteY1" fmla="*/ 0 h 7038753"/>
              <a:gd name="connsiteX2" fmla="*/ 6826102 w 6826102"/>
              <a:gd name="connsiteY2" fmla="*/ 7006855 h 7038753"/>
              <a:gd name="connsiteX3" fmla="*/ 0 w 6826102"/>
              <a:gd name="connsiteY3" fmla="*/ 7038753 h 7038753"/>
              <a:gd name="connsiteX4" fmla="*/ 1073888 w 6826102"/>
              <a:gd name="connsiteY4" fmla="*/ 21264 h 7038753"/>
              <a:gd name="connsiteX0" fmla="*/ 180753 w 6826102"/>
              <a:gd name="connsiteY0" fmla="*/ 10632 h 7038753"/>
              <a:gd name="connsiteX1" fmla="*/ 2636872 w 6826102"/>
              <a:gd name="connsiteY1" fmla="*/ 0 h 7038753"/>
              <a:gd name="connsiteX2" fmla="*/ 6826102 w 6826102"/>
              <a:gd name="connsiteY2" fmla="*/ 7006855 h 7038753"/>
              <a:gd name="connsiteX3" fmla="*/ 0 w 6826102"/>
              <a:gd name="connsiteY3" fmla="*/ 7038753 h 7038753"/>
              <a:gd name="connsiteX4" fmla="*/ 180753 w 6826102"/>
              <a:gd name="connsiteY4" fmla="*/ 10632 h 7038753"/>
              <a:gd name="connsiteX0" fmla="*/ 0 w 6645349"/>
              <a:gd name="connsiteY0" fmla="*/ 10632 h 7060018"/>
              <a:gd name="connsiteX1" fmla="*/ 2456119 w 6645349"/>
              <a:gd name="connsiteY1" fmla="*/ 0 h 7060018"/>
              <a:gd name="connsiteX2" fmla="*/ 6645349 w 6645349"/>
              <a:gd name="connsiteY2" fmla="*/ 7006855 h 7060018"/>
              <a:gd name="connsiteX3" fmla="*/ 393405 w 6645349"/>
              <a:gd name="connsiteY3" fmla="*/ 7060018 h 7060018"/>
              <a:gd name="connsiteX4" fmla="*/ 0 w 6645349"/>
              <a:gd name="connsiteY4" fmla="*/ 10632 h 7060018"/>
              <a:gd name="connsiteX0" fmla="*/ 0 w 6645349"/>
              <a:gd name="connsiteY0" fmla="*/ 10632 h 7038753"/>
              <a:gd name="connsiteX1" fmla="*/ 2456119 w 6645349"/>
              <a:gd name="connsiteY1" fmla="*/ 0 h 7038753"/>
              <a:gd name="connsiteX2" fmla="*/ 6645349 w 6645349"/>
              <a:gd name="connsiteY2" fmla="*/ 7006855 h 7038753"/>
              <a:gd name="connsiteX3" fmla="*/ 74428 w 6645349"/>
              <a:gd name="connsiteY3" fmla="*/ 7038753 h 7038753"/>
              <a:gd name="connsiteX4" fmla="*/ 0 w 6645349"/>
              <a:gd name="connsiteY4" fmla="*/ 10632 h 7038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5349" h="7038753">
                <a:moveTo>
                  <a:pt x="0" y="10632"/>
                </a:moveTo>
                <a:lnTo>
                  <a:pt x="2456119" y="0"/>
                </a:lnTo>
                <a:lnTo>
                  <a:pt x="6645349" y="7006855"/>
                </a:lnTo>
                <a:lnTo>
                  <a:pt x="74428" y="7038753"/>
                </a:lnTo>
                <a:lnTo>
                  <a:pt x="0" y="10632"/>
                </a:lnTo>
                <a:close/>
              </a:path>
            </a:pathLst>
          </a:cu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A9376B5C-1C45-433B-85A3-21AC9A10D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40" name="Footer Placeholder 4">
            <a:extLst>
              <a:ext uri="{FF2B5EF4-FFF2-40B4-BE49-F238E27FC236}">
                <a16:creationId xmlns:a16="http://schemas.microsoft.com/office/drawing/2014/main" id="{771BCB29-DF25-491E-87D7-84E44E89B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Footer   |</a:t>
            </a:r>
          </a:p>
        </p:txBody>
      </p:sp>
      <p:sp>
        <p:nvSpPr>
          <p:cNvPr id="45" name="Picture Placeholder 10">
            <a:extLst>
              <a:ext uri="{FF2B5EF4-FFF2-40B4-BE49-F238E27FC236}">
                <a16:creationId xmlns:a16="http://schemas.microsoft.com/office/drawing/2014/main" id="{C27DFE6A-AAAA-4ADE-8F98-E7A256AB5D29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654600" y="0"/>
            <a:ext cx="8891257" cy="7004054"/>
          </a:xfrm>
          <a:custGeom>
            <a:avLst/>
            <a:gdLst>
              <a:gd name="connsiteX0" fmla="*/ 4114800 w 8705850"/>
              <a:gd name="connsiteY0" fmla="*/ 0 h 6858000"/>
              <a:gd name="connsiteX1" fmla="*/ 8705850 w 8705850"/>
              <a:gd name="connsiteY1" fmla="*/ 0 h 6858000"/>
              <a:gd name="connsiteX2" fmla="*/ 4591050 w 8705850"/>
              <a:gd name="connsiteY2" fmla="*/ 6858000 h 6858000"/>
              <a:gd name="connsiteX3" fmla="*/ 0 w 87058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05850" h="6858000">
                <a:moveTo>
                  <a:pt x="4114800" y="0"/>
                </a:moveTo>
                <a:lnTo>
                  <a:pt x="8705850" y="0"/>
                </a:lnTo>
                <a:lnTo>
                  <a:pt x="4591050" y="6858000"/>
                </a:lnTo>
                <a:lnTo>
                  <a:pt x="0" y="68580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DFCBE12-0ACC-4251-BF3E-1DEF5048CC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118" y="6499664"/>
            <a:ext cx="609770" cy="16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9688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" userDrawn="1">
          <p15:clr>
            <a:srgbClr val="FBAE40"/>
          </p15:clr>
        </p15:guide>
        <p15:guide id="2" pos="55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30CE9F18-C711-41E7-975D-9A875091B4A5}"/>
              </a:ext>
            </a:extLst>
          </p:cNvPr>
          <p:cNvSpPr/>
          <p:nvPr userDrawn="1"/>
        </p:nvSpPr>
        <p:spPr>
          <a:xfrm>
            <a:off x="0" y="0"/>
            <a:ext cx="6449438" cy="6858000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4E3B39F-E016-446B-9DDB-5E4D2B9C0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300" y="3099439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CAFA596-9110-4DB0-BEDF-C35A24B5F476}"/>
              </a:ext>
            </a:extLst>
          </p:cNvPr>
          <p:cNvCxnSpPr>
            <a:cxnSpLocks/>
          </p:cNvCxnSpPr>
          <p:nvPr userDrawn="1"/>
        </p:nvCxnSpPr>
        <p:spPr>
          <a:xfrm>
            <a:off x="885825" y="3820141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B17A8ED2-12C5-4DB3-8299-1E3163B8DDD6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7440021" y="1688517"/>
            <a:ext cx="3795426" cy="73441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C5CB2342-FAF8-47E0-BF90-63DCF0FE22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40021" y="746954"/>
            <a:ext cx="2771778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FFED95E6-2935-49B2-9ED0-38FE345F34D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7440021" y="1133115"/>
            <a:ext cx="2771778" cy="476821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A6AFBA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Line 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Title Line 2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6E883BC0-4964-4672-AFEC-5AE371F25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6FFF2320-D5EF-4FEA-96DA-3BD556757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Footer   |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96A755-AF97-466F-AD70-7B17BEA9522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537378" y="746954"/>
            <a:ext cx="1678179" cy="1674145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F2750E9-4989-4FE8-8BBC-7EA55EAC5F9B}"/>
              </a:ext>
            </a:extLst>
          </p:cNvPr>
          <p:cNvCxnSpPr>
            <a:cxnSpLocks/>
          </p:cNvCxnSpPr>
          <p:nvPr userDrawn="1"/>
        </p:nvCxnSpPr>
        <p:spPr>
          <a:xfrm>
            <a:off x="7437189" y="1620177"/>
            <a:ext cx="441788" cy="0"/>
          </a:xfrm>
          <a:prstGeom prst="line">
            <a:avLst/>
          </a:prstGeom>
          <a:ln w="28575">
            <a:solidFill>
              <a:srgbClr val="70C2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40029F01-4230-4651-8307-A31BFC44E463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7440021" y="3602867"/>
            <a:ext cx="3795426" cy="73441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975BE64B-7B9A-44C4-B70C-60D54C36506F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7440021" y="2661304"/>
            <a:ext cx="2771778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6E3FD2A7-4684-4E96-AEDB-CC4308E58BAF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7440021" y="3047465"/>
            <a:ext cx="2771778" cy="476821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A6AFBA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Line 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Title Line 2</a:t>
            </a:r>
          </a:p>
        </p:txBody>
      </p:sp>
      <p:sp>
        <p:nvSpPr>
          <p:cNvPr id="51" name="Picture Placeholder 2">
            <a:extLst>
              <a:ext uri="{FF2B5EF4-FFF2-40B4-BE49-F238E27FC236}">
                <a16:creationId xmlns:a16="http://schemas.microsoft.com/office/drawing/2014/main" id="{24A6929F-E916-45F6-90FF-DBDB8ECCE81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537378" y="2661304"/>
            <a:ext cx="1678179" cy="1674145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91969E0-A69E-4A97-A34E-1290D02D2E5C}"/>
              </a:ext>
            </a:extLst>
          </p:cNvPr>
          <p:cNvCxnSpPr>
            <a:cxnSpLocks/>
          </p:cNvCxnSpPr>
          <p:nvPr userDrawn="1"/>
        </p:nvCxnSpPr>
        <p:spPr>
          <a:xfrm>
            <a:off x="7437189" y="3534527"/>
            <a:ext cx="441788" cy="0"/>
          </a:xfrm>
          <a:prstGeom prst="line">
            <a:avLst/>
          </a:prstGeom>
          <a:ln w="28575">
            <a:solidFill>
              <a:srgbClr val="70C2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51AA2991-DC43-4023-AF54-536E5CD61486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7440021" y="5517528"/>
            <a:ext cx="3795426" cy="73441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B21CACAE-B253-4D26-826E-5C6921075C3E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7440021" y="4575965"/>
            <a:ext cx="2771778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F21C99F4-BEC5-4B58-A822-86879E4151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7440021" y="4962126"/>
            <a:ext cx="2771778" cy="476821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A6AFBA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Line 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Title Line 2</a:t>
            </a:r>
          </a:p>
        </p:txBody>
      </p:sp>
      <p:sp>
        <p:nvSpPr>
          <p:cNvPr id="61" name="Picture Placeholder 2">
            <a:extLst>
              <a:ext uri="{FF2B5EF4-FFF2-40B4-BE49-F238E27FC236}">
                <a16:creationId xmlns:a16="http://schemas.microsoft.com/office/drawing/2014/main" id="{6692CE41-7AEE-4A67-BAF4-D1112087039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5537378" y="4575965"/>
            <a:ext cx="1678179" cy="1674145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A2EBFAA-78CE-476D-A112-6276B469DC53}"/>
              </a:ext>
            </a:extLst>
          </p:cNvPr>
          <p:cNvCxnSpPr>
            <a:cxnSpLocks/>
          </p:cNvCxnSpPr>
          <p:nvPr userDrawn="1"/>
        </p:nvCxnSpPr>
        <p:spPr>
          <a:xfrm>
            <a:off x="7437189" y="5449188"/>
            <a:ext cx="441788" cy="0"/>
          </a:xfrm>
          <a:prstGeom prst="line">
            <a:avLst/>
          </a:prstGeom>
          <a:ln w="28575">
            <a:solidFill>
              <a:srgbClr val="70C2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63CCE6C9-1437-4B1B-9AEF-92CEAE5A6D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118" y="6499664"/>
            <a:ext cx="609770" cy="16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39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16">
          <p15:clr>
            <a:srgbClr val="FBAE40"/>
          </p15:clr>
        </p15:guide>
        <p15:guide id="2" pos="55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pro Team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E54167A7-3F99-4F63-9F2F-42BDB3784404}"/>
              </a:ext>
            </a:extLst>
          </p:cNvPr>
          <p:cNvSpPr/>
          <p:nvPr userDrawn="1"/>
        </p:nvSpPr>
        <p:spPr>
          <a:xfrm>
            <a:off x="866775" y="1866848"/>
            <a:ext cx="4701510" cy="651414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15677E-9EFB-42CF-A1E7-C65E8818009E}"/>
              </a:ext>
            </a:extLst>
          </p:cNvPr>
          <p:cNvCxnSpPr>
            <a:cxnSpLocks/>
          </p:cNvCxnSpPr>
          <p:nvPr userDrawn="1"/>
        </p:nvCxnSpPr>
        <p:spPr>
          <a:xfrm flipH="1">
            <a:off x="866775" y="1816658"/>
            <a:ext cx="4701510" cy="0"/>
          </a:xfrm>
          <a:prstGeom prst="line">
            <a:avLst/>
          </a:prstGeom>
          <a:ln w="98425">
            <a:solidFill>
              <a:srgbClr val="5469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5662852F-5EB3-471F-9ACF-DB231A685401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242474" y="1946882"/>
            <a:ext cx="3948650" cy="307579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67C6D42F-54F9-4E8D-96C2-C34758BEB3C0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42474" y="2175719"/>
            <a:ext cx="3948650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F2F2F2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1" name="Title 1">
            <a:extLst>
              <a:ext uri="{FF2B5EF4-FFF2-40B4-BE49-F238E27FC236}">
                <a16:creationId xmlns:a16="http://schemas.microsoft.com/office/drawing/2014/main" id="{51606306-14F1-4A26-9D4D-BCCCE1FC08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6775" y="697798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229C062B-AB26-4D67-AAE2-1C6702C651B0}"/>
              </a:ext>
            </a:extLst>
          </p:cNvPr>
          <p:cNvCxnSpPr>
            <a:cxnSpLocks/>
          </p:cNvCxnSpPr>
          <p:nvPr userDrawn="1"/>
        </p:nvCxnSpPr>
        <p:spPr>
          <a:xfrm>
            <a:off x="866775" y="1418500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59764744-0574-4FA2-8B4F-B7F2DE306DC6}"/>
              </a:ext>
            </a:extLst>
          </p:cNvPr>
          <p:cNvSpPr/>
          <p:nvPr userDrawn="1"/>
        </p:nvSpPr>
        <p:spPr>
          <a:xfrm>
            <a:off x="866775" y="2726334"/>
            <a:ext cx="4701510" cy="651414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165AAAA-5895-4C86-BB9B-868DC239CDD5}"/>
              </a:ext>
            </a:extLst>
          </p:cNvPr>
          <p:cNvCxnSpPr>
            <a:cxnSpLocks/>
          </p:cNvCxnSpPr>
          <p:nvPr userDrawn="1"/>
        </p:nvCxnSpPr>
        <p:spPr>
          <a:xfrm flipH="1">
            <a:off x="866775" y="2676144"/>
            <a:ext cx="4701510" cy="0"/>
          </a:xfrm>
          <a:prstGeom prst="line">
            <a:avLst/>
          </a:prstGeom>
          <a:ln w="98425">
            <a:solidFill>
              <a:srgbClr val="5469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 Placeholder 2">
            <a:extLst>
              <a:ext uri="{FF2B5EF4-FFF2-40B4-BE49-F238E27FC236}">
                <a16:creationId xmlns:a16="http://schemas.microsoft.com/office/drawing/2014/main" id="{D823A013-910F-4F13-ABA9-267D95B03151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242474" y="2806368"/>
            <a:ext cx="3948650" cy="307579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0" name="Text Placeholder 2">
            <a:extLst>
              <a:ext uri="{FF2B5EF4-FFF2-40B4-BE49-F238E27FC236}">
                <a16:creationId xmlns:a16="http://schemas.microsoft.com/office/drawing/2014/main" id="{D2886801-E5FE-406A-883A-D8400818E821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242474" y="3035205"/>
            <a:ext cx="3948650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F2F2F2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C8D3194-7269-471A-95BF-5AE5984EA47A}"/>
              </a:ext>
            </a:extLst>
          </p:cNvPr>
          <p:cNvSpPr/>
          <p:nvPr userDrawn="1"/>
        </p:nvSpPr>
        <p:spPr>
          <a:xfrm>
            <a:off x="866775" y="3583304"/>
            <a:ext cx="4701510" cy="651414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967DF27-3441-4B6A-B76D-2C3DA64026B5}"/>
              </a:ext>
            </a:extLst>
          </p:cNvPr>
          <p:cNvCxnSpPr>
            <a:cxnSpLocks/>
          </p:cNvCxnSpPr>
          <p:nvPr userDrawn="1"/>
        </p:nvCxnSpPr>
        <p:spPr>
          <a:xfrm flipH="1">
            <a:off x="866775" y="3533114"/>
            <a:ext cx="4701510" cy="0"/>
          </a:xfrm>
          <a:prstGeom prst="line">
            <a:avLst/>
          </a:prstGeom>
          <a:ln w="98425">
            <a:solidFill>
              <a:srgbClr val="5469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2">
            <a:extLst>
              <a:ext uri="{FF2B5EF4-FFF2-40B4-BE49-F238E27FC236}">
                <a16:creationId xmlns:a16="http://schemas.microsoft.com/office/drawing/2014/main" id="{A211AB86-807B-4403-A5BA-D47B152D8441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1242474" y="3663338"/>
            <a:ext cx="3948650" cy="307579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4" name="Text Placeholder 2">
            <a:extLst>
              <a:ext uri="{FF2B5EF4-FFF2-40B4-BE49-F238E27FC236}">
                <a16:creationId xmlns:a16="http://schemas.microsoft.com/office/drawing/2014/main" id="{F6D71084-ACBC-4F57-A0D8-A8A105477E25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1242474" y="3892175"/>
            <a:ext cx="3948650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F2F2F2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26BDF39-21DB-435C-A269-A9B1D96C0843}"/>
              </a:ext>
            </a:extLst>
          </p:cNvPr>
          <p:cNvSpPr/>
          <p:nvPr userDrawn="1"/>
        </p:nvSpPr>
        <p:spPr>
          <a:xfrm>
            <a:off x="866775" y="4453986"/>
            <a:ext cx="4701510" cy="651414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B7FEE65A-D356-4A0C-AFFA-EBBA05405385}"/>
              </a:ext>
            </a:extLst>
          </p:cNvPr>
          <p:cNvCxnSpPr>
            <a:cxnSpLocks/>
          </p:cNvCxnSpPr>
          <p:nvPr userDrawn="1"/>
        </p:nvCxnSpPr>
        <p:spPr>
          <a:xfrm flipH="1">
            <a:off x="866775" y="4403796"/>
            <a:ext cx="4701510" cy="0"/>
          </a:xfrm>
          <a:prstGeom prst="line">
            <a:avLst/>
          </a:prstGeom>
          <a:ln w="98425">
            <a:solidFill>
              <a:srgbClr val="5469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 Placeholder 2">
            <a:extLst>
              <a:ext uri="{FF2B5EF4-FFF2-40B4-BE49-F238E27FC236}">
                <a16:creationId xmlns:a16="http://schemas.microsoft.com/office/drawing/2014/main" id="{A29D6B79-5167-469D-A55E-4CC73CACC188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1242474" y="4534020"/>
            <a:ext cx="3948650" cy="307579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E94076F6-BF24-414D-AC2A-211E24B7A988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1242474" y="4762857"/>
            <a:ext cx="3948650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55524A6D-BE8A-42F5-A9E2-6E760D2BA567}"/>
              </a:ext>
            </a:extLst>
          </p:cNvPr>
          <p:cNvSpPr/>
          <p:nvPr userDrawn="1"/>
        </p:nvSpPr>
        <p:spPr>
          <a:xfrm>
            <a:off x="866775" y="5308719"/>
            <a:ext cx="4701510" cy="651414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2C520F7E-6CFD-4FE1-8D69-7CA768078F0D}"/>
              </a:ext>
            </a:extLst>
          </p:cNvPr>
          <p:cNvCxnSpPr>
            <a:cxnSpLocks/>
          </p:cNvCxnSpPr>
          <p:nvPr userDrawn="1"/>
        </p:nvCxnSpPr>
        <p:spPr>
          <a:xfrm flipH="1">
            <a:off x="866775" y="5267238"/>
            <a:ext cx="4701510" cy="0"/>
          </a:xfrm>
          <a:prstGeom prst="line">
            <a:avLst/>
          </a:prstGeom>
          <a:ln w="98425">
            <a:solidFill>
              <a:srgbClr val="5469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 Placeholder 2">
            <a:extLst>
              <a:ext uri="{FF2B5EF4-FFF2-40B4-BE49-F238E27FC236}">
                <a16:creationId xmlns:a16="http://schemas.microsoft.com/office/drawing/2014/main" id="{C6583F1F-EDFA-4DA8-A08E-56A86DCD10F0}"/>
              </a:ext>
            </a:extLst>
          </p:cNvPr>
          <p:cNvSpPr>
            <a:spLocks noGrp="1"/>
          </p:cNvSpPr>
          <p:nvPr>
            <p:ph type="body" idx="39" hasCustomPrompt="1"/>
          </p:nvPr>
        </p:nvSpPr>
        <p:spPr>
          <a:xfrm>
            <a:off x="1242473" y="5397462"/>
            <a:ext cx="3948651" cy="307579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2" name="Text Placeholder 2">
            <a:extLst>
              <a:ext uri="{FF2B5EF4-FFF2-40B4-BE49-F238E27FC236}">
                <a16:creationId xmlns:a16="http://schemas.microsoft.com/office/drawing/2014/main" id="{A6A58FFF-152D-4E6F-93E4-3105429001DB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1242473" y="5626299"/>
            <a:ext cx="3948651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F2F2F2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1CFCE145-4778-4F1E-AD4F-FC1F155BDFC5}"/>
              </a:ext>
            </a:extLst>
          </p:cNvPr>
          <p:cNvSpPr/>
          <p:nvPr userDrawn="1"/>
        </p:nvSpPr>
        <p:spPr>
          <a:xfrm flipH="1">
            <a:off x="8077200" y="0"/>
            <a:ext cx="4114800" cy="6858000"/>
          </a:xfrm>
          <a:prstGeom prst="rect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Picture Placeholder 1">
            <a:extLst>
              <a:ext uri="{FF2B5EF4-FFF2-40B4-BE49-F238E27FC236}">
                <a16:creationId xmlns:a16="http://schemas.microsoft.com/office/drawing/2014/main" id="{5D6DB454-9F7B-4E55-9BB8-A1ADD4FB37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61693" y="697798"/>
            <a:ext cx="4314422" cy="5462403"/>
          </a:xfrm>
        </p:spPr>
      </p:sp>
      <p:sp>
        <p:nvSpPr>
          <p:cNvPr id="117" name="Slide Number Placeholder 5">
            <a:extLst>
              <a:ext uri="{FF2B5EF4-FFF2-40B4-BE49-F238E27FC236}">
                <a16:creationId xmlns:a16="http://schemas.microsoft.com/office/drawing/2014/main" id="{13319D04-E894-4DF8-9C76-9861D50FE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118" name="Footer Placeholder 4">
            <a:extLst>
              <a:ext uri="{FF2B5EF4-FFF2-40B4-BE49-F238E27FC236}">
                <a16:creationId xmlns:a16="http://schemas.microsoft.com/office/drawing/2014/main" id="{2F549E84-3CF2-4B19-9193-EFAD3A70E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Footer   |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4B0361E-27EA-47B5-813B-29FD33CCD5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009" y="6525449"/>
            <a:ext cx="686579" cy="18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7945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16">
          <p15:clr>
            <a:srgbClr val="FBAE40"/>
          </p15:clr>
        </p15:guide>
        <p15:guide id="2" pos="597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la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0DB020D4-B9E0-4B56-9915-99C4912B22DD}"/>
              </a:ext>
            </a:extLst>
          </p:cNvPr>
          <p:cNvSpPr/>
          <p:nvPr userDrawn="1"/>
        </p:nvSpPr>
        <p:spPr>
          <a:xfrm>
            <a:off x="0" y="1584959"/>
            <a:ext cx="4072988" cy="4720735"/>
          </a:xfrm>
          <a:prstGeom prst="rect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FAA0BA5-8D8D-4F26-81D4-5F1F5F571ACC}"/>
              </a:ext>
            </a:extLst>
          </p:cNvPr>
          <p:cNvSpPr/>
          <p:nvPr userDrawn="1"/>
        </p:nvSpPr>
        <p:spPr>
          <a:xfrm>
            <a:off x="4072987" y="1584953"/>
            <a:ext cx="4059506" cy="4720736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D0154B5-91CA-4D40-B2C8-274719D9004D}"/>
              </a:ext>
            </a:extLst>
          </p:cNvPr>
          <p:cNvSpPr/>
          <p:nvPr userDrawn="1"/>
        </p:nvSpPr>
        <p:spPr>
          <a:xfrm>
            <a:off x="8132494" y="1584942"/>
            <a:ext cx="4059506" cy="4720736"/>
          </a:xfrm>
          <a:prstGeom prst="rect">
            <a:avLst/>
          </a:prstGeom>
          <a:solidFill>
            <a:srgbClr val="D4C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4E3B39F-E016-446B-9DDB-5E4D2B9C0FA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745244" y="366237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 algn="ctr"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CAFA596-9110-4DB0-BEDF-C35A24B5F476}"/>
              </a:ext>
            </a:extLst>
          </p:cNvPr>
          <p:cNvCxnSpPr>
            <a:cxnSpLocks/>
          </p:cNvCxnSpPr>
          <p:nvPr userDrawn="1"/>
        </p:nvCxnSpPr>
        <p:spPr>
          <a:xfrm>
            <a:off x="4852765" y="1086939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6AAC8EBB-713E-4854-8065-BBE3A031CB8C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1202134" y="3318815"/>
            <a:ext cx="1654278" cy="307579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BC190AF0-8B77-4D50-ADF4-6955365DC96A}"/>
              </a:ext>
            </a:extLst>
          </p:cNvPr>
          <p:cNvSpPr>
            <a:spLocks noGrp="1"/>
          </p:cNvSpPr>
          <p:nvPr userDrawn="1">
            <p:ph type="body" sz="half" idx="20" hasCustomPrompt="1"/>
          </p:nvPr>
        </p:nvSpPr>
        <p:spPr>
          <a:xfrm>
            <a:off x="189793" y="4185210"/>
            <a:ext cx="3678962" cy="146798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F8A44"/>
              </a:buClr>
              <a:buSzTx/>
              <a:buFont typeface="+mj-lt"/>
              <a:buNone/>
              <a:tabLst/>
              <a:defRPr sz="1200" b="1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Morbi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at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Ut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a mi maximus </a:t>
            </a:r>
            <a:r>
              <a:rPr lang="en-US" dirty="0" err="1"/>
              <a:t>aliquam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Curabitur</a:t>
            </a:r>
            <a:r>
              <a:rPr lang="en-US" dirty="0"/>
              <a:t> id ex </a:t>
            </a:r>
            <a:r>
              <a:rPr lang="en-US" dirty="0" err="1"/>
              <a:t>tincidunt</a:t>
            </a:r>
            <a:r>
              <a:rPr lang="en-US" dirty="0"/>
              <a:t>,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in,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89D7F11-550C-45B0-9A23-3426F2B224AB}"/>
              </a:ext>
            </a:extLst>
          </p:cNvPr>
          <p:cNvCxnSpPr>
            <a:cxnSpLocks/>
          </p:cNvCxnSpPr>
          <p:nvPr userDrawn="1"/>
        </p:nvCxnSpPr>
        <p:spPr>
          <a:xfrm flipH="1">
            <a:off x="-87086" y="1584942"/>
            <a:ext cx="4160074" cy="0"/>
          </a:xfrm>
          <a:prstGeom prst="line">
            <a:avLst/>
          </a:prstGeom>
          <a:ln w="98425">
            <a:solidFill>
              <a:srgbClr val="BDE3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5D16C46F-8C34-467C-A486-08610D321D5F}"/>
              </a:ext>
            </a:extLst>
          </p:cNvPr>
          <p:cNvSpPr>
            <a:spLocks noGrp="1"/>
          </p:cNvSpPr>
          <p:nvPr userDrawn="1">
            <p:ph type="body" idx="21" hasCustomPrompt="1"/>
          </p:nvPr>
        </p:nvSpPr>
        <p:spPr>
          <a:xfrm>
            <a:off x="5286766" y="3318719"/>
            <a:ext cx="1629152" cy="307579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2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AF5DF698-3519-493E-A397-9C623AF8C5EE}"/>
              </a:ext>
            </a:extLst>
          </p:cNvPr>
          <p:cNvSpPr>
            <a:spLocks noGrp="1"/>
          </p:cNvSpPr>
          <p:nvPr userDrawn="1">
            <p:ph type="body" sz="half" idx="22" hasCustomPrompt="1"/>
          </p:nvPr>
        </p:nvSpPr>
        <p:spPr>
          <a:xfrm>
            <a:off x="4277220" y="4185210"/>
            <a:ext cx="3637560" cy="146798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F8A44"/>
              </a:buClr>
              <a:buSzTx/>
              <a:buFont typeface="+mj-lt"/>
              <a:buNone/>
              <a:tabLst/>
              <a:defRPr sz="1200" b="1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Morbi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at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Ut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a mi maximus </a:t>
            </a:r>
            <a:r>
              <a:rPr lang="en-US" dirty="0" err="1"/>
              <a:t>aliquam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Curabitur</a:t>
            </a:r>
            <a:r>
              <a:rPr lang="en-US" dirty="0"/>
              <a:t> id ex </a:t>
            </a:r>
            <a:r>
              <a:rPr lang="en-US" dirty="0" err="1"/>
              <a:t>tincidunt</a:t>
            </a:r>
            <a:r>
              <a:rPr lang="en-US" dirty="0"/>
              <a:t>,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in,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171056F-F6E0-46D8-B17F-EE0B76F2BA5F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2989" y="1584942"/>
            <a:ext cx="4059504" cy="0"/>
          </a:xfrm>
          <a:prstGeom prst="line">
            <a:avLst/>
          </a:prstGeom>
          <a:ln w="98425">
            <a:solidFill>
              <a:srgbClr val="5469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D8BE2765-570C-4D2C-9816-A5F2432D8CE8}"/>
              </a:ext>
            </a:extLst>
          </p:cNvPr>
          <p:cNvSpPr>
            <a:spLocks noGrp="1"/>
          </p:cNvSpPr>
          <p:nvPr userDrawn="1">
            <p:ph type="body" idx="23" hasCustomPrompt="1"/>
          </p:nvPr>
        </p:nvSpPr>
        <p:spPr>
          <a:xfrm>
            <a:off x="8814457" y="3318815"/>
            <a:ext cx="2695575" cy="307579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3</a:t>
            </a: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11D0D556-D1A7-407F-8771-90DAA129969C}"/>
              </a:ext>
            </a:extLst>
          </p:cNvPr>
          <p:cNvSpPr>
            <a:spLocks noGrp="1"/>
          </p:cNvSpPr>
          <p:nvPr userDrawn="1">
            <p:ph type="body" sz="half" idx="24" hasCustomPrompt="1"/>
          </p:nvPr>
        </p:nvSpPr>
        <p:spPr>
          <a:xfrm>
            <a:off x="8350206" y="4185210"/>
            <a:ext cx="3624080" cy="146798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F8A44"/>
              </a:buClr>
              <a:buSzTx/>
              <a:buFont typeface="+mj-lt"/>
              <a:buNone/>
              <a:tabLst/>
              <a:defRPr sz="1200" b="1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Morbi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at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Ut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a mi maximus </a:t>
            </a:r>
            <a:r>
              <a:rPr lang="en-US" dirty="0" err="1"/>
              <a:t>aliquam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Curabitur</a:t>
            </a:r>
            <a:r>
              <a:rPr lang="en-US" dirty="0"/>
              <a:t> id ex </a:t>
            </a:r>
            <a:r>
              <a:rPr lang="en-US" dirty="0" err="1"/>
              <a:t>tincidunt</a:t>
            </a:r>
            <a:r>
              <a:rPr lang="en-US" dirty="0"/>
              <a:t>,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in,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F49F00E-0AFC-4F21-9F6B-E504E9188D26}"/>
              </a:ext>
            </a:extLst>
          </p:cNvPr>
          <p:cNvCxnSpPr>
            <a:cxnSpLocks/>
          </p:cNvCxnSpPr>
          <p:nvPr userDrawn="1"/>
        </p:nvCxnSpPr>
        <p:spPr>
          <a:xfrm flipH="1">
            <a:off x="8132493" y="1584942"/>
            <a:ext cx="4059508" cy="0"/>
          </a:xfrm>
          <a:prstGeom prst="line">
            <a:avLst/>
          </a:prstGeom>
          <a:ln w="98425"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913DCE2-9520-4777-B2E5-2C0FF4E81775}"/>
              </a:ext>
            </a:extLst>
          </p:cNvPr>
          <p:cNvCxnSpPr>
            <a:cxnSpLocks/>
          </p:cNvCxnSpPr>
          <p:nvPr userDrawn="1"/>
        </p:nvCxnSpPr>
        <p:spPr>
          <a:xfrm>
            <a:off x="5189522" y="3958128"/>
            <a:ext cx="1812955" cy="0"/>
          </a:xfrm>
          <a:prstGeom prst="line">
            <a:avLst/>
          </a:prstGeom>
          <a:ln w="28575">
            <a:solidFill>
              <a:srgbClr val="5469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A3DDAD6-BF7A-4881-9D6C-E08EB575D86A}"/>
              </a:ext>
            </a:extLst>
          </p:cNvPr>
          <p:cNvCxnSpPr>
            <a:cxnSpLocks/>
          </p:cNvCxnSpPr>
          <p:nvPr userDrawn="1"/>
        </p:nvCxnSpPr>
        <p:spPr>
          <a:xfrm>
            <a:off x="1160897" y="3958128"/>
            <a:ext cx="1812955" cy="0"/>
          </a:xfrm>
          <a:prstGeom prst="line">
            <a:avLst/>
          </a:prstGeom>
          <a:ln w="28575">
            <a:solidFill>
              <a:srgbClr val="BDE3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A26CE91-7363-4D07-91B5-DB3CB01291C6}"/>
              </a:ext>
            </a:extLst>
          </p:cNvPr>
          <p:cNvCxnSpPr>
            <a:cxnSpLocks/>
          </p:cNvCxnSpPr>
          <p:nvPr userDrawn="1"/>
        </p:nvCxnSpPr>
        <p:spPr>
          <a:xfrm>
            <a:off x="9274819" y="3958128"/>
            <a:ext cx="1812955" cy="0"/>
          </a:xfrm>
          <a:prstGeom prst="line">
            <a:avLst/>
          </a:prstGeom>
          <a:ln w="28575"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5467906F-2E50-4596-A9B9-E8F2B67377EA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40" name="Footer Placeholder 4">
            <a:extLst>
              <a:ext uri="{FF2B5EF4-FFF2-40B4-BE49-F238E27FC236}">
                <a16:creationId xmlns:a16="http://schemas.microsoft.com/office/drawing/2014/main" id="{54AB913A-6D79-4CA9-BFC6-0E021B58198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Footer   |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2A3C6C6-B68E-46AE-BF6D-C95022A2BB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009" y="6525449"/>
            <a:ext cx="686579" cy="18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430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16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150">
            <a:extLst>
              <a:ext uri="{FF2B5EF4-FFF2-40B4-BE49-F238E27FC236}">
                <a16:creationId xmlns:a16="http://schemas.microsoft.com/office/drawing/2014/main" id="{0BE6CFDC-24D8-4D20-B6E7-4AA09B4979CA}"/>
              </a:ext>
            </a:extLst>
          </p:cNvPr>
          <p:cNvSpPr/>
          <p:nvPr userDrawn="1"/>
        </p:nvSpPr>
        <p:spPr>
          <a:xfrm>
            <a:off x="9639299" y="3772605"/>
            <a:ext cx="2552699" cy="312300"/>
          </a:xfrm>
          <a:prstGeom prst="rect">
            <a:avLst/>
          </a:prstGeom>
          <a:solidFill>
            <a:srgbClr val="D4C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FD29E683-4719-48F8-87E8-5C2561E62183}"/>
              </a:ext>
            </a:extLst>
          </p:cNvPr>
          <p:cNvSpPr/>
          <p:nvPr userDrawn="1"/>
        </p:nvSpPr>
        <p:spPr>
          <a:xfrm>
            <a:off x="9639299" y="1893629"/>
            <a:ext cx="2552699" cy="312300"/>
          </a:xfrm>
          <a:prstGeom prst="rect">
            <a:avLst/>
          </a:prstGeom>
          <a:solidFill>
            <a:srgbClr val="D4C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364FF97-11CC-4B51-8582-912F053A1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6775" y="593321"/>
            <a:ext cx="11020425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2A57A3E-1EA9-46D3-8F87-A774906A0175}"/>
              </a:ext>
            </a:extLst>
          </p:cNvPr>
          <p:cNvCxnSpPr>
            <a:cxnSpLocks/>
          </p:cNvCxnSpPr>
          <p:nvPr userDrawn="1"/>
        </p:nvCxnSpPr>
        <p:spPr>
          <a:xfrm>
            <a:off x="866775" y="1314023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 Placeholder 2">
            <a:extLst>
              <a:ext uri="{FF2B5EF4-FFF2-40B4-BE49-F238E27FC236}">
                <a16:creationId xmlns:a16="http://schemas.microsoft.com/office/drawing/2014/main" id="{1CDE9D4F-03C1-4E38-83AE-DEDBDF7E3F7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715054" y="1893629"/>
            <a:ext cx="2360988" cy="307579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Legend</a:t>
            </a:r>
          </a:p>
        </p:txBody>
      </p:sp>
      <p:sp>
        <p:nvSpPr>
          <p:cNvPr id="134" name="Text Placeholder 2">
            <a:extLst>
              <a:ext uri="{FF2B5EF4-FFF2-40B4-BE49-F238E27FC236}">
                <a16:creationId xmlns:a16="http://schemas.microsoft.com/office/drawing/2014/main" id="{CD401167-7CDB-4E85-A239-8CF7E26CABE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10251330" y="2328794"/>
            <a:ext cx="1824711" cy="271745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135" name="Text Placeholder 2">
            <a:extLst>
              <a:ext uri="{FF2B5EF4-FFF2-40B4-BE49-F238E27FC236}">
                <a16:creationId xmlns:a16="http://schemas.microsoft.com/office/drawing/2014/main" id="{E897A509-FDC8-4934-91B3-08AD742868CE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0251330" y="2700654"/>
            <a:ext cx="1824711" cy="271745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2</a:t>
            </a:r>
          </a:p>
        </p:txBody>
      </p:sp>
      <p:sp>
        <p:nvSpPr>
          <p:cNvPr id="138" name="Text Placeholder 2">
            <a:extLst>
              <a:ext uri="{FF2B5EF4-FFF2-40B4-BE49-F238E27FC236}">
                <a16:creationId xmlns:a16="http://schemas.microsoft.com/office/drawing/2014/main" id="{0875FB61-4446-459A-B3F1-188187E44584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0251330" y="3067496"/>
            <a:ext cx="1824711" cy="271745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3</a:t>
            </a:r>
          </a:p>
        </p:txBody>
      </p:sp>
      <p:sp>
        <p:nvSpPr>
          <p:cNvPr id="143" name="Text Placeholder 2">
            <a:extLst>
              <a:ext uri="{FF2B5EF4-FFF2-40B4-BE49-F238E27FC236}">
                <a16:creationId xmlns:a16="http://schemas.microsoft.com/office/drawing/2014/main" id="{D307578B-6DB6-4929-ACF8-7DEBEFFEDC1D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715053" y="3771707"/>
            <a:ext cx="2360989" cy="307579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Services</a:t>
            </a:r>
          </a:p>
        </p:txBody>
      </p:sp>
      <p:sp>
        <p:nvSpPr>
          <p:cNvPr id="144" name="Text Placeholder 2">
            <a:extLst>
              <a:ext uri="{FF2B5EF4-FFF2-40B4-BE49-F238E27FC236}">
                <a16:creationId xmlns:a16="http://schemas.microsoft.com/office/drawing/2014/main" id="{6BF0E3D2-5096-4EA1-ABDE-47AF470E189E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10251330" y="4206872"/>
            <a:ext cx="1824713" cy="271745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145" name="Text Placeholder 2">
            <a:extLst>
              <a:ext uri="{FF2B5EF4-FFF2-40B4-BE49-F238E27FC236}">
                <a16:creationId xmlns:a16="http://schemas.microsoft.com/office/drawing/2014/main" id="{180E0CB5-8BE7-44E1-9283-FD4860EF9139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0251330" y="4578732"/>
            <a:ext cx="1824713" cy="271745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2</a:t>
            </a:r>
          </a:p>
        </p:txBody>
      </p:sp>
      <p:sp>
        <p:nvSpPr>
          <p:cNvPr id="148" name="Text Placeholder 2">
            <a:extLst>
              <a:ext uri="{FF2B5EF4-FFF2-40B4-BE49-F238E27FC236}">
                <a16:creationId xmlns:a16="http://schemas.microsoft.com/office/drawing/2014/main" id="{3A78532F-B469-49D7-BDBB-CFE12C2D71E9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10251330" y="4945574"/>
            <a:ext cx="1824713" cy="271745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3</a:t>
            </a:r>
          </a:p>
        </p:txBody>
      </p:sp>
      <p:sp>
        <p:nvSpPr>
          <p:cNvPr id="152" name="Text Placeholder 2">
            <a:extLst>
              <a:ext uri="{FF2B5EF4-FFF2-40B4-BE49-F238E27FC236}">
                <a16:creationId xmlns:a16="http://schemas.microsoft.com/office/drawing/2014/main" id="{C2D58BA1-A8C7-4012-8B74-EAE98FB8E963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10251330" y="5319827"/>
            <a:ext cx="1824713" cy="271745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4</a:t>
            </a:r>
          </a:p>
        </p:txBody>
      </p:sp>
      <p:sp>
        <p:nvSpPr>
          <p:cNvPr id="153" name="Text Placeholder 2">
            <a:extLst>
              <a:ext uri="{FF2B5EF4-FFF2-40B4-BE49-F238E27FC236}">
                <a16:creationId xmlns:a16="http://schemas.microsoft.com/office/drawing/2014/main" id="{D2C467C2-96B5-4426-929B-A075F0F429A1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10251330" y="5686668"/>
            <a:ext cx="1824713" cy="271745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5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0288829D-8FF5-4F17-B3ED-49C92FF95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DF6D42A6-5D53-42CB-BC88-DCCAC2433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Footer   |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4236269-194B-494D-9C0C-C58F32CAD2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009" y="6525449"/>
            <a:ext cx="686579" cy="18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81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92" userDrawn="1">
          <p15:clr>
            <a:srgbClr val="FBAE40"/>
          </p15:clr>
        </p15:guide>
        <p15:guide id="2" pos="55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">
            <a:extLst>
              <a:ext uri="{FF2B5EF4-FFF2-40B4-BE49-F238E27FC236}">
                <a16:creationId xmlns:a16="http://schemas.microsoft.com/office/drawing/2014/main" id="{ECB76D88-49A0-4154-B911-5E67F28F581E}"/>
              </a:ext>
            </a:extLst>
          </p:cNvPr>
          <p:cNvSpPr/>
          <p:nvPr userDrawn="1"/>
        </p:nvSpPr>
        <p:spPr>
          <a:xfrm>
            <a:off x="-1" y="0"/>
            <a:ext cx="8998086" cy="6858000"/>
          </a:xfrm>
          <a:custGeom>
            <a:avLst/>
            <a:gdLst>
              <a:gd name="connsiteX0" fmla="*/ 0 w 667657"/>
              <a:gd name="connsiteY0" fmla="*/ 0 h 667657"/>
              <a:gd name="connsiteX1" fmla="*/ 667657 w 667657"/>
              <a:gd name="connsiteY1" fmla="*/ 0 h 667657"/>
              <a:gd name="connsiteX2" fmla="*/ 667657 w 667657"/>
              <a:gd name="connsiteY2" fmla="*/ 667657 h 667657"/>
              <a:gd name="connsiteX3" fmla="*/ 0 w 667657"/>
              <a:gd name="connsiteY3" fmla="*/ 667657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7657" h="667657">
                <a:moveTo>
                  <a:pt x="0" y="0"/>
                </a:moveTo>
                <a:lnTo>
                  <a:pt x="667657" y="0"/>
                </a:lnTo>
                <a:lnTo>
                  <a:pt x="667657" y="667657"/>
                </a:lnTo>
                <a:lnTo>
                  <a:pt x="0" y="667657"/>
                </a:lnTo>
                <a:close/>
              </a:path>
            </a:pathLst>
          </a:cu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3A0C692D-DDDF-41D5-8472-39C1EBAB55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99517" y="0"/>
            <a:ext cx="8705850" cy="6858000"/>
          </a:xfrm>
          <a:custGeom>
            <a:avLst/>
            <a:gdLst>
              <a:gd name="connsiteX0" fmla="*/ 4114800 w 8705850"/>
              <a:gd name="connsiteY0" fmla="*/ 0 h 6858000"/>
              <a:gd name="connsiteX1" fmla="*/ 8705850 w 8705850"/>
              <a:gd name="connsiteY1" fmla="*/ 0 h 6858000"/>
              <a:gd name="connsiteX2" fmla="*/ 4591050 w 8705850"/>
              <a:gd name="connsiteY2" fmla="*/ 6858000 h 6858000"/>
              <a:gd name="connsiteX3" fmla="*/ 0 w 87058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05850" h="6858000">
                <a:moveTo>
                  <a:pt x="4114800" y="0"/>
                </a:moveTo>
                <a:lnTo>
                  <a:pt x="8705850" y="0"/>
                </a:lnTo>
                <a:lnTo>
                  <a:pt x="4591050" y="6858000"/>
                </a:lnTo>
                <a:lnTo>
                  <a:pt x="0" y="68580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ED3A7C3-250E-4A7B-91DD-87207A62D2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500" y="1331471"/>
            <a:ext cx="6450623" cy="374287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45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Conclusion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3D7CAF6-C0A6-4509-97C7-74753EC2DD6A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90367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7C706521-C2DD-46C1-8D7A-8FC57F20091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52500" y="4176905"/>
            <a:ext cx="2771778" cy="307579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Contact Info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2DC4B6C-6A83-4875-A992-BF8522D4B736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1329882" y="4646683"/>
            <a:ext cx="2771778" cy="235102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2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Line 1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94D5182A-75AE-49CC-84E5-F1ACBB4E4E6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952500" y="2369090"/>
            <a:ext cx="4855447" cy="100511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9D4D4B04-5E59-4A26-BD3B-6B5B0EC963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5427923"/>
            <a:ext cx="268810" cy="268810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A9D5765-8133-4DBD-A907-093CDA9A2A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5037156"/>
            <a:ext cx="268810" cy="26881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92EB73D-8187-4FD0-93CC-4EAF081287C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4641054"/>
            <a:ext cx="268810" cy="268810"/>
          </a:xfrm>
          <a:prstGeom prst="rect">
            <a:avLst/>
          </a:prstGeom>
        </p:spPr>
      </p:pic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6DC26D55-2FF1-4A51-A84E-89EED6F73BD2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329882" y="5047935"/>
            <a:ext cx="2771778" cy="235102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2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Line 2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09FEC57-6488-4623-89D4-20F0C58A384B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1329882" y="5444777"/>
            <a:ext cx="2771778" cy="235102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2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Line 3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F1A50989-8109-4601-B814-FB899D7F3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509D2860-D7AE-40D9-BDBB-2560FFB69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Footer   |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638187-2153-481E-84FF-F894ADA7DDF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118" y="6499664"/>
            <a:ext cx="609770" cy="16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74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Divider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4901D6E-F372-43F2-AA25-C3077B6D194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43B0C05-CEDC-4626-B9B8-0213C1D0E68F}"/>
              </a:ext>
            </a:extLst>
          </p:cNvPr>
          <p:cNvCxnSpPr>
            <a:cxnSpLocks/>
          </p:cNvCxnSpPr>
          <p:nvPr userDrawn="1"/>
        </p:nvCxnSpPr>
        <p:spPr>
          <a:xfrm>
            <a:off x="3673288" y="3593182"/>
            <a:ext cx="4845423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B6F98708-218A-4031-AF8A-7085A6F67A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830295"/>
            <a:ext cx="10515600" cy="59870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600" b="0" kern="1200" cap="all" spc="-150" baseline="0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PART NUMBER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32632A13-8B42-46CE-913B-A6B5F32587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9" y="3861014"/>
            <a:ext cx="9144000" cy="10271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800" b="0" baseline="0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7FEBC8-A5B6-49F7-9145-4E58ECEC08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374" y="534311"/>
            <a:ext cx="2381250" cy="65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2006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4E3B39F-E016-446B-9DDB-5E4D2B9C0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300" y="634654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CAFA596-9110-4DB0-BEDF-C35A24B5F476}"/>
              </a:ext>
            </a:extLst>
          </p:cNvPr>
          <p:cNvCxnSpPr>
            <a:cxnSpLocks/>
          </p:cNvCxnSpPr>
          <p:nvPr userDrawn="1"/>
        </p:nvCxnSpPr>
        <p:spPr>
          <a:xfrm>
            <a:off x="885825" y="1355356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7E0B329-63AF-4A65-A7B1-04B1ED3952B3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885824" y="1639966"/>
            <a:ext cx="6506847" cy="789726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223280-CB1C-45DF-B7FF-78C359F928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009" y="6525449"/>
            <a:ext cx="686579" cy="18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250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92">
          <p15:clr>
            <a:srgbClr val="FBAE40"/>
          </p15:clr>
        </p15:guide>
        <p15:guide id="2" pos="41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Divide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4901D6E-F372-43F2-AA25-C3077B6D1948}"/>
              </a:ext>
            </a:extLst>
          </p:cNvPr>
          <p:cNvSpPr/>
          <p:nvPr userDrawn="1"/>
        </p:nvSpPr>
        <p:spPr>
          <a:xfrm>
            <a:off x="-1" y="785898"/>
            <a:ext cx="10125075" cy="2924175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6F98708-218A-4031-AF8A-7085A6F67A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035278"/>
            <a:ext cx="4143376" cy="598705"/>
          </a:xfrm>
          <a:prstGeom prst="rect">
            <a:avLst/>
          </a:prstGeom>
        </p:spPr>
        <p:txBody>
          <a:bodyPr lIns="0">
            <a:noAutofit/>
          </a:bodyPr>
          <a:lstStyle>
            <a:lvl1pPr algn="l">
              <a:defRPr sz="3600" b="0" kern="1200" cap="all" spc="-150" baseline="0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PART NUMBER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32632A13-8B42-46CE-913B-A6B5F32587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5067251"/>
            <a:ext cx="9144000" cy="102711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5800" b="0" baseline="0">
                <a:solidFill>
                  <a:srgbClr val="37465E"/>
                </a:solidFill>
                <a:latin typeface="Raleway" panose="020B05030301010600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9E0A2BA-DEBC-41F9-BE9D-CC84A1932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5299" y="479968"/>
            <a:ext cx="11696701" cy="2747720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653A38-682D-49CD-ACF2-B3BDAD548874}"/>
              </a:ext>
            </a:extLst>
          </p:cNvPr>
          <p:cNvCxnSpPr>
            <a:cxnSpLocks/>
          </p:cNvCxnSpPr>
          <p:nvPr userDrawn="1"/>
        </p:nvCxnSpPr>
        <p:spPr>
          <a:xfrm>
            <a:off x="838199" y="4799419"/>
            <a:ext cx="4845423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7B5960BD-58F5-41F2-B4FB-CBCCA139CD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009" y="6525449"/>
            <a:ext cx="686579" cy="18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59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1577DF-3F2B-45FB-B7EC-3FEB0B6A84C1}"/>
              </a:ext>
            </a:extLst>
          </p:cNvPr>
          <p:cNvSpPr/>
          <p:nvPr userDrawn="1"/>
        </p:nvSpPr>
        <p:spPr>
          <a:xfrm>
            <a:off x="0" y="1"/>
            <a:ext cx="3295291" cy="6858000"/>
          </a:xfrm>
          <a:prstGeom prst="rect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A2A50C7-CAD8-4ED7-BE02-BAC9BAE644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41399" y="1803367"/>
            <a:ext cx="5416550" cy="4401315"/>
          </a:xfrm>
        </p:spPr>
        <p:txBody>
          <a:bodyPr lIns="0">
            <a:noAutofit/>
          </a:bodyPr>
          <a:lstStyle>
            <a:lvl1pPr marL="342900" indent="-342900">
              <a:buClr>
                <a:srgbClr val="EF8A44"/>
              </a:buClr>
              <a:buFont typeface="+mj-lt"/>
              <a:buAutoNum type="arabicPeriod"/>
              <a:defRPr sz="1600">
                <a:solidFill>
                  <a:schemeClr val="tx1"/>
                </a:solidFill>
                <a:latin typeface="Raleway SemiBold" panose="020B0703030101060003" pitchFamily="34" charset="0"/>
              </a:defRPr>
            </a:lvl1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0"/>
            <a:r>
              <a:rPr lang="en-US" dirty="0"/>
              <a:t>Bullet 4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1117F20-7793-4845-8B00-EB194EDF27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1399" y="633767"/>
            <a:ext cx="5615188" cy="374287"/>
          </a:xfrm>
        </p:spPr>
        <p:txBody>
          <a:bodyPr lIns="0">
            <a:noAutofit/>
          </a:bodyPr>
          <a:lstStyle>
            <a:lvl1pPr>
              <a:defRPr sz="4500"/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757E570-0572-4FC3-A5AF-8C104234128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3042" y="653314"/>
            <a:ext cx="3645660" cy="5551371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3C33B14-90E7-41CC-B5D2-A0362C61EDD6}"/>
              </a:ext>
            </a:extLst>
          </p:cNvPr>
          <p:cNvCxnSpPr>
            <a:cxnSpLocks/>
          </p:cNvCxnSpPr>
          <p:nvPr userDrawn="1"/>
        </p:nvCxnSpPr>
        <p:spPr>
          <a:xfrm>
            <a:off x="4741399" y="1275932"/>
            <a:ext cx="4845423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76FBD4F-ADF4-419E-9B0A-E82E4A9DAB85}"/>
              </a:ext>
            </a:extLst>
          </p:cNvPr>
          <p:cNvCxnSpPr>
            <a:cxnSpLocks/>
          </p:cNvCxnSpPr>
          <p:nvPr userDrawn="1"/>
        </p:nvCxnSpPr>
        <p:spPr>
          <a:xfrm>
            <a:off x="66908" y="0"/>
            <a:ext cx="0" cy="6898656"/>
          </a:xfrm>
          <a:prstGeom prst="line">
            <a:avLst/>
          </a:prstGeom>
          <a:ln w="50800">
            <a:solidFill>
              <a:srgbClr val="BDE3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0473120-E706-403E-ADF7-BBAA2F5619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7003" y="6546624"/>
            <a:ext cx="582959" cy="159818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1D391D4-1540-4937-8F00-D50E23AFB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850E586-923B-4BD8-B60B-50E2871FC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Footer   |</a:t>
            </a:r>
          </a:p>
        </p:txBody>
      </p:sp>
    </p:spTree>
    <p:extLst>
      <p:ext uri="{BB962C8B-B14F-4D97-AF65-F5344CB8AC3E}">
        <p14:creationId xmlns:p14="http://schemas.microsoft.com/office/powerpoint/2010/main" val="2512338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1577DF-3F2B-45FB-B7EC-3FEB0B6A84C1}"/>
              </a:ext>
            </a:extLst>
          </p:cNvPr>
          <p:cNvSpPr/>
          <p:nvPr userDrawn="1"/>
        </p:nvSpPr>
        <p:spPr>
          <a:xfrm>
            <a:off x="9721138" y="1"/>
            <a:ext cx="2470862" cy="6858000"/>
          </a:xfrm>
          <a:prstGeom prst="rect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A2A50C7-CAD8-4ED7-BE02-BAC9BAE644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199" y="1803367"/>
            <a:ext cx="5416550" cy="4420861"/>
          </a:xfrm>
        </p:spPr>
        <p:txBody>
          <a:bodyPr lIns="0">
            <a:noAutofit/>
          </a:bodyPr>
          <a:lstStyle>
            <a:lvl1pPr>
              <a:buClr>
                <a:srgbClr val="EF8A44"/>
              </a:buClr>
              <a:buFont typeface="+mj-lt"/>
              <a:buAutoNum type="arabicPeriod"/>
              <a:defRPr sz="1600">
                <a:solidFill>
                  <a:schemeClr val="tx1"/>
                </a:solidFill>
                <a:latin typeface="Raleway SemiBold" panose="020B0703030101060003" pitchFamily="34" charset="0"/>
              </a:defRPr>
            </a:lvl1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0"/>
            <a:r>
              <a:rPr lang="en-US" dirty="0"/>
              <a:t>Bullet 4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1117F20-7793-4845-8B00-EB194EDF27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633767"/>
            <a:ext cx="5615188" cy="374287"/>
          </a:xfrm>
        </p:spPr>
        <p:txBody>
          <a:bodyPr lIns="0">
            <a:noAutofit/>
          </a:bodyPr>
          <a:lstStyle>
            <a:lvl1pPr>
              <a:defRPr sz="4500"/>
            </a:lvl1pPr>
          </a:lstStyle>
          <a:p>
            <a:r>
              <a:rPr lang="en-US" dirty="0"/>
              <a:t>Agenda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3C33B14-90E7-41CC-B5D2-A0362C61EDD6}"/>
              </a:ext>
            </a:extLst>
          </p:cNvPr>
          <p:cNvCxnSpPr>
            <a:cxnSpLocks/>
          </p:cNvCxnSpPr>
          <p:nvPr userDrawn="1"/>
        </p:nvCxnSpPr>
        <p:spPr>
          <a:xfrm>
            <a:off x="838199" y="1275932"/>
            <a:ext cx="4845423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10">
            <a:extLst>
              <a:ext uri="{FF2B5EF4-FFF2-40B4-BE49-F238E27FC236}">
                <a16:creationId xmlns:a16="http://schemas.microsoft.com/office/drawing/2014/main" id="{B3945B56-A2C9-4A45-82AD-3391B82ABA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61492" y="0"/>
            <a:ext cx="8705850" cy="6858000"/>
          </a:xfrm>
          <a:custGeom>
            <a:avLst/>
            <a:gdLst>
              <a:gd name="connsiteX0" fmla="*/ 4114800 w 8705850"/>
              <a:gd name="connsiteY0" fmla="*/ 0 h 6858000"/>
              <a:gd name="connsiteX1" fmla="*/ 8705850 w 8705850"/>
              <a:gd name="connsiteY1" fmla="*/ 0 h 6858000"/>
              <a:gd name="connsiteX2" fmla="*/ 4591050 w 8705850"/>
              <a:gd name="connsiteY2" fmla="*/ 6858000 h 6858000"/>
              <a:gd name="connsiteX3" fmla="*/ 0 w 87058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05850" h="6858000">
                <a:moveTo>
                  <a:pt x="4114800" y="0"/>
                </a:moveTo>
                <a:lnTo>
                  <a:pt x="8705850" y="0"/>
                </a:lnTo>
                <a:lnTo>
                  <a:pt x="4591050" y="6858000"/>
                </a:lnTo>
                <a:lnTo>
                  <a:pt x="0" y="68580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BED086C-E2E7-47BD-A57F-27B58D94D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7447BBB-A96F-4BB7-8B2C-4D31C5F2A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Footer   |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7EF447-E170-4B5C-99A4-9164B05F5C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009" y="6525449"/>
            <a:ext cx="686579" cy="18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708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1577DF-3F2B-45FB-B7EC-3FEB0B6A84C1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1117F20-7793-4845-8B00-EB194EDF27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11167" y="3970170"/>
            <a:ext cx="6569664" cy="374287"/>
          </a:xfrm>
        </p:spPr>
        <p:txBody>
          <a:bodyPr>
            <a:noAutofit/>
          </a:bodyPr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Questions &amp; Answer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6C0B6C9-8C06-4E46-9AB9-02A21B4C24B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692104" y="5086184"/>
            <a:ext cx="4807790" cy="6851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900" b="0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for the slide Subtitle for the slide Subtitle for the slide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757E570-0572-4FC3-A5AF-8C104234128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6942" y="459"/>
            <a:ext cx="10978113" cy="3217191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8566A92-7FF3-47AD-80A8-70018A916B98}"/>
              </a:ext>
            </a:extLst>
          </p:cNvPr>
          <p:cNvCxnSpPr>
            <a:cxnSpLocks/>
          </p:cNvCxnSpPr>
          <p:nvPr userDrawn="1"/>
        </p:nvCxnSpPr>
        <p:spPr>
          <a:xfrm>
            <a:off x="3673288" y="4614824"/>
            <a:ext cx="4845423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58A6B905-E7BB-4CB9-B5A3-83877F7D4D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118" y="6499664"/>
            <a:ext cx="609770" cy="167014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4559626-B2C3-4005-97DD-B6BF09E2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E49AC53F-E669-4137-8AAD-354618CDD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Footer   |</a:t>
            </a:r>
          </a:p>
        </p:txBody>
      </p:sp>
    </p:spTree>
    <p:extLst>
      <p:ext uri="{BB962C8B-B14F-4D97-AF65-F5344CB8AC3E}">
        <p14:creationId xmlns:p14="http://schemas.microsoft.com/office/powerpoint/2010/main" val="875447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Lis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0C297AB-4C0F-40F1-A571-6D13E121DED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641719" y="1653012"/>
            <a:ext cx="4807790" cy="68516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900" b="0">
                <a:solidFill>
                  <a:srgbClr val="37465E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for the slide Subtitle for the slide Subtitle for the slide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C61D59D-111F-49EB-9193-6EED45C399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32194" y="647700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83FA55-A787-4F8F-954A-A50171EEFFD4}"/>
              </a:ext>
            </a:extLst>
          </p:cNvPr>
          <p:cNvSpPr/>
          <p:nvPr userDrawn="1"/>
        </p:nvSpPr>
        <p:spPr>
          <a:xfrm>
            <a:off x="0" y="1"/>
            <a:ext cx="2715528" cy="4724399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0E54DC1B-F71F-4CDC-9B76-3DD189F6428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3041" y="647700"/>
            <a:ext cx="4366112" cy="5105400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B4AD22C-A047-4621-838B-ADB5BF87778F}"/>
              </a:ext>
            </a:extLst>
          </p:cNvPr>
          <p:cNvCxnSpPr>
            <a:cxnSpLocks/>
          </p:cNvCxnSpPr>
          <p:nvPr userDrawn="1"/>
        </p:nvCxnSpPr>
        <p:spPr>
          <a:xfrm>
            <a:off x="5641719" y="1368402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02C8DDE6-B6CA-4DF3-8D91-0A56923EC34C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5651243" y="4484487"/>
            <a:ext cx="4861057" cy="1268613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663C6A73-2D39-484B-87A1-3A715E113A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51244" y="2820538"/>
            <a:ext cx="4861056" cy="1470924"/>
          </a:xfrm>
        </p:spPr>
        <p:txBody>
          <a:bodyPr lIns="0">
            <a:noAutofit/>
          </a:bodyPr>
          <a:lstStyle>
            <a:lvl1pPr>
              <a:buClr>
                <a:srgbClr val="EF8A44"/>
              </a:buClr>
              <a:defRPr sz="1800">
                <a:solidFill>
                  <a:schemeClr val="tx1"/>
                </a:solidFill>
                <a:latin typeface="Raleway SemiBold" panose="020B0703030101060003" pitchFamily="34" charset="0"/>
              </a:defRPr>
            </a:lvl1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0"/>
            <a:r>
              <a:rPr lang="en-US" dirty="0"/>
              <a:t>Bullet 4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D70F3CCE-26B4-488D-8F4C-6C4012B8C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A7387E14-1D04-4516-BDB1-A33B42756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Footer   |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1788D0-F0E6-4D90-9EF5-BDBDC1E1C4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009" y="6525449"/>
            <a:ext cx="686579" cy="18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583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55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34F6E501-62D7-4B00-8BD1-7DEF5DC27ECF}"/>
              </a:ext>
            </a:extLst>
          </p:cNvPr>
          <p:cNvSpPr/>
          <p:nvPr userDrawn="1"/>
        </p:nvSpPr>
        <p:spPr>
          <a:xfrm flipH="1">
            <a:off x="7496171" y="0"/>
            <a:ext cx="4254755" cy="7619999"/>
          </a:xfrm>
          <a:custGeom>
            <a:avLst/>
            <a:gdLst>
              <a:gd name="connsiteX0" fmla="*/ 0 w 4254755"/>
              <a:gd name="connsiteY0" fmla="*/ 0 h 6857999"/>
              <a:gd name="connsiteX1" fmla="*/ 4254755 w 4254755"/>
              <a:gd name="connsiteY1" fmla="*/ 0 h 6857999"/>
              <a:gd name="connsiteX2" fmla="*/ 4254755 w 4254755"/>
              <a:gd name="connsiteY2" fmla="*/ 6857999 h 6857999"/>
              <a:gd name="connsiteX3" fmla="*/ 0 w 4254755"/>
              <a:gd name="connsiteY3" fmla="*/ 6857999 h 6857999"/>
              <a:gd name="connsiteX4" fmla="*/ 0 w 4254755"/>
              <a:gd name="connsiteY4" fmla="*/ 0 h 6857999"/>
              <a:gd name="connsiteX0" fmla="*/ 0 w 4254755"/>
              <a:gd name="connsiteY0" fmla="*/ 0 h 6857999"/>
              <a:gd name="connsiteX1" fmla="*/ 4254755 w 4254755"/>
              <a:gd name="connsiteY1" fmla="*/ 1838325 h 6857999"/>
              <a:gd name="connsiteX2" fmla="*/ 4254755 w 4254755"/>
              <a:gd name="connsiteY2" fmla="*/ 6857999 h 6857999"/>
              <a:gd name="connsiteX3" fmla="*/ 0 w 4254755"/>
              <a:gd name="connsiteY3" fmla="*/ 6857999 h 6857999"/>
              <a:gd name="connsiteX4" fmla="*/ 0 w 4254755"/>
              <a:gd name="connsiteY4" fmla="*/ 0 h 6857999"/>
              <a:gd name="connsiteX0" fmla="*/ 0 w 4254755"/>
              <a:gd name="connsiteY0" fmla="*/ 0 h 7619999"/>
              <a:gd name="connsiteX1" fmla="*/ 4254755 w 4254755"/>
              <a:gd name="connsiteY1" fmla="*/ 1838325 h 7619999"/>
              <a:gd name="connsiteX2" fmla="*/ 4254755 w 4254755"/>
              <a:gd name="connsiteY2" fmla="*/ 7619999 h 7619999"/>
              <a:gd name="connsiteX3" fmla="*/ 0 w 4254755"/>
              <a:gd name="connsiteY3" fmla="*/ 6857999 h 7619999"/>
              <a:gd name="connsiteX4" fmla="*/ 0 w 4254755"/>
              <a:gd name="connsiteY4" fmla="*/ 0 h 7619999"/>
              <a:gd name="connsiteX0" fmla="*/ 0 w 4254755"/>
              <a:gd name="connsiteY0" fmla="*/ 0 h 7619999"/>
              <a:gd name="connsiteX1" fmla="*/ 4254755 w 4254755"/>
              <a:gd name="connsiteY1" fmla="*/ 1838325 h 7619999"/>
              <a:gd name="connsiteX2" fmla="*/ 4254755 w 4254755"/>
              <a:gd name="connsiteY2" fmla="*/ 7619999 h 7619999"/>
              <a:gd name="connsiteX3" fmla="*/ 9525 w 4254755"/>
              <a:gd name="connsiteY3" fmla="*/ 5781674 h 7619999"/>
              <a:gd name="connsiteX4" fmla="*/ 0 w 4254755"/>
              <a:gd name="connsiteY4" fmla="*/ 0 h 761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4755" h="7619999">
                <a:moveTo>
                  <a:pt x="0" y="0"/>
                </a:moveTo>
                <a:lnTo>
                  <a:pt x="4254755" y="1838325"/>
                </a:lnTo>
                <a:lnTo>
                  <a:pt x="4254755" y="7619999"/>
                </a:lnTo>
                <a:lnTo>
                  <a:pt x="9525" y="5781674"/>
                </a:lnTo>
                <a:lnTo>
                  <a:pt x="0" y="0"/>
                </a:lnTo>
                <a:close/>
              </a:path>
            </a:pathLst>
          </a:cu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5CB56CD5-FAD5-4B44-BE73-09AE9D59A4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34350" y="-417611"/>
            <a:ext cx="4057650" cy="4373245"/>
          </a:xfrm>
          <a:custGeom>
            <a:avLst/>
            <a:gdLst>
              <a:gd name="connsiteX0" fmla="*/ 4057650 w 4057650"/>
              <a:gd name="connsiteY0" fmla="*/ 0 h 4373245"/>
              <a:gd name="connsiteX1" fmla="*/ 4057650 w 4057650"/>
              <a:gd name="connsiteY1" fmla="*/ 2637463 h 4373245"/>
              <a:gd name="connsiteX2" fmla="*/ 0 w 4057650"/>
              <a:gd name="connsiteY2" fmla="*/ 4373245 h 4373245"/>
              <a:gd name="connsiteX3" fmla="*/ 0 w 4057650"/>
              <a:gd name="connsiteY3" fmla="*/ 1735782 h 437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7650" h="4373245">
                <a:moveTo>
                  <a:pt x="4057650" y="0"/>
                </a:moveTo>
                <a:lnTo>
                  <a:pt x="4057650" y="2637463"/>
                </a:lnTo>
                <a:lnTo>
                  <a:pt x="0" y="4373245"/>
                </a:lnTo>
                <a:lnTo>
                  <a:pt x="0" y="1735782"/>
                </a:lnTo>
                <a:close/>
              </a:path>
            </a:pathLst>
          </a:custGeom>
        </p:spPr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AA996243-9BF0-44A6-BBBB-6B27593E79C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993956" y="3133081"/>
            <a:ext cx="4057651" cy="4373245"/>
          </a:xfrm>
          <a:custGeom>
            <a:avLst/>
            <a:gdLst>
              <a:gd name="connsiteX0" fmla="*/ 4057651 w 4057651"/>
              <a:gd name="connsiteY0" fmla="*/ 0 h 4373245"/>
              <a:gd name="connsiteX1" fmla="*/ 4057651 w 4057651"/>
              <a:gd name="connsiteY1" fmla="*/ 2637463 h 4373245"/>
              <a:gd name="connsiteX2" fmla="*/ 0 w 4057651"/>
              <a:gd name="connsiteY2" fmla="*/ 4373245 h 4373245"/>
              <a:gd name="connsiteX3" fmla="*/ 0 w 4057651"/>
              <a:gd name="connsiteY3" fmla="*/ 1735782 h 437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7651" h="4373245">
                <a:moveTo>
                  <a:pt x="4057651" y="0"/>
                </a:moveTo>
                <a:lnTo>
                  <a:pt x="4057651" y="2637463"/>
                </a:lnTo>
                <a:lnTo>
                  <a:pt x="0" y="4373245"/>
                </a:lnTo>
                <a:lnTo>
                  <a:pt x="0" y="1735782"/>
                </a:lnTo>
                <a:close/>
              </a:path>
            </a:pathLst>
          </a:custGeom>
        </p:spPr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583A3D0-A334-4DA9-84C1-10F93112F9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6301" y="1747125"/>
            <a:ext cx="4701510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364FF97-11CC-4B51-8582-912F053A1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300" y="647700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2A57A3E-1EA9-46D3-8F87-A774906A0175}"/>
              </a:ext>
            </a:extLst>
          </p:cNvPr>
          <p:cNvCxnSpPr>
            <a:cxnSpLocks/>
          </p:cNvCxnSpPr>
          <p:nvPr userDrawn="1"/>
        </p:nvCxnSpPr>
        <p:spPr>
          <a:xfrm>
            <a:off x="876300" y="1368402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AB8CF2E9-4144-4C86-A021-1F680F67244D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76300" y="2271185"/>
            <a:ext cx="4701510" cy="4034509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0385215-AACE-4DA0-9698-189E365FF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62850599-A501-4F99-B409-2F8E62EFB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Footer   |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F1E9DF-3416-4F2D-83CE-AABDCD4AA7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009" y="6525449"/>
            <a:ext cx="686579" cy="18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88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16">
          <p15:clr>
            <a:srgbClr val="FBAE40"/>
          </p15:clr>
        </p15:guide>
        <p15:guide id="2" pos="5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ayout 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 1">
            <a:extLst>
              <a:ext uri="{FF2B5EF4-FFF2-40B4-BE49-F238E27FC236}">
                <a16:creationId xmlns:a16="http://schemas.microsoft.com/office/drawing/2014/main" id="{BD044CD3-29C8-4492-B967-89B6A9D1F926}"/>
              </a:ext>
            </a:extLst>
          </p:cNvPr>
          <p:cNvSpPr/>
          <p:nvPr userDrawn="1"/>
        </p:nvSpPr>
        <p:spPr>
          <a:xfrm>
            <a:off x="882830" y="2725954"/>
            <a:ext cx="11309169" cy="3579743"/>
          </a:xfrm>
          <a:custGeom>
            <a:avLst/>
            <a:gdLst>
              <a:gd name="connsiteX0" fmla="*/ 0 w 667657"/>
              <a:gd name="connsiteY0" fmla="*/ 0 h 667657"/>
              <a:gd name="connsiteX1" fmla="*/ 667657 w 667657"/>
              <a:gd name="connsiteY1" fmla="*/ 0 h 667657"/>
              <a:gd name="connsiteX2" fmla="*/ 667657 w 667657"/>
              <a:gd name="connsiteY2" fmla="*/ 667657 h 667657"/>
              <a:gd name="connsiteX3" fmla="*/ 0 w 667657"/>
              <a:gd name="connsiteY3" fmla="*/ 667657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7657" h="667657">
                <a:moveTo>
                  <a:pt x="0" y="0"/>
                </a:moveTo>
                <a:lnTo>
                  <a:pt x="667657" y="0"/>
                </a:lnTo>
                <a:lnTo>
                  <a:pt x="667657" y="667657"/>
                </a:lnTo>
                <a:lnTo>
                  <a:pt x="0" y="667657"/>
                </a:lnTo>
                <a:close/>
              </a:path>
            </a:pathLst>
          </a:cu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364FF97-11CC-4B51-8582-912F053A1D6B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82831" y="647700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2A57A3E-1EA9-46D3-8F87-A774906A0175}"/>
              </a:ext>
            </a:extLst>
          </p:cNvPr>
          <p:cNvCxnSpPr>
            <a:cxnSpLocks/>
          </p:cNvCxnSpPr>
          <p:nvPr userDrawn="1"/>
        </p:nvCxnSpPr>
        <p:spPr>
          <a:xfrm>
            <a:off x="882831" y="1368402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0385215-AACE-4DA0-9698-189E365FF3C8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62850599-A501-4F99-B409-2F8E62EFBF21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Footer   |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5E2863FE-DFA3-4E32-8E5B-854C13D7AD7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36762" y="3639383"/>
            <a:ext cx="1861026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9222502C-E8B8-4EF8-9411-5E39DF39C4B2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1236762" y="4163444"/>
            <a:ext cx="1861026" cy="1490384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4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 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0B65E1E5-071D-4D50-9559-B33D9B2B98DD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3404516" y="3639383"/>
            <a:ext cx="1861026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693040BD-9F04-4FCF-99A9-7754469B2863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3404516" y="4163443"/>
            <a:ext cx="1861026" cy="1490384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4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 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E1481BA2-98C9-4C46-9D71-A8CC50886BAA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5572270" y="3639382"/>
            <a:ext cx="1876637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63" name="Text Placeholder 3">
            <a:extLst>
              <a:ext uri="{FF2B5EF4-FFF2-40B4-BE49-F238E27FC236}">
                <a16:creationId xmlns:a16="http://schemas.microsoft.com/office/drawing/2014/main" id="{90156F3D-F207-4499-8BBA-D5CAA7CE60BD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5572270" y="4163442"/>
            <a:ext cx="1861026" cy="1490383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4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 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704122DA-9C3B-463D-B734-5BF170A125F3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740023" y="3639382"/>
            <a:ext cx="1876637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4E7E0BBA-6339-44ED-ACF2-6CC93DE0ED32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7740023" y="4163442"/>
            <a:ext cx="1861026" cy="1490383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4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 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EE81D11-2C3F-4BBA-BE6E-6CF77F1D619C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9907775" y="3639382"/>
            <a:ext cx="1876637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8F6065FA-8228-4F27-8988-62AD6FB9AB3E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9907775" y="4163442"/>
            <a:ext cx="1861026" cy="1490383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4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0CC664C-165A-47A4-B07C-9FE447327625}"/>
              </a:ext>
            </a:extLst>
          </p:cNvPr>
          <p:cNvSpPr/>
          <p:nvPr userDrawn="1"/>
        </p:nvSpPr>
        <p:spPr>
          <a:xfrm>
            <a:off x="1236762" y="2122162"/>
            <a:ext cx="1221008" cy="1221008"/>
          </a:xfrm>
          <a:prstGeom prst="ellipse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F2E342E-F3A5-48D2-A866-24FB434AD771}"/>
              </a:ext>
            </a:extLst>
          </p:cNvPr>
          <p:cNvSpPr/>
          <p:nvPr userDrawn="1"/>
        </p:nvSpPr>
        <p:spPr>
          <a:xfrm>
            <a:off x="3403932" y="2122162"/>
            <a:ext cx="1221008" cy="1221008"/>
          </a:xfrm>
          <a:prstGeom prst="ellipse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5AF3E3A-59F7-47CF-B514-4F7C444F93EC}"/>
              </a:ext>
            </a:extLst>
          </p:cNvPr>
          <p:cNvSpPr/>
          <p:nvPr userDrawn="1"/>
        </p:nvSpPr>
        <p:spPr>
          <a:xfrm>
            <a:off x="5571102" y="2122162"/>
            <a:ext cx="1221008" cy="1221008"/>
          </a:xfrm>
          <a:prstGeom prst="ellipse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4107861-9025-4C62-9E7C-DA7B18EE106D}"/>
              </a:ext>
            </a:extLst>
          </p:cNvPr>
          <p:cNvSpPr/>
          <p:nvPr userDrawn="1"/>
        </p:nvSpPr>
        <p:spPr>
          <a:xfrm>
            <a:off x="7738272" y="2122162"/>
            <a:ext cx="1221008" cy="1221008"/>
          </a:xfrm>
          <a:prstGeom prst="ellipse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E8E061A-B1EF-4F73-935D-8C2A0947B4D1}"/>
              </a:ext>
            </a:extLst>
          </p:cNvPr>
          <p:cNvSpPr/>
          <p:nvPr userDrawn="1"/>
        </p:nvSpPr>
        <p:spPr>
          <a:xfrm>
            <a:off x="9905442" y="2122162"/>
            <a:ext cx="1221008" cy="1221008"/>
          </a:xfrm>
          <a:prstGeom prst="ellipse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3C85FF0-97B0-4739-B599-CE06AA620B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009" y="6525449"/>
            <a:ext cx="686579" cy="18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14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16">
          <p15:clr>
            <a:srgbClr val="FBAE40"/>
          </p15:clr>
        </p15:guide>
        <p15:guide id="2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DC448F-6422-4483-9505-A2ADF324F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14BA96-2D21-45E8-AEFA-E1127D46D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1918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Bullet Level 1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727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23" r:id="rId3"/>
    <p:sldLayoutId id="2147483735" r:id="rId4"/>
    <p:sldLayoutId id="2147483736" r:id="rId5"/>
    <p:sldLayoutId id="2147483721" r:id="rId6"/>
    <p:sldLayoutId id="2147483725" r:id="rId7"/>
    <p:sldLayoutId id="2147483738" r:id="rId8"/>
    <p:sldLayoutId id="2147483764" r:id="rId9"/>
    <p:sldLayoutId id="2147483765" r:id="rId10"/>
    <p:sldLayoutId id="2147483728" r:id="rId11"/>
    <p:sldLayoutId id="2147483729" r:id="rId12"/>
    <p:sldLayoutId id="2147483737" r:id="rId13"/>
    <p:sldLayoutId id="2147483740" r:id="rId14"/>
    <p:sldLayoutId id="2147483739" r:id="rId15"/>
    <p:sldLayoutId id="2147483759" r:id="rId16"/>
    <p:sldLayoutId id="2147483741" r:id="rId17"/>
    <p:sldLayoutId id="2147483742" r:id="rId18"/>
    <p:sldLayoutId id="2147483734" r:id="rId19"/>
    <p:sldLayoutId id="2147483779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b="1" kern="1200">
          <a:solidFill>
            <a:srgbClr val="37465E"/>
          </a:solidFill>
          <a:latin typeface="Raleway" panose="020B0503030101060003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rgbClr val="EF8A44"/>
        </a:buClr>
        <a:buFont typeface="+mj-lt"/>
        <a:buAutoNum type="arabicPeriod"/>
        <a:defRPr sz="1600" b="1" kern="1200">
          <a:solidFill>
            <a:schemeClr val="tx1"/>
          </a:solidFill>
          <a:latin typeface="Raleway SemiBold" panose="020B07030301010600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F8A44"/>
        </a:buClr>
        <a:buFont typeface="Arial" panose="020B0604020202020204" pitchFamily="34" charset="0"/>
        <a:buChar char="•"/>
        <a:defRPr sz="1400" b="1" kern="1200">
          <a:solidFill>
            <a:schemeClr val="tx1"/>
          </a:solidFill>
          <a:latin typeface="Raleway SemiBold" panose="020B07030301010600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F8A44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Raleway SemiBold" panose="020B07030301010600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F8A44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Raleway SemiBold" panose="020B07030301010600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F8A44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Raleway SemiBold" panose="020B07030301010600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hyperlink" Target="https://mhcp.kepro.com/training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hyperlink" Target="https://5627605.fs1.hubspotusercontent-na1.net/hubfs/5627605/Atrezzo%20Provider%20Portal%20-%20UM%20Create%20Case%20Wizard%20Enhancement-2.mp4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mhcp.kepro.com/" TargetMode="Externa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46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D0ACC-15AE-4F76-9365-B0D45135ED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8999" y="3149405"/>
            <a:ext cx="9906248" cy="97731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Dental Atrezzo Provider Portal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3B7693-68C7-4138-91BE-CA94B7F63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999" y="4369289"/>
            <a:ext cx="9144000" cy="977313"/>
          </a:xfrm>
        </p:spPr>
        <p:txBody>
          <a:bodyPr>
            <a:normAutofit/>
          </a:bodyPr>
          <a:lstStyle/>
          <a:p>
            <a:r>
              <a:rPr lang="en-US" sz="2000" b="1" dirty="0"/>
              <a:t>Utilizing the Create a Case Wizard</a:t>
            </a:r>
          </a:p>
          <a:p>
            <a:r>
              <a:rPr lang="en-US" sz="2000" b="1" dirty="0"/>
              <a:t>Portal Submission Requirements</a:t>
            </a:r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21FF8-4995-452F-A0D2-C48A16FEC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F8D49-C281-4B10-9B1B-4DCFAEDD18EB}" type="datetime1">
              <a:rPr lang="en-US" smtClean="0"/>
              <a:t>3/24/2023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341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75CF42-5A34-426E-8CE5-BAAE6B9C8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103" y="363984"/>
            <a:ext cx="5640099" cy="436093"/>
          </a:xfrm>
        </p:spPr>
        <p:txBody>
          <a:bodyPr/>
          <a:lstStyle/>
          <a:p>
            <a:r>
              <a:rPr lang="en-US" dirty="0"/>
              <a:t>Atrezzo Provider Portal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7FD9F8-2094-4B2A-80A8-7D5A6742B1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5889" y="1187599"/>
            <a:ext cx="2396971" cy="1470924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cap="all" dirty="0">
                <a:solidFill>
                  <a:schemeClr val="bg1"/>
                </a:solidFill>
              </a:rPr>
              <a:t>CREATE CASE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F12468-C4D6-4968-AC03-797DA09D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6C8BDDB-1AA9-4CDC-80A0-B0BF343FFE1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701816-EB55-43E2-8CE0-F28407EB4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MN Medicaid Ortho Portal Training   |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820DE57-2A8D-4FD9-BBCD-7F9628122E51}"/>
              </a:ext>
            </a:extLst>
          </p:cNvPr>
          <p:cNvCxnSpPr/>
          <p:nvPr/>
        </p:nvCxnSpPr>
        <p:spPr>
          <a:xfrm>
            <a:off x="3344103" y="843585"/>
            <a:ext cx="4796720" cy="0"/>
          </a:xfrm>
          <a:prstGeom prst="line">
            <a:avLst/>
          </a:prstGeom>
          <a:ln w="28575">
            <a:solidFill>
              <a:srgbClr val="D9C9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978CE0-DD3D-470D-AA36-3B76EA60058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91120" y="1744122"/>
            <a:ext cx="2473341" cy="2891251"/>
          </a:xfrm>
          <a:noFill/>
        </p:spPr>
        <p:txBody>
          <a:bodyPr/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Notification prompt displays: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“Once you cli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ck </a:t>
            </a:r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Case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your changes will be saved and the case will be created; BUT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Case WILL NOT be submitted”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7D0C0E-C9C0-4E5C-8470-75194DC8C3D0}"/>
              </a:ext>
            </a:extLst>
          </p:cNvPr>
          <p:cNvSpPr/>
          <p:nvPr/>
        </p:nvSpPr>
        <p:spPr>
          <a:xfrm>
            <a:off x="5448300" y="1187599"/>
            <a:ext cx="3038475" cy="490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F00868-7326-4AC1-A450-D42D905C94A3}"/>
              </a:ext>
            </a:extLst>
          </p:cNvPr>
          <p:cNvSpPr/>
          <p:nvPr/>
        </p:nvSpPr>
        <p:spPr>
          <a:xfrm>
            <a:off x="3168681" y="1852352"/>
            <a:ext cx="1294434" cy="489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C8B47E1-4752-470D-8201-2022BAD833C0}"/>
              </a:ext>
            </a:extLst>
          </p:cNvPr>
          <p:cNvSpPr/>
          <p:nvPr/>
        </p:nvSpPr>
        <p:spPr>
          <a:xfrm>
            <a:off x="3168681" y="2052944"/>
            <a:ext cx="1294434" cy="489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A116D9-7CAC-6245-B1F0-36C9F37D1C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850"/>
          <a:stretch/>
        </p:blipFill>
        <p:spPr>
          <a:xfrm>
            <a:off x="3026222" y="1678333"/>
            <a:ext cx="8974658" cy="33680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257897F-4FA5-BD25-D695-45E29C268572}"/>
              </a:ext>
            </a:extLst>
          </p:cNvPr>
          <p:cNvSpPr txBox="1"/>
          <p:nvPr/>
        </p:nvSpPr>
        <p:spPr>
          <a:xfrm>
            <a:off x="3253984" y="1013392"/>
            <a:ext cx="81537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546980"/>
                </a:solidFill>
              </a:rPr>
              <a:t>Disclaimer</a:t>
            </a:r>
          </a:p>
          <a:p>
            <a:endParaRPr lang="en-US" dirty="0"/>
          </a:p>
        </p:txBody>
      </p:sp>
      <p:pic>
        <p:nvPicPr>
          <p:cNvPr id="12" name="Graphic 11" descr="Badge 7 with solid fill">
            <a:extLst>
              <a:ext uri="{FF2B5EF4-FFF2-40B4-BE49-F238E27FC236}">
                <a16:creationId xmlns:a16="http://schemas.microsoft.com/office/drawing/2014/main" id="{BEC5ACCD-0652-CF27-B9D4-06C5BE6EA2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7174" y="18373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706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75CF42-5A34-426E-8CE5-BAAE6B9C8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103" y="363984"/>
            <a:ext cx="5640099" cy="436093"/>
          </a:xfrm>
        </p:spPr>
        <p:txBody>
          <a:bodyPr/>
          <a:lstStyle/>
          <a:p>
            <a:r>
              <a:rPr lang="en-US" dirty="0"/>
              <a:t>Atrezzo Provider Portal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7FD9F8-2094-4B2A-80A8-7D5A6742B1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5889" y="1187599"/>
            <a:ext cx="2396971" cy="1470924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cap="all" dirty="0">
                <a:solidFill>
                  <a:schemeClr val="bg1"/>
                </a:solidFill>
              </a:rPr>
              <a:t>Additional providers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F12468-C4D6-4968-AC03-797DA09D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6C8BDDB-1AA9-4CDC-80A0-B0BF343FFE1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701816-EB55-43E2-8CE0-F28407EB4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MN Medicaid Ortho Portal Training   |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820DE57-2A8D-4FD9-BBCD-7F9628122E51}"/>
              </a:ext>
            </a:extLst>
          </p:cNvPr>
          <p:cNvCxnSpPr/>
          <p:nvPr/>
        </p:nvCxnSpPr>
        <p:spPr>
          <a:xfrm>
            <a:off x="3344103" y="843585"/>
            <a:ext cx="4796720" cy="0"/>
          </a:xfrm>
          <a:prstGeom prst="line">
            <a:avLst/>
          </a:prstGeom>
          <a:ln w="28575">
            <a:solidFill>
              <a:srgbClr val="D9C9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978CE0-DD3D-470D-AA36-3B76EA60058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44347" y="1881430"/>
            <a:ext cx="2473341" cy="2891251"/>
          </a:xfrm>
          <a:noFill/>
        </p:spPr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Entering the attending physician is not necessary for dental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Update the Servicing Provider by clicking on “Update”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7D0C0E-C9C0-4E5C-8470-75194DC8C3D0}"/>
              </a:ext>
            </a:extLst>
          </p:cNvPr>
          <p:cNvSpPr/>
          <p:nvPr/>
        </p:nvSpPr>
        <p:spPr>
          <a:xfrm>
            <a:off x="5448300" y="1187599"/>
            <a:ext cx="3038475" cy="490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F00868-7326-4AC1-A450-D42D905C94A3}"/>
              </a:ext>
            </a:extLst>
          </p:cNvPr>
          <p:cNvSpPr/>
          <p:nvPr/>
        </p:nvSpPr>
        <p:spPr>
          <a:xfrm>
            <a:off x="3168681" y="1852352"/>
            <a:ext cx="1294434" cy="489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C8B47E1-4752-470D-8201-2022BAD833C0}"/>
              </a:ext>
            </a:extLst>
          </p:cNvPr>
          <p:cNvSpPr/>
          <p:nvPr/>
        </p:nvSpPr>
        <p:spPr>
          <a:xfrm>
            <a:off x="3168681" y="2052944"/>
            <a:ext cx="1294434" cy="489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phic 5" descr="Badge 8 with solid fill">
            <a:extLst>
              <a:ext uri="{FF2B5EF4-FFF2-40B4-BE49-F238E27FC236}">
                <a16:creationId xmlns:a16="http://schemas.microsoft.com/office/drawing/2014/main" id="{76B0C195-8461-4E59-8984-B161175659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7174" y="184543"/>
            <a:ext cx="914400" cy="914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756F01-4522-0861-03FC-E5D4FB5074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9623"/>
          <a:stretch/>
        </p:blipFill>
        <p:spPr>
          <a:xfrm>
            <a:off x="3253984" y="1753103"/>
            <a:ext cx="7589379" cy="29666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2605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75CF42-5A34-426E-8CE5-BAAE6B9C8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103" y="354205"/>
            <a:ext cx="5640099" cy="436093"/>
          </a:xfrm>
        </p:spPr>
        <p:txBody>
          <a:bodyPr/>
          <a:lstStyle/>
          <a:p>
            <a:r>
              <a:rPr lang="en-US" dirty="0"/>
              <a:t>Atrezzo Provider Portal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7FD9F8-2094-4B2A-80A8-7D5A6742B1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5889" y="1187599"/>
            <a:ext cx="2396971" cy="1470924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cap="all" dirty="0">
                <a:solidFill>
                  <a:schemeClr val="bg1"/>
                </a:solidFill>
              </a:rPr>
              <a:t>ADDITIONAL PROVIDERS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F12468-C4D6-4968-AC03-797DA09D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3" y="6525013"/>
            <a:ext cx="784217" cy="294668"/>
          </a:xfrm>
        </p:spPr>
        <p:txBody>
          <a:bodyPr/>
          <a:lstStyle/>
          <a:p>
            <a:r>
              <a:rPr lang="en-US" dirty="0"/>
              <a:t>Page </a:t>
            </a:r>
            <a:fld id="{C6C8BDDB-1AA9-4CDC-80A0-B0BF343FFE1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701816-EB55-43E2-8CE0-F28407EB4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86796" y="6452589"/>
            <a:ext cx="1512346" cy="294668"/>
          </a:xfrm>
        </p:spPr>
        <p:txBody>
          <a:bodyPr/>
          <a:lstStyle/>
          <a:p>
            <a:r>
              <a:rPr lang="en-US" dirty="0"/>
              <a:t>MN Medicaid Ortho Portal Training   |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820DE57-2A8D-4FD9-BBCD-7F9628122E51}"/>
              </a:ext>
            </a:extLst>
          </p:cNvPr>
          <p:cNvCxnSpPr/>
          <p:nvPr/>
        </p:nvCxnSpPr>
        <p:spPr>
          <a:xfrm>
            <a:off x="3344103" y="843585"/>
            <a:ext cx="4796720" cy="0"/>
          </a:xfrm>
          <a:prstGeom prst="line">
            <a:avLst/>
          </a:prstGeom>
          <a:ln w="28575">
            <a:solidFill>
              <a:srgbClr val="D9C9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978CE0-DD3D-470D-AA36-3B76EA60058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73724" y="1863128"/>
            <a:ext cx="2473341" cy="2835621"/>
          </a:xfrm>
          <a:noFill/>
        </p:spPr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registered as a facility, search using “Facility”.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registered as a provider, search using “Provider”.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7D0C0E-C9C0-4E5C-8470-75194DC8C3D0}"/>
              </a:ext>
            </a:extLst>
          </p:cNvPr>
          <p:cNvSpPr/>
          <p:nvPr/>
        </p:nvSpPr>
        <p:spPr>
          <a:xfrm>
            <a:off x="5448300" y="1187599"/>
            <a:ext cx="3038475" cy="490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F00868-7326-4AC1-A450-D42D905C94A3}"/>
              </a:ext>
            </a:extLst>
          </p:cNvPr>
          <p:cNvSpPr/>
          <p:nvPr/>
        </p:nvSpPr>
        <p:spPr>
          <a:xfrm>
            <a:off x="3168681" y="1852352"/>
            <a:ext cx="1294434" cy="489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C8B47E1-4752-470D-8201-2022BAD833C0}"/>
              </a:ext>
            </a:extLst>
          </p:cNvPr>
          <p:cNvSpPr/>
          <p:nvPr/>
        </p:nvSpPr>
        <p:spPr>
          <a:xfrm>
            <a:off x="3168681" y="2052944"/>
            <a:ext cx="1294434" cy="489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raphic 9" descr="Badge 9 with solid fill">
            <a:extLst>
              <a:ext uri="{FF2B5EF4-FFF2-40B4-BE49-F238E27FC236}">
                <a16:creationId xmlns:a16="http://schemas.microsoft.com/office/drawing/2014/main" id="{CD0519F0-EC30-4156-B200-947ECAA0B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7174" y="273199"/>
            <a:ext cx="914400" cy="91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889805-8B45-3063-4BA8-188D283C62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210"/>
          <a:stretch/>
        </p:blipFill>
        <p:spPr>
          <a:xfrm>
            <a:off x="3119682" y="1326871"/>
            <a:ext cx="8288101" cy="37404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4717822-D309-426C-BEDF-B093EB434944}"/>
              </a:ext>
            </a:extLst>
          </p:cNvPr>
          <p:cNvSpPr txBox="1"/>
          <p:nvPr/>
        </p:nvSpPr>
        <p:spPr>
          <a:xfrm>
            <a:off x="3168681" y="5306529"/>
            <a:ext cx="8288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</a:rPr>
              <a:t>*Reminder: NPI entered under Servicing Provider will be the NPI used to create PA for DHS.</a:t>
            </a:r>
          </a:p>
        </p:txBody>
      </p:sp>
    </p:spTree>
    <p:extLst>
      <p:ext uri="{BB962C8B-B14F-4D97-AF65-F5344CB8AC3E}">
        <p14:creationId xmlns:p14="http://schemas.microsoft.com/office/powerpoint/2010/main" val="3695228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75CF42-5A34-426E-8CE5-BAAE6B9C8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103" y="407492"/>
            <a:ext cx="5640099" cy="436093"/>
          </a:xfrm>
        </p:spPr>
        <p:txBody>
          <a:bodyPr/>
          <a:lstStyle/>
          <a:p>
            <a:r>
              <a:rPr lang="en-US" dirty="0"/>
              <a:t>Atrezzo Provider Portal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7FD9F8-2094-4B2A-80A8-7D5A6742B1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5889" y="1187599"/>
            <a:ext cx="2396971" cy="1470924"/>
          </a:xfrm>
        </p:spPr>
        <p:txBody>
          <a:bodyPr/>
          <a:lstStyle/>
          <a:p>
            <a:pPr marL="0" indent="0" algn="ctr">
              <a:buNone/>
            </a:pPr>
            <a:r>
              <a:rPr lang="en-US" sz="1400" cap="all" dirty="0">
                <a:solidFill>
                  <a:schemeClr val="bg1"/>
                </a:solidFill>
              </a:rPr>
              <a:t>ADDITIONAL PROVIDERS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F12468-C4D6-4968-AC03-797DA09D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6C8BDDB-1AA9-4CDC-80A0-B0BF343FFE1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701816-EB55-43E2-8CE0-F28407EB4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MN Medicaid Ortho Portal Training   |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820DE57-2A8D-4FD9-BBCD-7F9628122E51}"/>
              </a:ext>
            </a:extLst>
          </p:cNvPr>
          <p:cNvCxnSpPr/>
          <p:nvPr/>
        </p:nvCxnSpPr>
        <p:spPr>
          <a:xfrm>
            <a:off x="3344103" y="843585"/>
            <a:ext cx="4796720" cy="0"/>
          </a:xfrm>
          <a:prstGeom prst="line">
            <a:avLst/>
          </a:prstGeom>
          <a:ln w="28575">
            <a:solidFill>
              <a:srgbClr val="D9C9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978CE0-DD3D-470D-AA36-3B76EA60058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91120" y="1744122"/>
            <a:ext cx="2473341" cy="1985905"/>
          </a:xfrm>
          <a:noFill/>
        </p:spPr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Verify provider information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lick on “Go to service details” to continue.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7D0C0E-C9C0-4E5C-8470-75194DC8C3D0}"/>
              </a:ext>
            </a:extLst>
          </p:cNvPr>
          <p:cNvSpPr/>
          <p:nvPr/>
        </p:nvSpPr>
        <p:spPr>
          <a:xfrm>
            <a:off x="5448300" y="1187599"/>
            <a:ext cx="3038475" cy="490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F00868-7326-4AC1-A450-D42D905C94A3}"/>
              </a:ext>
            </a:extLst>
          </p:cNvPr>
          <p:cNvSpPr/>
          <p:nvPr/>
        </p:nvSpPr>
        <p:spPr>
          <a:xfrm>
            <a:off x="3168681" y="1852352"/>
            <a:ext cx="1294434" cy="489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C8B47E1-4752-470D-8201-2022BAD833C0}"/>
              </a:ext>
            </a:extLst>
          </p:cNvPr>
          <p:cNvSpPr/>
          <p:nvPr/>
        </p:nvSpPr>
        <p:spPr>
          <a:xfrm>
            <a:off x="3168681" y="2052944"/>
            <a:ext cx="1294434" cy="489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phic 5" descr="Badge 10 with solid fill">
            <a:extLst>
              <a:ext uri="{FF2B5EF4-FFF2-40B4-BE49-F238E27FC236}">
                <a16:creationId xmlns:a16="http://schemas.microsoft.com/office/drawing/2014/main" id="{05DD5BF8-03D8-466D-B492-4256768B6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6796" y="255197"/>
            <a:ext cx="914400" cy="91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609143-D563-41F8-7A5A-A65A2B2974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681" y="1609913"/>
            <a:ext cx="8183829" cy="405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16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75CF42-5A34-426E-8CE5-BAAE6B9C8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103" y="395744"/>
            <a:ext cx="5640099" cy="436093"/>
          </a:xfrm>
        </p:spPr>
        <p:txBody>
          <a:bodyPr/>
          <a:lstStyle/>
          <a:p>
            <a:r>
              <a:rPr lang="en-US" dirty="0"/>
              <a:t>Atrezzo Provider Portal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7FD9F8-2094-4B2A-80A8-7D5A6742B1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5889" y="1187599"/>
            <a:ext cx="2396971" cy="1470924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cap="all" dirty="0">
                <a:solidFill>
                  <a:schemeClr val="bg1"/>
                </a:solidFill>
              </a:rPr>
              <a:t>Service details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F12468-C4D6-4968-AC03-797DA09D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6C8BDDB-1AA9-4CDC-80A0-B0BF343FFE1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701816-EB55-43E2-8CE0-F28407EB4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MN Medicaid Ortho Portal Training   |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820DE57-2A8D-4FD9-BBCD-7F9628122E51}"/>
              </a:ext>
            </a:extLst>
          </p:cNvPr>
          <p:cNvCxnSpPr/>
          <p:nvPr/>
        </p:nvCxnSpPr>
        <p:spPr>
          <a:xfrm>
            <a:off x="3344103" y="843585"/>
            <a:ext cx="4796720" cy="0"/>
          </a:xfrm>
          <a:prstGeom prst="line">
            <a:avLst/>
          </a:prstGeom>
          <a:ln w="28575">
            <a:solidFill>
              <a:srgbClr val="D9C9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978CE0-DD3D-470D-AA36-3B76EA60058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91120" y="1744122"/>
            <a:ext cx="2473341" cy="2455355"/>
          </a:xfrm>
          <a:noFill/>
        </p:spPr>
        <p:txBody>
          <a:bodyPr/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Choose: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Place of Service: “Office”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 Type: “Dental- Office”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lick on “Go to Diagnosis” to continue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7D0C0E-C9C0-4E5C-8470-75194DC8C3D0}"/>
              </a:ext>
            </a:extLst>
          </p:cNvPr>
          <p:cNvSpPr/>
          <p:nvPr/>
        </p:nvSpPr>
        <p:spPr>
          <a:xfrm>
            <a:off x="5448300" y="1187599"/>
            <a:ext cx="3038475" cy="490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F00868-7326-4AC1-A450-D42D905C94A3}"/>
              </a:ext>
            </a:extLst>
          </p:cNvPr>
          <p:cNvSpPr/>
          <p:nvPr/>
        </p:nvSpPr>
        <p:spPr>
          <a:xfrm>
            <a:off x="3168681" y="1852352"/>
            <a:ext cx="1294434" cy="489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C8B47E1-4752-470D-8201-2022BAD833C0}"/>
              </a:ext>
            </a:extLst>
          </p:cNvPr>
          <p:cNvSpPr/>
          <p:nvPr/>
        </p:nvSpPr>
        <p:spPr>
          <a:xfrm>
            <a:off x="3168681" y="2052944"/>
            <a:ext cx="1294434" cy="489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phic 5" descr="Badge 10 with solid fill">
            <a:extLst>
              <a:ext uri="{FF2B5EF4-FFF2-40B4-BE49-F238E27FC236}">
                <a16:creationId xmlns:a16="http://schemas.microsoft.com/office/drawing/2014/main" id="{05DD5BF8-03D8-466D-B492-4256768B6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2873" y="255196"/>
            <a:ext cx="914400" cy="9144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9A367C4-027C-486D-B886-1B86C2F0427A}"/>
              </a:ext>
            </a:extLst>
          </p:cNvPr>
          <p:cNvGrpSpPr/>
          <p:nvPr/>
        </p:nvGrpSpPr>
        <p:grpSpPr>
          <a:xfrm>
            <a:off x="824311" y="326634"/>
            <a:ext cx="1000125" cy="771525"/>
            <a:chOff x="586296" y="5309502"/>
            <a:chExt cx="1000125" cy="771525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86FC4E2-B10E-4CC8-B404-6B9DB20ABF12}"/>
                </a:ext>
              </a:extLst>
            </p:cNvPr>
            <p:cNvSpPr/>
            <p:nvPr/>
          </p:nvSpPr>
          <p:spPr>
            <a:xfrm>
              <a:off x="586296" y="5309502"/>
              <a:ext cx="771525" cy="771525"/>
            </a:xfrm>
            <a:prstGeom prst="ellipse">
              <a:avLst/>
            </a:prstGeom>
            <a:solidFill>
              <a:srgbClr val="D4CC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7985DFE-0628-4A9D-8A29-FCBD0E90B43A}"/>
                </a:ext>
              </a:extLst>
            </p:cNvPr>
            <p:cNvSpPr txBox="1"/>
            <p:nvPr/>
          </p:nvSpPr>
          <p:spPr>
            <a:xfrm>
              <a:off x="586296" y="5369191"/>
              <a:ext cx="100012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spc="-100" dirty="0">
                  <a:solidFill>
                    <a:srgbClr val="37465E"/>
                  </a:solidFill>
                </a:rPr>
                <a:t>11</a:t>
              </a:r>
              <a:endParaRPr lang="en-US" sz="4800" b="1" spc="-100" dirty="0">
                <a:solidFill>
                  <a:srgbClr val="37465E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0E45506-82E2-DFD6-C913-5CF7CD5B1EED}"/>
              </a:ext>
            </a:extLst>
          </p:cNvPr>
          <p:cNvGrpSpPr/>
          <p:nvPr/>
        </p:nvGrpSpPr>
        <p:grpSpPr>
          <a:xfrm>
            <a:off x="3060825" y="1821655"/>
            <a:ext cx="8579999" cy="2801333"/>
            <a:chOff x="3060825" y="1821655"/>
            <a:chExt cx="8579999" cy="2801333"/>
          </a:xfrm>
        </p:grpSpPr>
        <p:pic>
          <p:nvPicPr>
            <p:cNvPr id="5" name="Picture 4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39D9762F-7723-E003-D065-A978B79E9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60825" y="1821655"/>
              <a:ext cx="8579999" cy="280133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A3E5DF42-EBE9-FF19-B94E-F33AC06097A7}"/>
                </a:ext>
              </a:extLst>
            </p:cNvPr>
            <p:cNvSpPr/>
            <p:nvPr/>
          </p:nvSpPr>
          <p:spPr>
            <a:xfrm>
              <a:off x="8582685" y="3259248"/>
              <a:ext cx="1059256" cy="47078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72227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75CF42-5A34-426E-8CE5-BAAE6B9C8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103" y="425138"/>
            <a:ext cx="5640099" cy="436093"/>
          </a:xfrm>
        </p:spPr>
        <p:txBody>
          <a:bodyPr/>
          <a:lstStyle/>
          <a:p>
            <a:r>
              <a:rPr lang="en-US" dirty="0"/>
              <a:t>Atrezzo Provider Portal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7FD9F8-2094-4B2A-80A8-7D5A6742B1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5889" y="1187599"/>
            <a:ext cx="2396971" cy="1470924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cap="all" dirty="0">
                <a:solidFill>
                  <a:schemeClr val="bg1"/>
                </a:solidFill>
              </a:rPr>
              <a:t>diagnosis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F12468-C4D6-4968-AC03-797DA09D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6C8BDDB-1AA9-4CDC-80A0-B0BF343FFE1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701816-EB55-43E2-8CE0-F28407EB4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MN Medicaid Ortho Portal Training   |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820DE57-2A8D-4FD9-BBCD-7F9628122E51}"/>
              </a:ext>
            </a:extLst>
          </p:cNvPr>
          <p:cNvCxnSpPr/>
          <p:nvPr/>
        </p:nvCxnSpPr>
        <p:spPr>
          <a:xfrm>
            <a:off x="3344103" y="843585"/>
            <a:ext cx="4796720" cy="0"/>
          </a:xfrm>
          <a:prstGeom prst="line">
            <a:avLst/>
          </a:prstGeom>
          <a:ln w="28575">
            <a:solidFill>
              <a:srgbClr val="D9C9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C87D0C0E-C9C0-4E5C-8470-75194DC8C3D0}"/>
              </a:ext>
            </a:extLst>
          </p:cNvPr>
          <p:cNvSpPr/>
          <p:nvPr/>
        </p:nvSpPr>
        <p:spPr>
          <a:xfrm>
            <a:off x="5448300" y="1187599"/>
            <a:ext cx="3038475" cy="490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F00868-7326-4AC1-A450-D42D905C94A3}"/>
              </a:ext>
            </a:extLst>
          </p:cNvPr>
          <p:cNvSpPr/>
          <p:nvPr/>
        </p:nvSpPr>
        <p:spPr>
          <a:xfrm>
            <a:off x="3168681" y="1852352"/>
            <a:ext cx="1294434" cy="489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C8B47E1-4752-470D-8201-2022BAD833C0}"/>
              </a:ext>
            </a:extLst>
          </p:cNvPr>
          <p:cNvSpPr/>
          <p:nvPr/>
        </p:nvSpPr>
        <p:spPr>
          <a:xfrm>
            <a:off x="3168681" y="2052944"/>
            <a:ext cx="1294434" cy="489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phic 5" descr="Badge 10 with solid fill">
            <a:extLst>
              <a:ext uri="{FF2B5EF4-FFF2-40B4-BE49-F238E27FC236}">
                <a16:creationId xmlns:a16="http://schemas.microsoft.com/office/drawing/2014/main" id="{05DD5BF8-03D8-466D-B492-4256768B6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050" y="255197"/>
            <a:ext cx="914400" cy="91440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73ABB1AB-2ABD-48FF-BA8D-F61FDEA30C9C}"/>
              </a:ext>
            </a:extLst>
          </p:cNvPr>
          <p:cNvGrpSpPr/>
          <p:nvPr/>
        </p:nvGrpSpPr>
        <p:grpSpPr>
          <a:xfrm>
            <a:off x="824311" y="326634"/>
            <a:ext cx="1000125" cy="771525"/>
            <a:chOff x="595821" y="5366870"/>
            <a:chExt cx="1000125" cy="771525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6B9E7F2-B158-4725-AB51-22AD357855A8}"/>
                </a:ext>
              </a:extLst>
            </p:cNvPr>
            <p:cNvSpPr/>
            <p:nvPr/>
          </p:nvSpPr>
          <p:spPr>
            <a:xfrm>
              <a:off x="595821" y="5366870"/>
              <a:ext cx="771525" cy="771525"/>
            </a:xfrm>
            <a:prstGeom prst="ellipse">
              <a:avLst/>
            </a:prstGeom>
            <a:solidFill>
              <a:srgbClr val="D4CC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22D1703-0E22-4F72-8C1A-9E69E35DAC57}"/>
                </a:ext>
              </a:extLst>
            </p:cNvPr>
            <p:cNvSpPr txBox="1"/>
            <p:nvPr/>
          </p:nvSpPr>
          <p:spPr>
            <a:xfrm>
              <a:off x="595821" y="5390215"/>
              <a:ext cx="1000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spc="-100" dirty="0">
                  <a:solidFill>
                    <a:srgbClr val="37465E"/>
                  </a:solidFill>
                </a:rPr>
                <a:t>12</a:t>
              </a:r>
              <a:endParaRPr lang="en-US" sz="4800" b="1" spc="-100" dirty="0">
                <a:solidFill>
                  <a:srgbClr val="37465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A0A8B96-3F5D-99B8-372C-3E0924C84721}"/>
              </a:ext>
            </a:extLst>
          </p:cNvPr>
          <p:cNvSpPr txBox="1"/>
          <p:nvPr/>
        </p:nvSpPr>
        <p:spPr>
          <a:xfrm>
            <a:off x="156785" y="1574615"/>
            <a:ext cx="2519198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Choose: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F8A45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ode Type: “ICD 10” from the drop down,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F8A45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nter the diagnosis code to search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F8A45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 the correct code from the drop down,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F8A45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lick “Go to Requests” to continue</a:t>
            </a:r>
          </a:p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232FB49-FB77-47D0-22B4-145AB2258DCB}"/>
              </a:ext>
            </a:extLst>
          </p:cNvPr>
          <p:cNvGrpSpPr/>
          <p:nvPr/>
        </p:nvGrpSpPr>
        <p:grpSpPr>
          <a:xfrm>
            <a:off x="3015558" y="1589280"/>
            <a:ext cx="8883764" cy="2955560"/>
            <a:chOff x="3015558" y="1589280"/>
            <a:chExt cx="8883764" cy="2955560"/>
          </a:xfrm>
        </p:grpSpPr>
        <p:pic>
          <p:nvPicPr>
            <p:cNvPr id="2" name="Picture 1" descr="Graphical user interface, Word&#10;&#10;Description automatically generated">
              <a:extLst>
                <a:ext uri="{FF2B5EF4-FFF2-40B4-BE49-F238E27FC236}">
                  <a16:creationId xmlns:a16="http://schemas.microsoft.com/office/drawing/2014/main" id="{5A63FAC7-4D5C-ADB6-2E0E-19C44DE3E1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15558" y="1589280"/>
              <a:ext cx="8883764" cy="295556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FAB5737-71A3-9BFF-0B07-BAB805DE8093}"/>
                </a:ext>
              </a:extLst>
            </p:cNvPr>
            <p:cNvSpPr/>
            <p:nvPr/>
          </p:nvSpPr>
          <p:spPr>
            <a:xfrm>
              <a:off x="10791730" y="3648547"/>
              <a:ext cx="1004934" cy="344031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44808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75CF42-5A34-426E-8CE5-BAAE6B9C8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103" y="433164"/>
            <a:ext cx="5640099" cy="436093"/>
          </a:xfrm>
        </p:spPr>
        <p:txBody>
          <a:bodyPr/>
          <a:lstStyle/>
          <a:p>
            <a:r>
              <a:rPr lang="en-US" dirty="0"/>
              <a:t>Atrezzo Provider Portal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7FD9F8-2094-4B2A-80A8-7D5A6742B1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5889" y="1187599"/>
            <a:ext cx="2396971" cy="1470924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cap="all" dirty="0">
                <a:solidFill>
                  <a:schemeClr val="bg1"/>
                </a:solidFill>
              </a:rPr>
              <a:t>requests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F12468-C4D6-4968-AC03-797DA09D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6C8BDDB-1AA9-4CDC-80A0-B0BF343FFE1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701816-EB55-43E2-8CE0-F28407EB4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MN Medicaid Ortho Portal Training   |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820DE57-2A8D-4FD9-BBCD-7F9628122E51}"/>
              </a:ext>
            </a:extLst>
          </p:cNvPr>
          <p:cNvCxnSpPr/>
          <p:nvPr/>
        </p:nvCxnSpPr>
        <p:spPr>
          <a:xfrm>
            <a:off x="3344103" y="843585"/>
            <a:ext cx="4796720" cy="0"/>
          </a:xfrm>
          <a:prstGeom prst="line">
            <a:avLst/>
          </a:prstGeom>
          <a:ln w="28575">
            <a:solidFill>
              <a:srgbClr val="D9C9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C87D0C0E-C9C0-4E5C-8470-75194DC8C3D0}"/>
              </a:ext>
            </a:extLst>
          </p:cNvPr>
          <p:cNvSpPr/>
          <p:nvPr/>
        </p:nvSpPr>
        <p:spPr>
          <a:xfrm>
            <a:off x="5448300" y="1187599"/>
            <a:ext cx="3038475" cy="490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F00868-7326-4AC1-A450-D42D905C94A3}"/>
              </a:ext>
            </a:extLst>
          </p:cNvPr>
          <p:cNvSpPr/>
          <p:nvPr/>
        </p:nvSpPr>
        <p:spPr>
          <a:xfrm>
            <a:off x="3168681" y="1852352"/>
            <a:ext cx="1294434" cy="489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C8B47E1-4752-470D-8201-2022BAD833C0}"/>
              </a:ext>
            </a:extLst>
          </p:cNvPr>
          <p:cNvSpPr/>
          <p:nvPr/>
        </p:nvSpPr>
        <p:spPr>
          <a:xfrm>
            <a:off x="3168681" y="2052944"/>
            <a:ext cx="1294434" cy="489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phic 5" descr="Badge 10 with solid fill">
            <a:extLst>
              <a:ext uri="{FF2B5EF4-FFF2-40B4-BE49-F238E27FC236}">
                <a16:creationId xmlns:a16="http://schemas.microsoft.com/office/drawing/2014/main" id="{05DD5BF8-03D8-466D-B492-4256768B6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050" y="255197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B27D3D-C33C-4C94-ABB1-8AAF37FD01D4}"/>
              </a:ext>
            </a:extLst>
          </p:cNvPr>
          <p:cNvSpPr txBox="1"/>
          <p:nvPr/>
        </p:nvSpPr>
        <p:spPr>
          <a:xfrm>
            <a:off x="125889" y="1852352"/>
            <a:ext cx="2480764" cy="2655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EF8A45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Choose Request Type: Prior Auth or Retro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EF8A45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notification date and time will display.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EF8A45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on “Go to Procedures” to continue.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F74E643-8FF7-4E51-BCA6-0810622524BD}"/>
              </a:ext>
            </a:extLst>
          </p:cNvPr>
          <p:cNvGrpSpPr/>
          <p:nvPr/>
        </p:nvGrpSpPr>
        <p:grpSpPr>
          <a:xfrm>
            <a:off x="824311" y="326634"/>
            <a:ext cx="1000125" cy="771525"/>
            <a:chOff x="595821" y="5366870"/>
            <a:chExt cx="1000125" cy="771525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6EE569B-2CFF-475C-A3AC-0B45DB2806C2}"/>
                </a:ext>
              </a:extLst>
            </p:cNvPr>
            <p:cNvSpPr/>
            <p:nvPr/>
          </p:nvSpPr>
          <p:spPr>
            <a:xfrm>
              <a:off x="595821" y="5366870"/>
              <a:ext cx="771525" cy="771525"/>
            </a:xfrm>
            <a:prstGeom prst="ellipse">
              <a:avLst/>
            </a:prstGeom>
            <a:solidFill>
              <a:srgbClr val="D4CC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5452E3E-28A4-45AB-9426-E8234EB77BC4}"/>
                </a:ext>
              </a:extLst>
            </p:cNvPr>
            <p:cNvSpPr txBox="1"/>
            <p:nvPr/>
          </p:nvSpPr>
          <p:spPr>
            <a:xfrm>
              <a:off x="595821" y="5390215"/>
              <a:ext cx="1000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spc="-100" dirty="0">
                  <a:solidFill>
                    <a:srgbClr val="37465E"/>
                  </a:solidFill>
                </a:rPr>
                <a:t>13</a:t>
              </a:r>
              <a:endParaRPr lang="en-US" sz="4800" b="1" spc="-100" dirty="0">
                <a:solidFill>
                  <a:srgbClr val="37465E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62EFD99-12AE-73C6-D196-9AADCC2C2C48}"/>
              </a:ext>
            </a:extLst>
          </p:cNvPr>
          <p:cNvGrpSpPr/>
          <p:nvPr/>
        </p:nvGrpSpPr>
        <p:grpSpPr>
          <a:xfrm>
            <a:off x="2917615" y="1600294"/>
            <a:ext cx="8879049" cy="2779446"/>
            <a:chOff x="2917615" y="1600294"/>
            <a:chExt cx="8879049" cy="2779446"/>
          </a:xfrm>
        </p:grpSpPr>
        <p:pic>
          <p:nvPicPr>
            <p:cNvPr id="11" name="Picture 10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6E2A4045-CBB8-227B-CCE4-140E06ECD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17615" y="1600294"/>
              <a:ext cx="8879049" cy="277944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0819C5F-3985-97AC-E1FD-9EABC52FF2B6}"/>
                </a:ext>
              </a:extLst>
            </p:cNvPr>
            <p:cNvSpPr/>
            <p:nvPr/>
          </p:nvSpPr>
          <p:spPr>
            <a:xfrm>
              <a:off x="10746460" y="2818001"/>
              <a:ext cx="1004934" cy="344031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Callout: Line 23">
            <a:extLst>
              <a:ext uri="{FF2B5EF4-FFF2-40B4-BE49-F238E27FC236}">
                <a16:creationId xmlns:a16="http://schemas.microsoft.com/office/drawing/2014/main" id="{29A8E590-CA11-F981-9BB6-587454873EC7}"/>
              </a:ext>
            </a:extLst>
          </p:cNvPr>
          <p:cNvSpPr/>
          <p:nvPr/>
        </p:nvSpPr>
        <p:spPr>
          <a:xfrm>
            <a:off x="5191273" y="2925322"/>
            <a:ext cx="3545322" cy="688064"/>
          </a:xfrm>
          <a:prstGeom prst="borderCallout1">
            <a:avLst>
              <a:gd name="adj1" fmla="val -72039"/>
              <a:gd name="adj2" fmla="val -4785"/>
              <a:gd name="adj3" fmla="val 49342"/>
              <a:gd name="adj4" fmla="val -4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FIPS Code field is not required for dental submissions, leave blank and continue.</a:t>
            </a:r>
          </a:p>
        </p:txBody>
      </p:sp>
    </p:spTree>
    <p:extLst>
      <p:ext uri="{BB962C8B-B14F-4D97-AF65-F5344CB8AC3E}">
        <p14:creationId xmlns:p14="http://schemas.microsoft.com/office/powerpoint/2010/main" val="3037617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75CF42-5A34-426E-8CE5-BAAE6B9C8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103" y="385785"/>
            <a:ext cx="5640099" cy="436093"/>
          </a:xfrm>
        </p:spPr>
        <p:txBody>
          <a:bodyPr/>
          <a:lstStyle/>
          <a:p>
            <a:r>
              <a:rPr lang="en-US" dirty="0"/>
              <a:t>Atrezzo Provider Portal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7FD9F8-2094-4B2A-80A8-7D5A6742B1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5889" y="1187599"/>
            <a:ext cx="2396971" cy="1470924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cap="all" dirty="0">
                <a:solidFill>
                  <a:schemeClr val="bg1"/>
                </a:solidFill>
              </a:rPr>
              <a:t>requests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F12468-C4D6-4968-AC03-797DA09D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6C8BDDB-1AA9-4CDC-80A0-B0BF343FFE1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701816-EB55-43E2-8CE0-F28407EB4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MN Medicaid Ortho Portal Training   |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820DE57-2A8D-4FD9-BBCD-7F9628122E51}"/>
              </a:ext>
            </a:extLst>
          </p:cNvPr>
          <p:cNvCxnSpPr/>
          <p:nvPr/>
        </p:nvCxnSpPr>
        <p:spPr>
          <a:xfrm>
            <a:off x="3344103" y="843585"/>
            <a:ext cx="4796720" cy="0"/>
          </a:xfrm>
          <a:prstGeom prst="line">
            <a:avLst/>
          </a:prstGeom>
          <a:ln w="28575">
            <a:solidFill>
              <a:srgbClr val="D9C9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 descr="Badge 10 with solid fill">
            <a:extLst>
              <a:ext uri="{FF2B5EF4-FFF2-40B4-BE49-F238E27FC236}">
                <a16:creationId xmlns:a16="http://schemas.microsoft.com/office/drawing/2014/main" id="{05DD5BF8-03D8-466D-B492-4256768B6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050" y="255197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B27D3D-C33C-4C94-ABB1-8AAF37FD01D4}"/>
              </a:ext>
            </a:extLst>
          </p:cNvPr>
          <p:cNvSpPr txBox="1"/>
          <p:nvPr/>
        </p:nvSpPr>
        <p:spPr>
          <a:xfrm>
            <a:off x="245918" y="1833348"/>
            <a:ext cx="2480764" cy="1909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solidFill>
                <a:schemeClr val="bg1"/>
              </a:solidFill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EF8A45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 the procedure code in search bar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EF8A45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hoose the correct code from the drop-down. 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C691F29-1D3F-48C6-A836-98C95C71D9BE}"/>
              </a:ext>
            </a:extLst>
          </p:cNvPr>
          <p:cNvGrpSpPr/>
          <p:nvPr/>
        </p:nvGrpSpPr>
        <p:grpSpPr>
          <a:xfrm>
            <a:off x="824311" y="326634"/>
            <a:ext cx="1000125" cy="771525"/>
            <a:chOff x="595821" y="5366870"/>
            <a:chExt cx="1000125" cy="771525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13DDFC5-3396-4B3F-9B68-7569E7B82DB0}"/>
                </a:ext>
              </a:extLst>
            </p:cNvPr>
            <p:cNvSpPr/>
            <p:nvPr/>
          </p:nvSpPr>
          <p:spPr>
            <a:xfrm>
              <a:off x="595821" y="5366870"/>
              <a:ext cx="771525" cy="771525"/>
            </a:xfrm>
            <a:prstGeom prst="ellipse">
              <a:avLst/>
            </a:prstGeom>
            <a:solidFill>
              <a:srgbClr val="D4CC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DA2E1B9-93F7-4FD7-A58B-EAE6129A83D2}"/>
                </a:ext>
              </a:extLst>
            </p:cNvPr>
            <p:cNvSpPr txBox="1"/>
            <p:nvPr/>
          </p:nvSpPr>
          <p:spPr>
            <a:xfrm>
              <a:off x="595821" y="5390215"/>
              <a:ext cx="1000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spc="-100" dirty="0">
                  <a:solidFill>
                    <a:srgbClr val="37465E"/>
                  </a:solidFill>
                </a:rPr>
                <a:t>14</a:t>
              </a:r>
              <a:endParaRPr lang="en-US" sz="4800" b="1" spc="-100" dirty="0">
                <a:solidFill>
                  <a:srgbClr val="37465E"/>
                </a:solidFill>
              </a:endParaRPr>
            </a:p>
          </p:txBody>
        </p:sp>
      </p:grpSp>
      <p:pic>
        <p:nvPicPr>
          <p:cNvPr id="5" name="Picture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B1BC1352-A159-049A-8D17-731143601A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0503" y="1346932"/>
            <a:ext cx="8903633" cy="30201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876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D30E2453-BE63-E06E-6A09-59B069B84EA7}"/>
              </a:ext>
            </a:extLst>
          </p:cNvPr>
          <p:cNvSpPr/>
          <p:nvPr/>
        </p:nvSpPr>
        <p:spPr>
          <a:xfrm>
            <a:off x="-5254" y="3956364"/>
            <a:ext cx="2718572" cy="2317687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75CF42-5A34-426E-8CE5-BAAE6B9C8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103" y="422195"/>
            <a:ext cx="5640099" cy="436093"/>
          </a:xfrm>
        </p:spPr>
        <p:txBody>
          <a:bodyPr/>
          <a:lstStyle/>
          <a:p>
            <a:r>
              <a:rPr lang="en-US" dirty="0"/>
              <a:t>Atrezzo Provider Portal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7FD9F8-2094-4B2A-80A8-7D5A6742B1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5889" y="1187599"/>
            <a:ext cx="2396971" cy="1470924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cap="all" dirty="0">
                <a:solidFill>
                  <a:schemeClr val="bg1"/>
                </a:solidFill>
              </a:rPr>
              <a:t>Requests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F12468-C4D6-4968-AC03-797DA09D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6C8BDDB-1AA9-4CDC-80A0-B0BF343FFE1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701816-EB55-43E2-8CE0-F28407EB4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MN Medicaid Ortho Portal Training   |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820DE57-2A8D-4FD9-BBCD-7F9628122E51}"/>
              </a:ext>
            </a:extLst>
          </p:cNvPr>
          <p:cNvCxnSpPr/>
          <p:nvPr/>
        </p:nvCxnSpPr>
        <p:spPr>
          <a:xfrm>
            <a:off x="3344103" y="843585"/>
            <a:ext cx="4796720" cy="0"/>
          </a:xfrm>
          <a:prstGeom prst="line">
            <a:avLst/>
          </a:prstGeom>
          <a:ln w="28575">
            <a:solidFill>
              <a:srgbClr val="D9C9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 descr="Badge 10 with solid fill">
            <a:extLst>
              <a:ext uri="{FF2B5EF4-FFF2-40B4-BE49-F238E27FC236}">
                <a16:creationId xmlns:a16="http://schemas.microsoft.com/office/drawing/2014/main" id="{05DD5BF8-03D8-466D-B492-4256768B6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050" y="255197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B27D3D-C33C-4C94-ABB1-8AAF37FD01D4}"/>
              </a:ext>
            </a:extLst>
          </p:cNvPr>
          <p:cNvSpPr txBox="1"/>
          <p:nvPr/>
        </p:nvSpPr>
        <p:spPr>
          <a:xfrm>
            <a:off x="206333" y="1828141"/>
            <a:ext cx="2480764" cy="46628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EF8A45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 Requested Start Date.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EF8A45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 the Requested Duration (this will populate the correct Requested End date).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EF8A45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 </a:t>
            </a:r>
            <a:r>
              <a:rPr lang="en-US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Requested quantity.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EF8A45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Repeat the process for additional procedure codes by entering an additional code in the search field.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EF8A45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on “Go to Questionaries” to continue.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EF8A45"/>
              </a:buClr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AEAF64E-D445-4FDD-9E6B-E596FAEFF8BC}"/>
              </a:ext>
            </a:extLst>
          </p:cNvPr>
          <p:cNvGrpSpPr/>
          <p:nvPr/>
        </p:nvGrpSpPr>
        <p:grpSpPr>
          <a:xfrm>
            <a:off x="824311" y="326634"/>
            <a:ext cx="1000125" cy="771525"/>
            <a:chOff x="595821" y="5366870"/>
            <a:chExt cx="1000125" cy="77152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96080B2-4467-448E-8913-83169E00E4C8}"/>
                </a:ext>
              </a:extLst>
            </p:cNvPr>
            <p:cNvSpPr/>
            <p:nvPr/>
          </p:nvSpPr>
          <p:spPr>
            <a:xfrm>
              <a:off x="595821" y="5366870"/>
              <a:ext cx="771525" cy="771525"/>
            </a:xfrm>
            <a:prstGeom prst="ellipse">
              <a:avLst/>
            </a:prstGeom>
            <a:solidFill>
              <a:srgbClr val="D4CC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7710AAB-66AB-4736-A777-445CAE4D6296}"/>
                </a:ext>
              </a:extLst>
            </p:cNvPr>
            <p:cNvSpPr txBox="1"/>
            <p:nvPr/>
          </p:nvSpPr>
          <p:spPr>
            <a:xfrm>
              <a:off x="595821" y="5390215"/>
              <a:ext cx="1000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spc="-100" dirty="0">
                  <a:solidFill>
                    <a:srgbClr val="37465E"/>
                  </a:solidFill>
                </a:rPr>
                <a:t>15</a:t>
              </a:r>
              <a:endParaRPr lang="en-US" sz="4800" b="1" spc="-100" dirty="0">
                <a:solidFill>
                  <a:srgbClr val="37465E"/>
                </a:solidFill>
              </a:endParaRPr>
            </a:p>
          </p:txBody>
        </p:sp>
      </p:grp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21D6035F-1E6A-E629-6719-2A3F19D97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8684" y="1563363"/>
            <a:ext cx="8994263" cy="37312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C599AA-B2D1-6CEC-721E-DDCB2F8D83D1}"/>
              </a:ext>
            </a:extLst>
          </p:cNvPr>
          <p:cNvSpPr txBox="1"/>
          <p:nvPr/>
        </p:nvSpPr>
        <p:spPr>
          <a:xfrm>
            <a:off x="3344103" y="1057865"/>
            <a:ext cx="8023586" cy="369332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7465E"/>
                </a:solidFill>
                <a:latin typeface="+mj-lt"/>
              </a:rPr>
              <a:t>REQUEST 01 WILL DISPLAY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4A6D12-C522-5B42-059A-4F045E653964}"/>
              </a:ext>
            </a:extLst>
          </p:cNvPr>
          <p:cNvSpPr txBox="1"/>
          <p:nvPr/>
        </p:nvSpPr>
        <p:spPr>
          <a:xfrm>
            <a:off x="8420138" y="2658523"/>
            <a:ext cx="29876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C00000"/>
                </a:solidFill>
              </a:rPr>
              <a:t>| Prior Auth – Start Date – Today’s Date (excluding D1110)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571214-8CF1-889C-13AE-6F37B756E1D5}"/>
              </a:ext>
            </a:extLst>
          </p:cNvPr>
          <p:cNvSpPr txBox="1"/>
          <p:nvPr/>
        </p:nvSpPr>
        <p:spPr>
          <a:xfrm>
            <a:off x="8420138" y="2873967"/>
            <a:ext cx="29876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C00000"/>
                </a:solidFill>
              </a:rPr>
              <a:t>| Retro – Use actual dates of service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B79912-505A-BED5-9E63-2EE1F3016E45}"/>
              </a:ext>
            </a:extLst>
          </p:cNvPr>
          <p:cNvSpPr txBox="1"/>
          <p:nvPr/>
        </p:nvSpPr>
        <p:spPr>
          <a:xfrm>
            <a:off x="8420138" y="3824190"/>
            <a:ext cx="29876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C00000"/>
                </a:solidFill>
              </a:rPr>
              <a:t>|Leave Frequency, Rate, and Modifier(s) blank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AE2CA5-D3B4-20C2-2C2D-7DB6F89005EB}"/>
              </a:ext>
            </a:extLst>
          </p:cNvPr>
          <p:cNvSpPr txBox="1"/>
          <p:nvPr/>
        </p:nvSpPr>
        <p:spPr>
          <a:xfrm>
            <a:off x="5242573" y="5730838"/>
            <a:ext cx="5796500" cy="1163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i="1" dirty="0">
                <a:solidFill>
                  <a:srgbClr val="EF8A4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*Providers are not permitted to submit cases as “insufficient information” status (warning message will pop-up that will prompt you to correct the error).</a:t>
            </a:r>
          </a:p>
          <a:p>
            <a:endParaRPr lang="en-US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053C572-D6E5-8E54-BF51-38F5CB5E0183}"/>
              </a:ext>
            </a:extLst>
          </p:cNvPr>
          <p:cNvSpPr/>
          <p:nvPr/>
        </p:nvSpPr>
        <p:spPr>
          <a:xfrm>
            <a:off x="11004604" y="4858247"/>
            <a:ext cx="806861" cy="32255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allout: Line 20">
            <a:extLst>
              <a:ext uri="{FF2B5EF4-FFF2-40B4-BE49-F238E27FC236}">
                <a16:creationId xmlns:a16="http://schemas.microsoft.com/office/drawing/2014/main" id="{048F6286-7764-AEC0-5805-860C99F85CC8}"/>
              </a:ext>
            </a:extLst>
          </p:cNvPr>
          <p:cNvSpPr/>
          <p:nvPr/>
        </p:nvSpPr>
        <p:spPr>
          <a:xfrm>
            <a:off x="5286301" y="5250778"/>
            <a:ext cx="5606985" cy="434724"/>
          </a:xfrm>
          <a:prstGeom prst="borderCallout1">
            <a:avLst>
              <a:gd name="adj1" fmla="val -3198"/>
              <a:gd name="adj2" fmla="val 37200"/>
              <a:gd name="adj3" fmla="val -183805"/>
              <a:gd name="adj4" fmla="val 54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*For SRP codes D4341 and D4342, please create a request line for each quadrant and choose the correct quadrant on the lower left. </a:t>
            </a:r>
          </a:p>
        </p:txBody>
      </p:sp>
    </p:spTree>
    <p:extLst>
      <p:ext uri="{BB962C8B-B14F-4D97-AF65-F5344CB8AC3E}">
        <p14:creationId xmlns:p14="http://schemas.microsoft.com/office/powerpoint/2010/main" val="3000667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75CF42-5A34-426E-8CE5-BAAE6B9C8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103" y="404388"/>
            <a:ext cx="5640099" cy="436093"/>
          </a:xfrm>
        </p:spPr>
        <p:txBody>
          <a:bodyPr/>
          <a:lstStyle/>
          <a:p>
            <a:r>
              <a:rPr lang="en-US" dirty="0"/>
              <a:t>Atrezzo Provider Portal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7FD9F8-2094-4B2A-80A8-7D5A6742B1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5889" y="1187599"/>
            <a:ext cx="2396971" cy="1470924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cap="all" dirty="0">
                <a:solidFill>
                  <a:schemeClr val="bg1"/>
                </a:solidFill>
              </a:rPr>
              <a:t>questionnaire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F12468-C4D6-4968-AC03-797DA09D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6C8BDDB-1AA9-4CDC-80A0-B0BF343FFE1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701816-EB55-43E2-8CE0-F28407EB4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MN Medicaid Ortho Portal Training   |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820DE57-2A8D-4FD9-BBCD-7F9628122E51}"/>
              </a:ext>
            </a:extLst>
          </p:cNvPr>
          <p:cNvCxnSpPr/>
          <p:nvPr/>
        </p:nvCxnSpPr>
        <p:spPr>
          <a:xfrm>
            <a:off x="3344103" y="843585"/>
            <a:ext cx="4796720" cy="0"/>
          </a:xfrm>
          <a:prstGeom prst="line">
            <a:avLst/>
          </a:prstGeom>
          <a:ln w="28575">
            <a:solidFill>
              <a:srgbClr val="D9C9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 descr="Badge 10 with solid fill">
            <a:extLst>
              <a:ext uri="{FF2B5EF4-FFF2-40B4-BE49-F238E27FC236}">
                <a16:creationId xmlns:a16="http://schemas.microsoft.com/office/drawing/2014/main" id="{05DD5BF8-03D8-466D-B492-4256768B6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050" y="255197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B27D3D-C33C-4C94-ABB1-8AAF37FD01D4}"/>
              </a:ext>
            </a:extLst>
          </p:cNvPr>
          <p:cNvSpPr txBox="1"/>
          <p:nvPr/>
        </p:nvSpPr>
        <p:spPr>
          <a:xfrm>
            <a:off x="125889" y="1886315"/>
            <a:ext cx="24807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F8A45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on “Take” under Action to complete the questionnaire.</a:t>
            </a:r>
          </a:p>
          <a:p>
            <a:pPr marL="285750" indent="-285750">
              <a:buClr>
                <a:srgbClr val="EF8A45"/>
              </a:buClr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EF8A45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Upon questionnaire completion, click on “Go to Attachments” to upload the documents.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AD1E540-FAAC-4563-B7C9-D918835BB93A}"/>
              </a:ext>
            </a:extLst>
          </p:cNvPr>
          <p:cNvGrpSpPr/>
          <p:nvPr/>
        </p:nvGrpSpPr>
        <p:grpSpPr>
          <a:xfrm>
            <a:off x="824311" y="326634"/>
            <a:ext cx="1000125" cy="771525"/>
            <a:chOff x="595821" y="5366870"/>
            <a:chExt cx="1000125" cy="771525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C0E9F10-8CAB-4BF9-BEA3-654205DFF1A2}"/>
                </a:ext>
              </a:extLst>
            </p:cNvPr>
            <p:cNvSpPr/>
            <p:nvPr/>
          </p:nvSpPr>
          <p:spPr>
            <a:xfrm>
              <a:off x="595821" y="5366870"/>
              <a:ext cx="771525" cy="771525"/>
            </a:xfrm>
            <a:prstGeom prst="ellipse">
              <a:avLst/>
            </a:prstGeom>
            <a:solidFill>
              <a:srgbClr val="D4CC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EE0F6EC-0AEC-4263-BF8C-E3FBECDD832D}"/>
                </a:ext>
              </a:extLst>
            </p:cNvPr>
            <p:cNvSpPr txBox="1"/>
            <p:nvPr/>
          </p:nvSpPr>
          <p:spPr>
            <a:xfrm>
              <a:off x="595821" y="5390215"/>
              <a:ext cx="1000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spc="-100" dirty="0">
                  <a:solidFill>
                    <a:srgbClr val="37465E"/>
                  </a:solidFill>
                </a:rPr>
                <a:t>16</a:t>
              </a:r>
              <a:endParaRPr lang="en-US" sz="4800" b="1" spc="-100" dirty="0">
                <a:solidFill>
                  <a:srgbClr val="37465E"/>
                </a:solidFill>
              </a:endParaRPr>
            </a:p>
          </p:txBody>
        </p:sp>
      </p:grpSp>
      <p:pic>
        <p:nvPicPr>
          <p:cNvPr id="5" name="Picture 4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840BF71B-54A6-3CCB-5569-88490A0237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0773" y="2081244"/>
            <a:ext cx="8679117" cy="25091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93232C-B227-F222-DDD1-3DEA17EFA05D}"/>
              </a:ext>
            </a:extLst>
          </p:cNvPr>
          <p:cNvSpPr txBox="1"/>
          <p:nvPr/>
        </p:nvSpPr>
        <p:spPr>
          <a:xfrm>
            <a:off x="3132814" y="1057865"/>
            <a:ext cx="8484042" cy="923330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54698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If there are any questionnaires required for completion, they will be displayed here.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604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0033F5-C07A-4DE6-B6BB-A4951AD1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634654"/>
            <a:ext cx="5595521" cy="436093"/>
          </a:xfrm>
        </p:spPr>
        <p:txBody>
          <a:bodyPr/>
          <a:lstStyle/>
          <a:p>
            <a:r>
              <a:rPr lang="en-US" dirty="0"/>
              <a:t>Atrezzo Provider Portal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3EFC6F-348D-41A2-AB40-DC0144833CB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9796" y="2230486"/>
            <a:ext cx="7006276" cy="3992860"/>
          </a:xfrm>
        </p:spPr>
        <p:txBody>
          <a:bodyPr/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b="0" dirty="0">
                <a:solidFill>
                  <a:srgbClr val="37465E"/>
                </a:solidFill>
                <a:latin typeface="+mn-lt"/>
              </a:rPr>
              <a:t>Secure access to Atrezzo Connect (Provider Portal)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b="0" dirty="0">
                <a:solidFill>
                  <a:srgbClr val="37465E"/>
                </a:solidFill>
                <a:latin typeface="+mn-lt"/>
              </a:rPr>
              <a:t>Provider will be able to access letters by Case/Request, Respond/Send messages To/From KEPRO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b="0" dirty="0">
                <a:solidFill>
                  <a:srgbClr val="37465E"/>
                </a:solidFill>
                <a:latin typeface="Open Sans"/>
              </a:rPr>
              <a:t>Receipt of a Kepro Case ID# to confirm Kepro has successfully received your submission.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7465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sz="2000" b="0" dirty="0">
              <a:solidFill>
                <a:srgbClr val="37465E"/>
              </a:solidFill>
              <a:latin typeface="+mn-lt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sz="2000" b="0" dirty="0">
              <a:solidFill>
                <a:srgbClr val="37465E"/>
              </a:solidFill>
              <a:latin typeface="+mn-l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01C4FC-648F-4806-802A-E57A73869021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876300" y="1663988"/>
            <a:ext cx="6010632" cy="583354"/>
          </a:xfrm>
        </p:spPr>
        <p:txBody>
          <a:bodyPr vert="horz" lIns="0" tIns="45720" rIns="91440" bIns="45720" rtlCol="0" anchor="t">
            <a:noAutofit/>
          </a:bodyPr>
          <a:lstStyle/>
          <a:p>
            <a:r>
              <a:rPr lang="en-US" sz="2800" b="1" dirty="0">
                <a:solidFill>
                  <a:srgbClr val="37465E"/>
                </a:solidFill>
                <a:latin typeface="+mj-lt"/>
                <a:ea typeface="Open Sans"/>
                <a:cs typeface="Open Sans"/>
              </a:rPr>
              <a:t>Atrezzo Provider Portal allows for: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278430A8-D921-4FC4-B9A0-A3740F22D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3" y="6509628"/>
            <a:ext cx="784217" cy="294668"/>
          </a:xfrm>
        </p:spPr>
        <p:txBody>
          <a:bodyPr/>
          <a:lstStyle/>
          <a:p>
            <a:r>
              <a:rPr lang="en-US" b="1" dirty="0"/>
              <a:t>Page </a:t>
            </a:r>
            <a:fld id="{C6C8BDDB-1AA9-4CDC-80A0-B0BF343FFE1A}" type="slidenum">
              <a:rPr lang="en-US" b="1" smtClean="0"/>
              <a:pPr/>
              <a:t>2</a:t>
            </a:fld>
            <a:endParaRPr lang="en-US" b="1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82BD00E1-1A4F-4650-8409-F77FE581D324}"/>
              </a:ext>
            </a:extLst>
          </p:cNvPr>
          <p:cNvSpPr txBox="1">
            <a:spLocks/>
          </p:cNvSpPr>
          <p:nvPr/>
        </p:nvSpPr>
        <p:spPr>
          <a:xfrm>
            <a:off x="9811076" y="3632541"/>
            <a:ext cx="1486056" cy="294669"/>
          </a:xfrm>
          <a:prstGeom prst="rect">
            <a:avLst/>
          </a:prstGeom>
        </p:spPr>
        <p:txBody>
          <a:bodyPr vert="horz" lIns="0" tIns="45720" rIns="0" bIns="45720" rtlCol="0" anchor="ctr" anchorCtr="1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F8A44"/>
              </a:buClr>
              <a:buFont typeface="+mj-lt"/>
              <a:buNone/>
              <a:defRPr sz="1400" b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F8A44"/>
              </a:buClr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Raleway SemiBold" panose="020B07030301010600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F8A44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Raleway SemiBold" panose="020B07030301010600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F8A44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Raleway SemiBold" panose="020B07030301010600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F8A44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Raleway SemiBold" panose="020B07030301010600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767CB38B-9D7A-967B-43C4-AE2A68F89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957" y="4375606"/>
            <a:ext cx="3719234" cy="22813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FF4D5C65-9B0A-5461-7B4D-F79112BCA3EB}"/>
              </a:ext>
            </a:extLst>
          </p:cNvPr>
          <p:cNvSpPr txBox="1">
            <a:spLocks/>
          </p:cNvSpPr>
          <p:nvPr/>
        </p:nvSpPr>
        <p:spPr>
          <a:xfrm>
            <a:off x="9148834" y="6500585"/>
            <a:ext cx="2281003" cy="294668"/>
          </a:xfrm>
          <a:prstGeom prst="rect">
            <a:avLst/>
          </a:prstGeom>
        </p:spPr>
        <p:txBody>
          <a:bodyPr lIns="0" anchor="ctr"/>
          <a:lstStyle>
            <a:defPPr>
              <a:defRPr lang="en-US"/>
            </a:defPPr>
            <a:lvl1pPr marL="0" algn="r" defTabSz="914400" rtl="0" eaLnBrk="1" latinLnBrk="0" hangingPunct="1">
              <a:defRPr sz="1050" b="1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D1110 Questionnaire Training   |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DE2598-35E1-ABB0-F33C-44959F5A3365}"/>
              </a:ext>
            </a:extLst>
          </p:cNvPr>
          <p:cNvSpPr txBox="1"/>
          <p:nvPr/>
        </p:nvSpPr>
        <p:spPr>
          <a:xfrm>
            <a:off x="9188530" y="884760"/>
            <a:ext cx="2855359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u="sng" dirty="0">
              <a:solidFill>
                <a:srgbClr val="EF8A45"/>
              </a:solidFill>
              <a:latin typeface="+mj-lt"/>
            </a:endParaRPr>
          </a:p>
          <a:p>
            <a:pPr algn="ctr">
              <a:spcAft>
                <a:spcPts val="600"/>
              </a:spcAft>
            </a:pPr>
            <a:r>
              <a:rPr lang="en-US" sz="2400" b="1" u="sng" dirty="0">
                <a:solidFill>
                  <a:srgbClr val="EF8A45"/>
                </a:solidFill>
                <a:latin typeface="+mj-lt"/>
              </a:rPr>
              <a:t>Training Website: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1800" b="1" dirty="0">
                <a:solidFill>
                  <a:schemeClr val="bg1"/>
                </a:solidFill>
                <a:latin typeface="+mn-lt"/>
              </a:rPr>
              <a:t>For in-depth training on the new Atrezzo Platform, please visit:</a:t>
            </a:r>
          </a:p>
          <a:p>
            <a:endParaRPr lang="en-US" sz="1800" b="1" dirty="0">
              <a:solidFill>
                <a:schemeClr val="bg1"/>
              </a:solidFill>
              <a:latin typeface="+mn-lt"/>
            </a:endParaRPr>
          </a:p>
          <a:p>
            <a:pPr algn="r"/>
            <a:r>
              <a:rPr lang="en-US" sz="1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b="1" dirty="0">
                <a:solidFill>
                  <a:srgbClr val="70C2D4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mhcp.Kepro.com/training </a:t>
            </a:r>
            <a:endParaRPr lang="en-US" sz="1600" b="1" dirty="0">
              <a:solidFill>
                <a:srgbClr val="70C2D4"/>
              </a:solidFill>
              <a:latin typeface="+mn-lt"/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+mn-lt"/>
              </a:rPr>
              <a:t> &gt;  Atrezzo Provider Portal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>
              <a:solidFill>
                <a:schemeClr val="bg1"/>
              </a:solidFill>
            </a:endParaRPr>
          </a:p>
          <a:p>
            <a:pPr algn="r"/>
            <a:endParaRPr lang="en-US" sz="2000" b="1" u="sng" dirty="0">
              <a:solidFill>
                <a:srgbClr val="EF8A45"/>
              </a:solidFill>
              <a:latin typeface="+mj-lt"/>
            </a:endParaRPr>
          </a:p>
          <a:p>
            <a:pPr algn="ctr"/>
            <a:endParaRPr lang="en-US" sz="2000" b="1" u="sng" dirty="0">
              <a:solidFill>
                <a:srgbClr val="EF8A45"/>
              </a:solidFill>
              <a:latin typeface="+mj-lt"/>
            </a:endParaRPr>
          </a:p>
          <a:p>
            <a:pPr algn="ctr"/>
            <a:r>
              <a:rPr lang="en-US" sz="2000" b="1" u="sng" dirty="0">
                <a:solidFill>
                  <a:srgbClr val="EF8A45"/>
                </a:solidFill>
                <a:latin typeface="+mj-lt"/>
              </a:rPr>
              <a:t>Training Video Link:</a:t>
            </a:r>
          </a:p>
          <a:p>
            <a:endParaRPr lang="en-US" sz="1600" b="1" dirty="0">
              <a:solidFill>
                <a:srgbClr val="70C2D4"/>
              </a:solidFill>
              <a:latin typeface="+mj-lt"/>
            </a:endParaRPr>
          </a:p>
          <a:p>
            <a:pPr algn="ctr"/>
            <a:r>
              <a:rPr lang="en-US" sz="1600" b="1" dirty="0">
                <a:solidFill>
                  <a:srgbClr val="70C2D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MHCP Atrezzo Portal </a:t>
            </a:r>
            <a:r>
              <a:rPr lang="en-US" sz="1600" b="1" dirty="0">
                <a:solidFill>
                  <a:srgbClr val="70C2D4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Create Case Wizard Training Video</a:t>
            </a:r>
            <a:endParaRPr lang="en-US" sz="1600" b="1" dirty="0">
              <a:solidFill>
                <a:srgbClr val="70C2D4"/>
              </a:solidFill>
              <a:latin typeface="+mn-lt"/>
            </a:endParaRPr>
          </a:p>
          <a:p>
            <a:endParaRPr lang="en-US" sz="2400" b="1" dirty="0">
              <a:solidFill>
                <a:srgbClr val="70C2D4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82692B1-F5BD-93A5-155A-3B71E3FF2150}"/>
              </a:ext>
            </a:extLst>
          </p:cNvPr>
          <p:cNvSpPr/>
          <p:nvPr/>
        </p:nvSpPr>
        <p:spPr>
          <a:xfrm>
            <a:off x="9120322" y="541538"/>
            <a:ext cx="2974020" cy="5291091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raphic 9" descr="Presentation with media outline">
            <a:extLst>
              <a:ext uri="{FF2B5EF4-FFF2-40B4-BE49-F238E27FC236}">
                <a16:creationId xmlns:a16="http://schemas.microsoft.com/office/drawing/2014/main" id="{E30D80DC-FF11-D133-E097-5FB57BFDEB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77444" y="3799560"/>
            <a:ext cx="659776" cy="659776"/>
          </a:xfrm>
          <a:prstGeom prst="rect">
            <a:avLst/>
          </a:prstGeom>
        </p:spPr>
      </p:pic>
      <p:pic>
        <p:nvPicPr>
          <p:cNvPr id="14" name="Graphic 13" descr="Internet outline">
            <a:extLst>
              <a:ext uri="{FF2B5EF4-FFF2-40B4-BE49-F238E27FC236}">
                <a16:creationId xmlns:a16="http://schemas.microsoft.com/office/drawing/2014/main" id="{304C2DBD-B6AD-9170-3414-BD44801C89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06849" y="619687"/>
            <a:ext cx="639318" cy="639318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18A7C13-E144-85E8-6734-28D39AADE5B9}"/>
              </a:ext>
            </a:extLst>
          </p:cNvPr>
          <p:cNvCxnSpPr/>
          <p:nvPr/>
        </p:nvCxnSpPr>
        <p:spPr>
          <a:xfrm>
            <a:off x="9784825" y="3688486"/>
            <a:ext cx="1645013" cy="0"/>
          </a:xfrm>
          <a:prstGeom prst="line">
            <a:avLst/>
          </a:prstGeom>
          <a:ln>
            <a:solidFill>
              <a:srgbClr val="F2F2F2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390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75CF42-5A34-426E-8CE5-BAAE6B9C8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103" y="407492"/>
            <a:ext cx="5640099" cy="436093"/>
          </a:xfrm>
        </p:spPr>
        <p:txBody>
          <a:bodyPr/>
          <a:lstStyle/>
          <a:p>
            <a:r>
              <a:rPr lang="en-US" dirty="0"/>
              <a:t>Atrezzo Provider Portal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7FD9F8-2094-4B2A-80A8-7D5A6742B1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5889" y="1187599"/>
            <a:ext cx="2396971" cy="1470924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cap="all" dirty="0">
                <a:solidFill>
                  <a:schemeClr val="bg1"/>
                </a:solidFill>
              </a:rPr>
              <a:t>attachments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F12468-C4D6-4968-AC03-797DA09D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6C8BDDB-1AA9-4CDC-80A0-B0BF343FFE1A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701816-EB55-43E2-8CE0-F28407EB4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MN Medicaid Ortho Portal Training   |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820DE57-2A8D-4FD9-BBCD-7F9628122E51}"/>
              </a:ext>
            </a:extLst>
          </p:cNvPr>
          <p:cNvCxnSpPr/>
          <p:nvPr/>
        </p:nvCxnSpPr>
        <p:spPr>
          <a:xfrm>
            <a:off x="3344103" y="843585"/>
            <a:ext cx="4796720" cy="0"/>
          </a:xfrm>
          <a:prstGeom prst="line">
            <a:avLst/>
          </a:prstGeom>
          <a:ln w="28575">
            <a:solidFill>
              <a:srgbClr val="D9C9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C87D0C0E-C9C0-4E5C-8470-75194DC8C3D0}"/>
              </a:ext>
            </a:extLst>
          </p:cNvPr>
          <p:cNvSpPr/>
          <p:nvPr/>
        </p:nvSpPr>
        <p:spPr>
          <a:xfrm>
            <a:off x="5448300" y="1187599"/>
            <a:ext cx="3038475" cy="490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F00868-7326-4AC1-A450-D42D905C94A3}"/>
              </a:ext>
            </a:extLst>
          </p:cNvPr>
          <p:cNvSpPr/>
          <p:nvPr/>
        </p:nvSpPr>
        <p:spPr>
          <a:xfrm>
            <a:off x="3168681" y="1852352"/>
            <a:ext cx="1294434" cy="489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phic 5" descr="Badge 10 with solid fill">
            <a:extLst>
              <a:ext uri="{FF2B5EF4-FFF2-40B4-BE49-F238E27FC236}">
                <a16:creationId xmlns:a16="http://schemas.microsoft.com/office/drawing/2014/main" id="{05DD5BF8-03D8-466D-B492-4256768B6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050" y="255197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B27D3D-C33C-4C94-ABB1-8AAF37FD01D4}"/>
              </a:ext>
            </a:extLst>
          </p:cNvPr>
          <p:cNvSpPr txBox="1"/>
          <p:nvPr/>
        </p:nvSpPr>
        <p:spPr>
          <a:xfrm>
            <a:off x="125889" y="1852352"/>
            <a:ext cx="2480764" cy="2754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EF8A45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on “Upload documents.” </a:t>
            </a:r>
          </a:p>
          <a:p>
            <a:pPr marL="285750"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*You can drag and drop your documents, or you can browse </a:t>
            </a:r>
            <a:r>
              <a:rPr lang="en-US" sz="14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</a:t>
            </a:r>
            <a:r>
              <a:rPr lang="en-US" sz="14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iles. 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EF8A45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Once the documents are chosen, click on “Upload.”</a:t>
            </a: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0070AE2-A03D-455B-94FB-801CB04487B3}"/>
              </a:ext>
            </a:extLst>
          </p:cNvPr>
          <p:cNvGrpSpPr/>
          <p:nvPr/>
        </p:nvGrpSpPr>
        <p:grpSpPr>
          <a:xfrm>
            <a:off x="824311" y="326634"/>
            <a:ext cx="1000125" cy="771525"/>
            <a:chOff x="595821" y="5366870"/>
            <a:chExt cx="1000125" cy="771525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E0C6270-A43D-4078-A0B0-39627529B5E3}"/>
                </a:ext>
              </a:extLst>
            </p:cNvPr>
            <p:cNvSpPr/>
            <p:nvPr/>
          </p:nvSpPr>
          <p:spPr>
            <a:xfrm>
              <a:off x="595821" y="5366870"/>
              <a:ext cx="771525" cy="771525"/>
            </a:xfrm>
            <a:prstGeom prst="ellipse">
              <a:avLst/>
            </a:prstGeom>
            <a:solidFill>
              <a:srgbClr val="D4CC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5918086-964D-4EA2-9D47-93C783842D74}"/>
                </a:ext>
              </a:extLst>
            </p:cNvPr>
            <p:cNvSpPr txBox="1"/>
            <p:nvPr/>
          </p:nvSpPr>
          <p:spPr>
            <a:xfrm>
              <a:off x="595821" y="5390215"/>
              <a:ext cx="1000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spc="-100" dirty="0">
                  <a:solidFill>
                    <a:srgbClr val="37465E"/>
                  </a:solidFill>
                </a:rPr>
                <a:t>17</a:t>
              </a:r>
              <a:endParaRPr lang="en-US" sz="4800" b="1" spc="-100" dirty="0">
                <a:solidFill>
                  <a:srgbClr val="37465E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A3E3894-DCAD-0BE6-494B-0EB010C8CEA9}"/>
              </a:ext>
            </a:extLst>
          </p:cNvPr>
          <p:cNvGrpSpPr/>
          <p:nvPr/>
        </p:nvGrpSpPr>
        <p:grpSpPr>
          <a:xfrm>
            <a:off x="3124200" y="1187598"/>
            <a:ext cx="8012170" cy="4052309"/>
            <a:chOff x="3124200" y="1187598"/>
            <a:chExt cx="8012170" cy="405230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92E8F77-BDEF-8725-D7F7-7A613617E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24200" y="1187598"/>
              <a:ext cx="8012170" cy="405230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C3DF7BBA-1AD5-7545-13F3-473929FA4756}"/>
                </a:ext>
              </a:extLst>
            </p:cNvPr>
            <p:cNvSpPr/>
            <p:nvPr/>
          </p:nvSpPr>
          <p:spPr>
            <a:xfrm>
              <a:off x="8571507" y="3559203"/>
              <a:ext cx="580445" cy="29221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2345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75CF42-5A34-426E-8CE5-BAAE6B9C8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103" y="400143"/>
            <a:ext cx="5640099" cy="436093"/>
          </a:xfrm>
        </p:spPr>
        <p:txBody>
          <a:bodyPr/>
          <a:lstStyle/>
          <a:p>
            <a:r>
              <a:rPr lang="en-US" dirty="0"/>
              <a:t>Atrezzo Provider Portal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7FD9F8-2094-4B2A-80A8-7D5A6742B1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5889" y="1187599"/>
            <a:ext cx="2396971" cy="1470924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cap="all" dirty="0">
                <a:solidFill>
                  <a:schemeClr val="bg1"/>
                </a:solidFill>
              </a:rPr>
              <a:t>Case note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F12468-C4D6-4968-AC03-797DA09D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6C8BDDB-1AA9-4CDC-80A0-B0BF343FFE1A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701816-EB55-43E2-8CE0-F28407EB4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MN Medicaid Ortho Portal Training   |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820DE57-2A8D-4FD9-BBCD-7F9628122E51}"/>
              </a:ext>
            </a:extLst>
          </p:cNvPr>
          <p:cNvCxnSpPr/>
          <p:nvPr/>
        </p:nvCxnSpPr>
        <p:spPr>
          <a:xfrm>
            <a:off x="3344103" y="843585"/>
            <a:ext cx="4796720" cy="0"/>
          </a:xfrm>
          <a:prstGeom prst="line">
            <a:avLst/>
          </a:prstGeom>
          <a:ln w="28575">
            <a:solidFill>
              <a:srgbClr val="D9C9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C87D0C0E-C9C0-4E5C-8470-75194DC8C3D0}"/>
              </a:ext>
            </a:extLst>
          </p:cNvPr>
          <p:cNvSpPr/>
          <p:nvPr/>
        </p:nvSpPr>
        <p:spPr>
          <a:xfrm>
            <a:off x="5448300" y="1187599"/>
            <a:ext cx="3038475" cy="490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F00868-7326-4AC1-A450-D42D905C94A3}"/>
              </a:ext>
            </a:extLst>
          </p:cNvPr>
          <p:cNvSpPr/>
          <p:nvPr/>
        </p:nvSpPr>
        <p:spPr>
          <a:xfrm>
            <a:off x="3168681" y="1852352"/>
            <a:ext cx="1294434" cy="489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phic 5" descr="Badge 10 with solid fill">
            <a:extLst>
              <a:ext uri="{FF2B5EF4-FFF2-40B4-BE49-F238E27FC236}">
                <a16:creationId xmlns:a16="http://schemas.microsoft.com/office/drawing/2014/main" id="{05DD5BF8-03D8-466D-B492-4256768B6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050" y="255197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B27D3D-C33C-4C94-ABB1-8AAF37FD01D4}"/>
              </a:ext>
            </a:extLst>
          </p:cNvPr>
          <p:cNvSpPr txBox="1"/>
          <p:nvPr/>
        </p:nvSpPr>
        <p:spPr>
          <a:xfrm>
            <a:off x="125889" y="1852352"/>
            <a:ext cx="2480764" cy="3046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Each step has a “Add a note” button displayed on the bottom left.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*A note can be added any time throughout the creation of the request; however, it is not necessary.</a:t>
            </a: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E3CC789-3C3E-4015-9307-036DF7774D98}"/>
              </a:ext>
            </a:extLst>
          </p:cNvPr>
          <p:cNvGrpSpPr/>
          <p:nvPr/>
        </p:nvGrpSpPr>
        <p:grpSpPr>
          <a:xfrm>
            <a:off x="824311" y="326634"/>
            <a:ext cx="1000125" cy="771525"/>
            <a:chOff x="595821" y="5366870"/>
            <a:chExt cx="1000125" cy="771525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04ABB5A-57DF-4F02-ADA9-E6786AAD8F69}"/>
                </a:ext>
              </a:extLst>
            </p:cNvPr>
            <p:cNvSpPr/>
            <p:nvPr/>
          </p:nvSpPr>
          <p:spPr>
            <a:xfrm>
              <a:off x="595821" y="5366870"/>
              <a:ext cx="771525" cy="771525"/>
            </a:xfrm>
            <a:prstGeom prst="ellipse">
              <a:avLst/>
            </a:prstGeom>
            <a:solidFill>
              <a:srgbClr val="D4CC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F9DAA06-8643-4A43-8532-7D430A3C290E}"/>
                </a:ext>
              </a:extLst>
            </p:cNvPr>
            <p:cNvSpPr txBox="1"/>
            <p:nvPr/>
          </p:nvSpPr>
          <p:spPr>
            <a:xfrm>
              <a:off x="595821" y="5390215"/>
              <a:ext cx="1000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spc="-100" dirty="0">
                  <a:solidFill>
                    <a:srgbClr val="37465E"/>
                  </a:solidFill>
                </a:rPr>
                <a:t>18</a:t>
              </a:r>
              <a:endParaRPr lang="en-US" sz="4800" b="1" spc="-100" dirty="0">
                <a:solidFill>
                  <a:srgbClr val="37465E"/>
                </a:solidFill>
              </a:endParaRPr>
            </a:p>
          </p:txBody>
        </p:sp>
      </p:grpSp>
      <p:pic>
        <p:nvPicPr>
          <p:cNvPr id="11" name="Picture 10" descr="Graphical user interface, text, application, email, website&#10;&#10;Description automatically generated">
            <a:extLst>
              <a:ext uri="{FF2B5EF4-FFF2-40B4-BE49-F238E27FC236}">
                <a16:creationId xmlns:a16="http://schemas.microsoft.com/office/drawing/2014/main" id="{36E0148A-9B23-0A72-4851-248BA691BC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0405" y="1256781"/>
            <a:ext cx="7896308" cy="37456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8A1E5B2-8497-4A11-F708-5A74FD71FF93}"/>
              </a:ext>
            </a:extLst>
          </p:cNvPr>
          <p:cNvSpPr/>
          <p:nvPr/>
        </p:nvSpPr>
        <p:spPr>
          <a:xfrm>
            <a:off x="3168681" y="3538330"/>
            <a:ext cx="894436" cy="389614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485B3A-CDF9-F72A-8F66-EB05EB013E15}"/>
              </a:ext>
            </a:extLst>
          </p:cNvPr>
          <p:cNvSpPr txBox="1"/>
          <p:nvPr/>
        </p:nvSpPr>
        <p:spPr>
          <a:xfrm>
            <a:off x="2874537" y="5136372"/>
            <a:ext cx="8728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*Please be advised when responding to this request, clinical rationale/medical necessity information must be captured within the physical record (written documentation) and not solely entered as a case note.</a:t>
            </a:r>
          </a:p>
        </p:txBody>
      </p:sp>
    </p:spTree>
    <p:extLst>
      <p:ext uri="{BB962C8B-B14F-4D97-AF65-F5344CB8AC3E}">
        <p14:creationId xmlns:p14="http://schemas.microsoft.com/office/powerpoint/2010/main" val="1646629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75CF42-5A34-426E-8CE5-BAAE6B9C8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103" y="433246"/>
            <a:ext cx="5640099" cy="436093"/>
          </a:xfrm>
        </p:spPr>
        <p:txBody>
          <a:bodyPr/>
          <a:lstStyle/>
          <a:p>
            <a:r>
              <a:rPr lang="en-US" dirty="0"/>
              <a:t>Atrezzo Provider Portal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7FD9F8-2094-4B2A-80A8-7D5A6742B1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5889" y="1187599"/>
            <a:ext cx="2396971" cy="1470924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cap="all" dirty="0">
                <a:solidFill>
                  <a:schemeClr val="bg1"/>
                </a:solidFill>
              </a:rPr>
              <a:t>attachments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F12468-C4D6-4968-AC03-797DA09D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6C8BDDB-1AA9-4CDC-80A0-B0BF343FFE1A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701816-EB55-43E2-8CE0-F28407EB4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MN Medicaid Ortho Portal Training   |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820DE57-2A8D-4FD9-BBCD-7F9628122E51}"/>
              </a:ext>
            </a:extLst>
          </p:cNvPr>
          <p:cNvCxnSpPr/>
          <p:nvPr/>
        </p:nvCxnSpPr>
        <p:spPr>
          <a:xfrm>
            <a:off x="3344103" y="843585"/>
            <a:ext cx="4796720" cy="0"/>
          </a:xfrm>
          <a:prstGeom prst="line">
            <a:avLst/>
          </a:prstGeom>
          <a:ln w="28575">
            <a:solidFill>
              <a:srgbClr val="D9C9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C87D0C0E-C9C0-4E5C-8470-75194DC8C3D0}"/>
              </a:ext>
            </a:extLst>
          </p:cNvPr>
          <p:cNvSpPr/>
          <p:nvPr/>
        </p:nvSpPr>
        <p:spPr>
          <a:xfrm>
            <a:off x="5448300" y="1187599"/>
            <a:ext cx="3038475" cy="490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F00868-7326-4AC1-A450-D42D905C94A3}"/>
              </a:ext>
            </a:extLst>
          </p:cNvPr>
          <p:cNvSpPr/>
          <p:nvPr/>
        </p:nvSpPr>
        <p:spPr>
          <a:xfrm>
            <a:off x="3168681" y="1852352"/>
            <a:ext cx="1294434" cy="489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phic 5" descr="Badge 10 with solid fill">
            <a:extLst>
              <a:ext uri="{FF2B5EF4-FFF2-40B4-BE49-F238E27FC236}">
                <a16:creationId xmlns:a16="http://schemas.microsoft.com/office/drawing/2014/main" id="{05DD5BF8-03D8-466D-B492-4256768B6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050" y="255197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B27D3D-C33C-4C94-ABB1-8AAF37FD01D4}"/>
              </a:ext>
            </a:extLst>
          </p:cNvPr>
          <p:cNvSpPr txBox="1"/>
          <p:nvPr/>
        </p:nvSpPr>
        <p:spPr>
          <a:xfrm>
            <a:off x="153747" y="1901956"/>
            <a:ext cx="2480764" cy="2465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Click on “Jump to Submit” when all the steps are completed, and a case note has been entered (if necessary).</a:t>
            </a:r>
          </a:p>
          <a:p>
            <a:endParaRPr lang="en-US" sz="1600" i="1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E1417E4-5F5E-4060-91AB-C23B06C8A46B}"/>
              </a:ext>
            </a:extLst>
          </p:cNvPr>
          <p:cNvGrpSpPr/>
          <p:nvPr/>
        </p:nvGrpSpPr>
        <p:grpSpPr>
          <a:xfrm>
            <a:off x="824311" y="326634"/>
            <a:ext cx="1000125" cy="771525"/>
            <a:chOff x="595821" y="5366870"/>
            <a:chExt cx="1000125" cy="771525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550CF3C-51C6-4868-9A71-7D1F23FFAAE0}"/>
                </a:ext>
              </a:extLst>
            </p:cNvPr>
            <p:cNvSpPr/>
            <p:nvPr/>
          </p:nvSpPr>
          <p:spPr>
            <a:xfrm>
              <a:off x="595821" y="5366870"/>
              <a:ext cx="771525" cy="771525"/>
            </a:xfrm>
            <a:prstGeom prst="ellipse">
              <a:avLst/>
            </a:prstGeom>
            <a:solidFill>
              <a:srgbClr val="D4CC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90CD784-7224-446A-88C4-FCAEE70B30E3}"/>
                </a:ext>
              </a:extLst>
            </p:cNvPr>
            <p:cNvSpPr txBox="1"/>
            <p:nvPr/>
          </p:nvSpPr>
          <p:spPr>
            <a:xfrm>
              <a:off x="595821" y="5390215"/>
              <a:ext cx="1000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spc="-100" dirty="0">
                  <a:solidFill>
                    <a:srgbClr val="37465E"/>
                  </a:solidFill>
                </a:rPr>
                <a:t>19</a:t>
              </a:r>
              <a:endParaRPr lang="en-US" sz="4800" b="1" spc="-100" dirty="0">
                <a:solidFill>
                  <a:srgbClr val="37465E"/>
                </a:solidFill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E149E68-A007-75E8-8A35-1138B55567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3368" y="1098159"/>
            <a:ext cx="7864503" cy="36045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8697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75CF42-5A34-426E-8CE5-BAAE6B9C8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103" y="433246"/>
            <a:ext cx="5640099" cy="436093"/>
          </a:xfrm>
        </p:spPr>
        <p:txBody>
          <a:bodyPr/>
          <a:lstStyle/>
          <a:p>
            <a:r>
              <a:rPr lang="en-US" dirty="0"/>
              <a:t>Atrezzo Provider Portal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7FD9F8-2094-4B2A-80A8-7D5A6742B1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5889" y="1187599"/>
            <a:ext cx="2480764" cy="1470924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cap="all" dirty="0">
                <a:solidFill>
                  <a:schemeClr val="bg1"/>
                </a:solidFill>
              </a:rPr>
              <a:t>communications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F12468-C4D6-4968-AC03-797DA09D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6C8BDDB-1AA9-4CDC-80A0-B0BF343FFE1A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701816-EB55-43E2-8CE0-F28407EB4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MN Medicaid Ortho Portal Training   |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820DE57-2A8D-4FD9-BBCD-7F9628122E51}"/>
              </a:ext>
            </a:extLst>
          </p:cNvPr>
          <p:cNvCxnSpPr/>
          <p:nvPr/>
        </p:nvCxnSpPr>
        <p:spPr>
          <a:xfrm>
            <a:off x="3344103" y="843585"/>
            <a:ext cx="4796720" cy="0"/>
          </a:xfrm>
          <a:prstGeom prst="line">
            <a:avLst/>
          </a:prstGeom>
          <a:ln w="28575">
            <a:solidFill>
              <a:srgbClr val="D9C9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C87D0C0E-C9C0-4E5C-8470-75194DC8C3D0}"/>
              </a:ext>
            </a:extLst>
          </p:cNvPr>
          <p:cNvSpPr/>
          <p:nvPr/>
        </p:nvSpPr>
        <p:spPr>
          <a:xfrm>
            <a:off x="5448300" y="1187599"/>
            <a:ext cx="3038475" cy="490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F00868-7326-4AC1-A450-D42D905C94A3}"/>
              </a:ext>
            </a:extLst>
          </p:cNvPr>
          <p:cNvSpPr/>
          <p:nvPr/>
        </p:nvSpPr>
        <p:spPr>
          <a:xfrm>
            <a:off x="3168681" y="1852352"/>
            <a:ext cx="1294434" cy="489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phic 5" descr="Badge 10 with solid fill">
            <a:extLst>
              <a:ext uri="{FF2B5EF4-FFF2-40B4-BE49-F238E27FC236}">
                <a16:creationId xmlns:a16="http://schemas.microsoft.com/office/drawing/2014/main" id="{05DD5BF8-03D8-466D-B492-4256768B6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050" y="255197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B27D3D-C33C-4C94-ABB1-8AAF37FD01D4}"/>
              </a:ext>
            </a:extLst>
          </p:cNvPr>
          <p:cNvSpPr txBox="1"/>
          <p:nvPr/>
        </p:nvSpPr>
        <p:spPr>
          <a:xfrm>
            <a:off x="153747" y="1901956"/>
            <a:ext cx="2480764" cy="3000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EF8A45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Review the request. 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EF8A45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If any changes need to be made, click on “Update” in any section. 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EF8A45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If everything is correct, click on “Submit”.</a:t>
            </a:r>
          </a:p>
          <a:p>
            <a:endParaRPr lang="en-US" sz="1600" i="1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E1417E4-5F5E-4060-91AB-C23B06C8A46B}"/>
              </a:ext>
            </a:extLst>
          </p:cNvPr>
          <p:cNvGrpSpPr/>
          <p:nvPr/>
        </p:nvGrpSpPr>
        <p:grpSpPr>
          <a:xfrm>
            <a:off x="824311" y="326634"/>
            <a:ext cx="1000125" cy="771525"/>
            <a:chOff x="595821" y="5366870"/>
            <a:chExt cx="1000125" cy="771525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550CF3C-51C6-4868-9A71-7D1F23FFAAE0}"/>
                </a:ext>
              </a:extLst>
            </p:cNvPr>
            <p:cNvSpPr/>
            <p:nvPr/>
          </p:nvSpPr>
          <p:spPr>
            <a:xfrm>
              <a:off x="595821" y="5366870"/>
              <a:ext cx="771525" cy="771525"/>
            </a:xfrm>
            <a:prstGeom prst="ellipse">
              <a:avLst/>
            </a:prstGeom>
            <a:solidFill>
              <a:srgbClr val="D4CC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90CD784-7224-446A-88C4-FCAEE70B30E3}"/>
                </a:ext>
              </a:extLst>
            </p:cNvPr>
            <p:cNvSpPr txBox="1"/>
            <p:nvPr/>
          </p:nvSpPr>
          <p:spPr>
            <a:xfrm>
              <a:off x="595821" y="5390215"/>
              <a:ext cx="1000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spc="-100" dirty="0">
                  <a:solidFill>
                    <a:srgbClr val="37465E"/>
                  </a:solidFill>
                </a:rPr>
                <a:t>20</a:t>
              </a:r>
              <a:endParaRPr lang="en-US" sz="4800" b="1" spc="-100" dirty="0">
                <a:solidFill>
                  <a:srgbClr val="37465E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166BDB5-D7F4-6DA0-B933-515E00FD3A03}"/>
              </a:ext>
            </a:extLst>
          </p:cNvPr>
          <p:cNvGrpSpPr/>
          <p:nvPr/>
        </p:nvGrpSpPr>
        <p:grpSpPr>
          <a:xfrm>
            <a:off x="3040601" y="1209005"/>
            <a:ext cx="7240435" cy="3936600"/>
            <a:chOff x="3040601" y="1209005"/>
            <a:chExt cx="7240435" cy="393660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607B635-7F4C-5CB0-B568-3B9919ACB436}"/>
                </a:ext>
              </a:extLst>
            </p:cNvPr>
            <p:cNvGrpSpPr/>
            <p:nvPr/>
          </p:nvGrpSpPr>
          <p:grpSpPr>
            <a:xfrm>
              <a:off x="3040601" y="1209005"/>
              <a:ext cx="7240435" cy="3936600"/>
              <a:chOff x="3040601" y="1209005"/>
              <a:chExt cx="7240435" cy="3936600"/>
            </a:xfrm>
          </p:grpSpPr>
          <p:pic>
            <p:nvPicPr>
              <p:cNvPr id="10" name="Picture 9" descr="Graphical user interface, website&#10;&#10;Description automatically generated">
                <a:extLst>
                  <a:ext uri="{FF2B5EF4-FFF2-40B4-BE49-F238E27FC236}">
                    <a16:creationId xmlns:a16="http://schemas.microsoft.com/office/drawing/2014/main" id="{302E1206-AA71-F47C-DBBE-9EF94641D1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40601" y="1209005"/>
                <a:ext cx="7240435" cy="393660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91B302A-10D3-49E8-C614-A23FDC6C9589}"/>
                  </a:ext>
                </a:extLst>
              </p:cNvPr>
              <p:cNvSpPr/>
              <p:nvPr/>
            </p:nvSpPr>
            <p:spPr>
              <a:xfrm>
                <a:off x="3601941" y="1503673"/>
                <a:ext cx="1637969" cy="11044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87A10F3-582C-C3A1-22E2-5FB6B2A6EC4C}"/>
                  </a:ext>
                </a:extLst>
              </p:cNvPr>
              <p:cNvSpPr/>
              <p:nvPr/>
            </p:nvSpPr>
            <p:spPr>
              <a:xfrm>
                <a:off x="3654039" y="1678333"/>
                <a:ext cx="1140598" cy="11044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7CD16CE-63E1-B147-1FAE-ED954A300D07}"/>
                </a:ext>
              </a:extLst>
            </p:cNvPr>
            <p:cNvSpPr/>
            <p:nvPr/>
          </p:nvSpPr>
          <p:spPr>
            <a:xfrm>
              <a:off x="3328201" y="2580007"/>
              <a:ext cx="679257" cy="22680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F8E3C39-8441-15D3-7DE2-3A6C686717F8}"/>
                </a:ext>
              </a:extLst>
            </p:cNvPr>
            <p:cNvSpPr/>
            <p:nvPr/>
          </p:nvSpPr>
          <p:spPr>
            <a:xfrm>
              <a:off x="3314410" y="3010793"/>
              <a:ext cx="679257" cy="22680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969972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75CF42-5A34-426E-8CE5-BAAE6B9C8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103" y="433246"/>
            <a:ext cx="5640099" cy="436093"/>
          </a:xfrm>
        </p:spPr>
        <p:txBody>
          <a:bodyPr/>
          <a:lstStyle/>
          <a:p>
            <a:r>
              <a:rPr lang="en-US" dirty="0"/>
              <a:t>Atrezzo Provider Portal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7FD9F8-2094-4B2A-80A8-7D5A6742B1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5889" y="1187599"/>
            <a:ext cx="2396971" cy="1470924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cap="all" dirty="0">
                <a:solidFill>
                  <a:schemeClr val="bg1"/>
                </a:solidFill>
              </a:rPr>
              <a:t>disclaimer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F12468-C4D6-4968-AC03-797DA09D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6C8BDDB-1AA9-4CDC-80A0-B0BF343FFE1A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701816-EB55-43E2-8CE0-F28407EB4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MN Medicaid Ortho Portal Training   |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820DE57-2A8D-4FD9-BBCD-7F9628122E51}"/>
              </a:ext>
            </a:extLst>
          </p:cNvPr>
          <p:cNvCxnSpPr/>
          <p:nvPr/>
        </p:nvCxnSpPr>
        <p:spPr>
          <a:xfrm>
            <a:off x="3344103" y="843585"/>
            <a:ext cx="4796720" cy="0"/>
          </a:xfrm>
          <a:prstGeom prst="line">
            <a:avLst/>
          </a:prstGeom>
          <a:ln w="28575">
            <a:solidFill>
              <a:srgbClr val="D9C9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C87D0C0E-C9C0-4E5C-8470-75194DC8C3D0}"/>
              </a:ext>
            </a:extLst>
          </p:cNvPr>
          <p:cNvSpPr/>
          <p:nvPr/>
        </p:nvSpPr>
        <p:spPr>
          <a:xfrm>
            <a:off x="5448300" y="1187599"/>
            <a:ext cx="3038475" cy="490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F00868-7326-4AC1-A450-D42D905C94A3}"/>
              </a:ext>
            </a:extLst>
          </p:cNvPr>
          <p:cNvSpPr/>
          <p:nvPr/>
        </p:nvSpPr>
        <p:spPr>
          <a:xfrm>
            <a:off x="3168681" y="1852352"/>
            <a:ext cx="1294434" cy="489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phic 5" descr="Badge 10 with solid fill">
            <a:extLst>
              <a:ext uri="{FF2B5EF4-FFF2-40B4-BE49-F238E27FC236}">
                <a16:creationId xmlns:a16="http://schemas.microsoft.com/office/drawing/2014/main" id="{05DD5BF8-03D8-466D-B492-4256768B6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050" y="255197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B27D3D-C33C-4C94-ABB1-8AAF37FD01D4}"/>
              </a:ext>
            </a:extLst>
          </p:cNvPr>
          <p:cNvSpPr txBox="1"/>
          <p:nvPr/>
        </p:nvSpPr>
        <p:spPr>
          <a:xfrm>
            <a:off x="153747" y="1901956"/>
            <a:ext cx="2480764" cy="1280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Click “Agree” on the disclaimer.</a:t>
            </a:r>
          </a:p>
          <a:p>
            <a:endParaRPr lang="en-US" sz="1600" i="1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E1417E4-5F5E-4060-91AB-C23B06C8A46B}"/>
              </a:ext>
            </a:extLst>
          </p:cNvPr>
          <p:cNvGrpSpPr/>
          <p:nvPr/>
        </p:nvGrpSpPr>
        <p:grpSpPr>
          <a:xfrm>
            <a:off x="824311" y="326634"/>
            <a:ext cx="1000125" cy="771525"/>
            <a:chOff x="595821" y="5366870"/>
            <a:chExt cx="1000125" cy="771525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550CF3C-51C6-4868-9A71-7D1F23FFAAE0}"/>
                </a:ext>
              </a:extLst>
            </p:cNvPr>
            <p:cNvSpPr/>
            <p:nvPr/>
          </p:nvSpPr>
          <p:spPr>
            <a:xfrm>
              <a:off x="595821" y="5366870"/>
              <a:ext cx="771525" cy="771525"/>
            </a:xfrm>
            <a:prstGeom prst="ellipse">
              <a:avLst/>
            </a:prstGeom>
            <a:solidFill>
              <a:srgbClr val="D4CC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90CD784-7224-446A-88C4-FCAEE70B30E3}"/>
                </a:ext>
              </a:extLst>
            </p:cNvPr>
            <p:cNvSpPr txBox="1"/>
            <p:nvPr/>
          </p:nvSpPr>
          <p:spPr>
            <a:xfrm>
              <a:off x="595821" y="5390215"/>
              <a:ext cx="1000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spc="-100" dirty="0">
                  <a:solidFill>
                    <a:srgbClr val="37465E"/>
                  </a:solidFill>
                </a:rPr>
                <a:t>21</a:t>
              </a:r>
              <a:endParaRPr lang="en-US" sz="4800" b="1" spc="-100" dirty="0">
                <a:solidFill>
                  <a:srgbClr val="37465E"/>
                </a:solidFill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AE5BF31-0B5C-976B-52C6-6D7AD61D7D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681" y="1253925"/>
            <a:ext cx="7178727" cy="34817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07393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75CF42-5A34-426E-8CE5-BAAE6B9C8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103" y="433246"/>
            <a:ext cx="5640099" cy="436093"/>
          </a:xfrm>
        </p:spPr>
        <p:txBody>
          <a:bodyPr/>
          <a:lstStyle/>
          <a:p>
            <a:r>
              <a:rPr lang="en-US" dirty="0"/>
              <a:t>Atrezzo Provider Portal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7FD9F8-2094-4B2A-80A8-7D5A6742B1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67468" y="1187599"/>
            <a:ext cx="2396971" cy="1470924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cap="all" dirty="0">
                <a:solidFill>
                  <a:schemeClr val="bg1"/>
                </a:solidFill>
              </a:rPr>
              <a:t>completion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F12468-C4D6-4968-AC03-797DA09D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6C8BDDB-1AA9-4CDC-80A0-B0BF343FFE1A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701816-EB55-43E2-8CE0-F28407EB4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MN Medicaid Ortho Portal Training   |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820DE57-2A8D-4FD9-BBCD-7F9628122E51}"/>
              </a:ext>
            </a:extLst>
          </p:cNvPr>
          <p:cNvCxnSpPr/>
          <p:nvPr/>
        </p:nvCxnSpPr>
        <p:spPr>
          <a:xfrm>
            <a:off x="3344103" y="843585"/>
            <a:ext cx="4796720" cy="0"/>
          </a:xfrm>
          <a:prstGeom prst="line">
            <a:avLst/>
          </a:prstGeom>
          <a:ln w="28575">
            <a:solidFill>
              <a:srgbClr val="D9C9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C87D0C0E-C9C0-4E5C-8470-75194DC8C3D0}"/>
              </a:ext>
            </a:extLst>
          </p:cNvPr>
          <p:cNvSpPr/>
          <p:nvPr/>
        </p:nvSpPr>
        <p:spPr>
          <a:xfrm>
            <a:off x="5448300" y="1187599"/>
            <a:ext cx="3038475" cy="490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F00868-7326-4AC1-A450-D42D905C94A3}"/>
              </a:ext>
            </a:extLst>
          </p:cNvPr>
          <p:cNvSpPr/>
          <p:nvPr/>
        </p:nvSpPr>
        <p:spPr>
          <a:xfrm>
            <a:off x="3168681" y="1852352"/>
            <a:ext cx="1294434" cy="489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phic 5" descr="Badge 10 with solid fill">
            <a:extLst>
              <a:ext uri="{FF2B5EF4-FFF2-40B4-BE49-F238E27FC236}">
                <a16:creationId xmlns:a16="http://schemas.microsoft.com/office/drawing/2014/main" id="{05DD5BF8-03D8-466D-B492-4256768B6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050" y="255197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B27D3D-C33C-4C94-ABB1-8AAF37FD01D4}"/>
              </a:ext>
            </a:extLst>
          </p:cNvPr>
          <p:cNvSpPr txBox="1"/>
          <p:nvPr/>
        </p:nvSpPr>
        <p:spPr>
          <a:xfrm>
            <a:off x="95080" y="1605865"/>
            <a:ext cx="254174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Completed request that is now ready for review by Kepro staff.</a:t>
            </a:r>
          </a:p>
          <a:p>
            <a:pPr>
              <a:spcAft>
                <a:spcPts val="600"/>
              </a:spcAft>
              <a:buClr>
                <a:srgbClr val="EF8A45"/>
              </a:buClr>
            </a:pPr>
            <a:endParaRPr lang="en-US" sz="600" b="0" i="1" dirty="0">
              <a:solidFill>
                <a:schemeClr val="bg1"/>
              </a:solidFill>
              <a:effectLst/>
            </a:endParaRPr>
          </a:p>
          <a:p>
            <a:pPr>
              <a:spcAft>
                <a:spcPts val="600"/>
              </a:spcAft>
              <a:buClr>
                <a:srgbClr val="EF8A45"/>
              </a:buClr>
            </a:pPr>
            <a:r>
              <a:rPr lang="en-US" sz="1600" b="0" i="1" dirty="0">
                <a:solidFill>
                  <a:schemeClr val="bg1"/>
                </a:solidFill>
                <a:effectLst/>
              </a:rPr>
              <a:t>Please print or record case number. This will allow for tracking case status, checking for pended information requests or to enter questions into the messaging system.</a:t>
            </a:r>
            <a:endParaRPr lang="en-US" sz="1600" i="1" dirty="0">
              <a:solidFill>
                <a:schemeClr val="bg1"/>
              </a:solidFill>
            </a:endParaRPr>
          </a:p>
          <a:p>
            <a:endParaRPr lang="en-US" sz="1600" i="1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E1417E4-5F5E-4060-91AB-C23B06C8A46B}"/>
              </a:ext>
            </a:extLst>
          </p:cNvPr>
          <p:cNvGrpSpPr/>
          <p:nvPr/>
        </p:nvGrpSpPr>
        <p:grpSpPr>
          <a:xfrm>
            <a:off x="824311" y="326634"/>
            <a:ext cx="1000125" cy="771525"/>
            <a:chOff x="595821" y="5366870"/>
            <a:chExt cx="1000125" cy="771525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550CF3C-51C6-4868-9A71-7D1F23FFAAE0}"/>
                </a:ext>
              </a:extLst>
            </p:cNvPr>
            <p:cNvSpPr/>
            <p:nvPr/>
          </p:nvSpPr>
          <p:spPr>
            <a:xfrm>
              <a:off x="595821" y="5366870"/>
              <a:ext cx="771525" cy="771525"/>
            </a:xfrm>
            <a:prstGeom prst="ellipse">
              <a:avLst/>
            </a:prstGeom>
            <a:solidFill>
              <a:srgbClr val="D4CC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90CD784-7224-446A-88C4-FCAEE70B30E3}"/>
                </a:ext>
              </a:extLst>
            </p:cNvPr>
            <p:cNvSpPr txBox="1"/>
            <p:nvPr/>
          </p:nvSpPr>
          <p:spPr>
            <a:xfrm>
              <a:off x="595821" y="5390215"/>
              <a:ext cx="1000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spc="-100" dirty="0">
                  <a:solidFill>
                    <a:srgbClr val="37465E"/>
                  </a:solidFill>
                </a:rPr>
                <a:t>22</a:t>
              </a:r>
              <a:endParaRPr lang="en-US" sz="4800" b="1" spc="-100" dirty="0">
                <a:solidFill>
                  <a:srgbClr val="37465E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0C3D7A3-A75A-AF0C-758F-61DA1555C631}"/>
              </a:ext>
            </a:extLst>
          </p:cNvPr>
          <p:cNvGrpSpPr/>
          <p:nvPr/>
        </p:nvGrpSpPr>
        <p:grpSpPr>
          <a:xfrm>
            <a:off x="3124199" y="1421150"/>
            <a:ext cx="7880405" cy="4031972"/>
            <a:chOff x="3124199" y="1421150"/>
            <a:chExt cx="7880405" cy="4031972"/>
          </a:xfrm>
        </p:grpSpPr>
        <p:pic>
          <p:nvPicPr>
            <p:cNvPr id="5" name="Picture 4" descr="Graphical user interface, website&#10;&#10;Description automatically generated">
              <a:extLst>
                <a:ext uri="{FF2B5EF4-FFF2-40B4-BE49-F238E27FC236}">
                  <a16:creationId xmlns:a16="http://schemas.microsoft.com/office/drawing/2014/main" id="{BE3DD2D2-32DA-293F-5B60-8DA2C34D9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24199" y="1421150"/>
              <a:ext cx="7880405" cy="403197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88C0F8-2ED1-FED0-5B8E-B284C3F85E82}"/>
                </a:ext>
              </a:extLst>
            </p:cNvPr>
            <p:cNvSpPr/>
            <p:nvPr/>
          </p:nvSpPr>
          <p:spPr>
            <a:xfrm>
              <a:off x="3760967" y="2528515"/>
              <a:ext cx="588396" cy="365066"/>
            </a:xfrm>
            <a:prstGeom prst="round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49EFF09-F37D-02AB-CF2C-70B6274FD457}"/>
                </a:ext>
              </a:extLst>
            </p:cNvPr>
            <p:cNvSpPr/>
            <p:nvPr/>
          </p:nvSpPr>
          <p:spPr>
            <a:xfrm>
              <a:off x="7529885" y="3896139"/>
              <a:ext cx="739472" cy="95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747171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75CF42-5A34-426E-8CE5-BAAE6B9C8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5950" y="296315"/>
            <a:ext cx="5640099" cy="436093"/>
          </a:xfrm>
        </p:spPr>
        <p:txBody>
          <a:bodyPr/>
          <a:lstStyle/>
          <a:p>
            <a:r>
              <a:rPr lang="en-US" dirty="0"/>
              <a:t>Atrezzo Provider Portal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7FD9F8-2094-4B2A-80A8-7D5A6742B1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5889" y="1187599"/>
            <a:ext cx="2396971" cy="1470924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cap="all" dirty="0">
                <a:solidFill>
                  <a:schemeClr val="bg1"/>
                </a:solidFill>
              </a:rPr>
              <a:t>Error messages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F12468-C4D6-4968-AC03-797DA09D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6C8BDDB-1AA9-4CDC-80A0-B0BF343FFE1A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701816-EB55-43E2-8CE0-F28407EB4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MN Medicaid Ortho Portal Training   |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820DE57-2A8D-4FD9-BBCD-7F9628122E51}"/>
              </a:ext>
            </a:extLst>
          </p:cNvPr>
          <p:cNvCxnSpPr/>
          <p:nvPr/>
        </p:nvCxnSpPr>
        <p:spPr>
          <a:xfrm>
            <a:off x="3344103" y="843585"/>
            <a:ext cx="4796720" cy="0"/>
          </a:xfrm>
          <a:prstGeom prst="line">
            <a:avLst/>
          </a:prstGeom>
          <a:ln w="28575">
            <a:solidFill>
              <a:srgbClr val="D9C9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C87D0C0E-C9C0-4E5C-8470-75194DC8C3D0}"/>
              </a:ext>
            </a:extLst>
          </p:cNvPr>
          <p:cNvSpPr/>
          <p:nvPr/>
        </p:nvSpPr>
        <p:spPr>
          <a:xfrm>
            <a:off x="5448300" y="1187599"/>
            <a:ext cx="3038475" cy="490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F00868-7326-4AC1-A450-D42D905C94A3}"/>
              </a:ext>
            </a:extLst>
          </p:cNvPr>
          <p:cNvSpPr/>
          <p:nvPr/>
        </p:nvSpPr>
        <p:spPr>
          <a:xfrm>
            <a:off x="3168681" y="1852352"/>
            <a:ext cx="1294434" cy="489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phic 5" descr="Badge 10 with solid fill">
            <a:extLst>
              <a:ext uri="{FF2B5EF4-FFF2-40B4-BE49-F238E27FC236}">
                <a16:creationId xmlns:a16="http://schemas.microsoft.com/office/drawing/2014/main" id="{05DD5BF8-03D8-466D-B492-4256768B6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050" y="255197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B27D3D-C33C-4C94-ABB1-8AAF37FD01D4}"/>
              </a:ext>
            </a:extLst>
          </p:cNvPr>
          <p:cNvSpPr txBox="1"/>
          <p:nvPr/>
        </p:nvSpPr>
        <p:spPr>
          <a:xfrm>
            <a:off x="125889" y="1852352"/>
            <a:ext cx="24807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If applicable, error messages will appear, prohibiting request submission.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i="1" dirty="0">
                <a:solidFill>
                  <a:schemeClr val="bg1"/>
                </a:solidFill>
              </a:rPr>
              <a:t>Errors will disappear as information is added or corrected.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i="1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9E94F74-3615-4885-AEE5-199B87417BA5}"/>
              </a:ext>
            </a:extLst>
          </p:cNvPr>
          <p:cNvSpPr/>
          <p:nvPr/>
        </p:nvSpPr>
        <p:spPr>
          <a:xfrm>
            <a:off x="824311" y="326634"/>
            <a:ext cx="771525" cy="771525"/>
          </a:xfrm>
          <a:prstGeom prst="ellipse">
            <a:avLst/>
          </a:prstGeom>
          <a:solidFill>
            <a:srgbClr val="D4C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B17B06-984B-4359-99C1-86ADFE4F2C94}"/>
              </a:ext>
            </a:extLst>
          </p:cNvPr>
          <p:cNvSpPr txBox="1"/>
          <p:nvPr/>
        </p:nvSpPr>
        <p:spPr>
          <a:xfrm>
            <a:off x="824311" y="349979"/>
            <a:ext cx="1000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00" dirty="0">
                <a:solidFill>
                  <a:srgbClr val="37465E"/>
                </a:solidFill>
              </a:rPr>
              <a:t>23</a:t>
            </a:r>
            <a:endParaRPr lang="en-US" sz="4800" b="1" spc="-100" dirty="0">
              <a:solidFill>
                <a:srgbClr val="37465E"/>
              </a:solidFill>
            </a:endParaRP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837D063C-7CC8-688E-8BF0-79DC2774C6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" t="10041" r="4756" b="18355"/>
          <a:stretch/>
        </p:blipFill>
        <p:spPr bwMode="auto">
          <a:xfrm>
            <a:off x="2851121" y="1298777"/>
            <a:ext cx="8892965" cy="413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llout: Line 10">
            <a:extLst>
              <a:ext uri="{FF2B5EF4-FFF2-40B4-BE49-F238E27FC236}">
                <a16:creationId xmlns:a16="http://schemas.microsoft.com/office/drawing/2014/main" id="{30721A93-96F3-25F3-AF87-CF390A82B576}"/>
              </a:ext>
            </a:extLst>
          </p:cNvPr>
          <p:cNvSpPr/>
          <p:nvPr/>
        </p:nvSpPr>
        <p:spPr>
          <a:xfrm>
            <a:off x="6292972" y="2022346"/>
            <a:ext cx="4238625" cy="490734"/>
          </a:xfrm>
          <a:prstGeom prst="borderCallout1">
            <a:avLst>
              <a:gd name="adj1" fmla="val 45924"/>
              <a:gd name="adj2" fmla="val -243"/>
              <a:gd name="adj3" fmla="val 124146"/>
              <a:gd name="adj4" fmla="val -55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If “Invalid Provider Type” error message appears, an incorrect provider type was selected.</a:t>
            </a:r>
          </a:p>
        </p:txBody>
      </p:sp>
    </p:spTree>
    <p:extLst>
      <p:ext uri="{BB962C8B-B14F-4D97-AF65-F5344CB8AC3E}">
        <p14:creationId xmlns:p14="http://schemas.microsoft.com/office/powerpoint/2010/main" val="3702826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3B02D-E8B3-4813-93FD-50125E15E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&amp; Answer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913152-91A3-4A29-868E-5F5FDD826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6C8BDDB-1AA9-4CDC-80A0-B0BF343FFE1A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6DC590-1196-4554-888D-85BFF1C1A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MN Medicaid Ortho Portal Training    |</a:t>
            </a:r>
          </a:p>
        </p:txBody>
      </p:sp>
      <p:pic>
        <p:nvPicPr>
          <p:cNvPr id="10" name="Picture Placeholder 9" descr="A picture containing person, grass, man, looking&#10;&#10;Description automatically generated">
            <a:extLst>
              <a:ext uri="{FF2B5EF4-FFF2-40B4-BE49-F238E27FC236}">
                <a16:creationId xmlns:a16="http://schemas.microsoft.com/office/drawing/2014/main" id="{6455AFEE-6AC6-4FCF-A2A0-7DE44CC5480A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2" b="149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1529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160182-A885-43FD-997D-23A3BE3B6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1331471"/>
            <a:ext cx="6924675" cy="374287"/>
          </a:xfrm>
        </p:spPr>
        <p:txBody>
          <a:bodyPr/>
          <a:lstStyle/>
          <a:p>
            <a:r>
              <a:rPr lang="en-US" dirty="0"/>
              <a:t>Thank you for attending!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65BCCA6-9F1C-4971-A291-47226816FE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Contact Info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1C96EA0-B962-4BD7-9ED2-E208C573C177}"/>
              </a:ext>
            </a:extLst>
          </p:cNvPr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r>
              <a:rPr lang="en-US" dirty="0"/>
              <a:t>1 (866) 433-3658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4847C6D-A8AB-46F3-A922-B4B806212078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rmAutofit/>
          </a:bodyPr>
          <a:lstStyle/>
          <a:p>
            <a:r>
              <a:rPr lang="en-US" dirty="0"/>
              <a:t>Please reach out with any questions you may have.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AE7607-D185-4010-9DD3-D6661FB92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Page </a:t>
            </a:r>
            <a:fld id="{C6C8BDDB-1AA9-4CDC-80A0-B0BF343FFE1A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FCCB1F0-48CC-46CF-A355-490044264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  |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EFC990B-C153-4D7C-AF90-67368C427B74}"/>
              </a:ext>
            </a:extLst>
          </p:cNvPr>
          <p:cNvSpPr>
            <a:spLocks noGrp="1"/>
          </p:cNvSpPr>
          <p:nvPr>
            <p:ph type="body" idx="23"/>
          </p:nvPr>
        </p:nvSpPr>
        <p:spPr/>
        <p:txBody>
          <a:bodyPr/>
          <a:lstStyle/>
          <a:p>
            <a:r>
              <a:rPr lang="en-US" dirty="0"/>
              <a:t>DentalMNMedicaid@Kepro.com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A378F63-34F5-42A9-B6AD-FA4E5047B37D}"/>
              </a:ext>
            </a:extLst>
          </p:cNvPr>
          <p:cNvSpPr>
            <a:spLocks noGrp="1"/>
          </p:cNvSpPr>
          <p:nvPr>
            <p:ph type="body" idx="24"/>
          </p:nvPr>
        </p:nvSpPr>
        <p:spPr/>
        <p:txBody>
          <a:bodyPr/>
          <a:lstStyle/>
          <a:p>
            <a:r>
              <a:rPr lang="en-US" dirty="0"/>
              <a:t>https://mhcp.kepro.com/</a:t>
            </a:r>
          </a:p>
        </p:txBody>
      </p:sp>
      <p:pic>
        <p:nvPicPr>
          <p:cNvPr id="11" name="Picture Placeholder 10" descr="A person writing on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1914928A-D917-4ED5-A059-456D62BDD01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0" r="78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8445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MN Medicaid Ortho Portal Training    |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7"/>
          </p:nvPr>
        </p:nvSpPr>
        <p:spPr>
          <a:xfrm>
            <a:off x="8081334" y="1276870"/>
            <a:ext cx="3234365" cy="86517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defRPr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Select “Atrezzo Login”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5852" y="1614598"/>
            <a:ext cx="4284723" cy="1054900"/>
          </a:xfrm>
        </p:spPr>
        <p:txBody>
          <a:bodyPr/>
          <a:lstStyle/>
          <a:p>
            <a:r>
              <a:rPr lang="en-US" sz="3600" dirty="0"/>
              <a:t>Accessing Atrezzo </a:t>
            </a:r>
            <a:br>
              <a:rPr lang="en-US" sz="3600" dirty="0"/>
            </a:br>
            <a:r>
              <a:rPr lang="en-US" sz="3600" dirty="0"/>
              <a:t>Provider Portal 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6"/>
          </p:nvPr>
        </p:nvSpPr>
        <p:spPr>
          <a:xfrm>
            <a:off x="8081335" y="2905743"/>
            <a:ext cx="3725966" cy="865181"/>
          </a:xfrm>
        </p:spPr>
        <p:txBody>
          <a:bodyPr/>
          <a:lstStyle/>
          <a:p>
            <a:pPr>
              <a:buNone/>
            </a:pPr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To Register for Atrezzo Provider Portal :</a:t>
            </a:r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Enter your 10 digit National Provider Identifier (NPI) number and Provider Registration Code (Provider to call Kepro Customer Service (866) 433-3658 to obtain registration code)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8"/>
          </p:nvPr>
        </p:nvSpPr>
        <p:spPr>
          <a:xfrm>
            <a:off x="8081335" y="4734179"/>
            <a:ext cx="3234365" cy="1020394"/>
          </a:xfrm>
        </p:spPr>
        <p:txBody>
          <a:bodyPr/>
          <a:lstStyle/>
          <a:p>
            <a:pPr>
              <a:spcBef>
                <a:spcPts val="900"/>
              </a:spcBef>
              <a:buClr>
                <a:schemeClr val="accent2"/>
              </a:buClr>
              <a:defRPr/>
            </a:pPr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Registered Provider:</a:t>
            </a:r>
          </a:p>
          <a:p>
            <a:pPr>
              <a:spcBef>
                <a:spcPts val="900"/>
              </a:spcBef>
              <a:buClr>
                <a:schemeClr val="accent2"/>
              </a:buClr>
              <a:defRPr/>
            </a:pPr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Enter your unique username and password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CFB729-E7DB-4FFE-BBA1-ADC28E154B25}"/>
              </a:ext>
            </a:extLst>
          </p:cNvPr>
          <p:cNvSpPr txBox="1"/>
          <p:nvPr/>
        </p:nvSpPr>
        <p:spPr>
          <a:xfrm>
            <a:off x="621508" y="3338606"/>
            <a:ext cx="4347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Website: </a:t>
            </a:r>
            <a:r>
              <a:rPr lang="en-US" sz="1800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https://mhcp.kepro.com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1FF7AD-BA9B-4CF0-93F8-FF91D64D0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629" y="4253735"/>
            <a:ext cx="2038350" cy="1228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48D1AB4A-8DE0-408A-ADD2-9E16CE2D0803}"/>
              </a:ext>
            </a:extLst>
          </p:cNvPr>
          <p:cNvGrpSpPr/>
          <p:nvPr/>
        </p:nvGrpSpPr>
        <p:grpSpPr>
          <a:xfrm>
            <a:off x="6778732" y="2996409"/>
            <a:ext cx="887663" cy="865181"/>
            <a:chOff x="6175376" y="1501775"/>
            <a:chExt cx="382588" cy="384176"/>
          </a:xfrm>
        </p:grpSpPr>
        <p:sp>
          <p:nvSpPr>
            <p:cNvPr id="60" name="Freeform 383">
              <a:extLst>
                <a:ext uri="{FF2B5EF4-FFF2-40B4-BE49-F238E27FC236}">
                  <a16:creationId xmlns:a16="http://schemas.microsoft.com/office/drawing/2014/main" id="{5A7394F6-AAEC-4A4B-9C24-E335E4521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5376" y="1501775"/>
              <a:ext cx="382588" cy="322263"/>
            </a:xfrm>
            <a:custGeom>
              <a:avLst/>
              <a:gdLst>
                <a:gd name="T0" fmla="*/ 136 w 248"/>
                <a:gd name="T1" fmla="*/ 208 h 208"/>
                <a:gd name="T2" fmla="*/ 16 w 248"/>
                <a:gd name="T3" fmla="*/ 208 h 208"/>
                <a:gd name="T4" fmla="*/ 0 w 248"/>
                <a:gd name="T5" fmla="*/ 192 h 208"/>
                <a:gd name="T6" fmla="*/ 0 w 248"/>
                <a:gd name="T7" fmla="*/ 16 h 208"/>
                <a:gd name="T8" fmla="*/ 16 w 248"/>
                <a:gd name="T9" fmla="*/ 0 h 208"/>
                <a:gd name="T10" fmla="*/ 232 w 248"/>
                <a:gd name="T11" fmla="*/ 0 h 208"/>
                <a:gd name="T12" fmla="*/ 248 w 248"/>
                <a:gd name="T13" fmla="*/ 16 h 208"/>
                <a:gd name="T14" fmla="*/ 248 w 248"/>
                <a:gd name="T15" fmla="*/ 192 h 208"/>
                <a:gd name="T16" fmla="*/ 232 w 248"/>
                <a:gd name="T17" fmla="*/ 208 h 208"/>
                <a:gd name="T18" fmla="*/ 224 w 248"/>
                <a:gd name="T19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8" h="208">
                  <a:moveTo>
                    <a:pt x="136" y="208"/>
                  </a:moveTo>
                  <a:cubicBezTo>
                    <a:pt x="16" y="208"/>
                    <a:pt x="16" y="208"/>
                    <a:pt x="16" y="208"/>
                  </a:cubicBezTo>
                  <a:cubicBezTo>
                    <a:pt x="7" y="208"/>
                    <a:pt x="0" y="201"/>
                    <a:pt x="0" y="19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41" y="0"/>
                    <a:pt x="248" y="7"/>
                    <a:pt x="248" y="16"/>
                  </a:cubicBezTo>
                  <a:cubicBezTo>
                    <a:pt x="248" y="192"/>
                    <a:pt x="248" y="192"/>
                    <a:pt x="248" y="192"/>
                  </a:cubicBezTo>
                  <a:cubicBezTo>
                    <a:pt x="248" y="201"/>
                    <a:pt x="241" y="208"/>
                    <a:pt x="232" y="208"/>
                  </a:cubicBezTo>
                  <a:cubicBezTo>
                    <a:pt x="224" y="208"/>
                    <a:pt x="224" y="208"/>
                    <a:pt x="224" y="208"/>
                  </a:cubicBezTo>
                </a:path>
              </a:pathLst>
            </a:custGeom>
            <a:noFill/>
            <a:ln w="19050" cap="sq">
              <a:solidFill>
                <a:srgbClr val="3746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Line 384">
              <a:extLst>
                <a:ext uri="{FF2B5EF4-FFF2-40B4-BE49-F238E27FC236}">
                  <a16:creationId xmlns:a16="http://schemas.microsoft.com/office/drawing/2014/main" id="{739FEAFF-7295-4473-81EF-770DDB1501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75376" y="1570038"/>
              <a:ext cx="382588" cy="0"/>
            </a:xfrm>
            <a:prstGeom prst="line">
              <a:avLst/>
            </a:prstGeom>
            <a:noFill/>
            <a:ln w="19050" cap="rnd">
              <a:solidFill>
                <a:srgbClr val="3746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Oval 385">
              <a:extLst>
                <a:ext uri="{FF2B5EF4-FFF2-40B4-BE49-F238E27FC236}">
                  <a16:creationId xmlns:a16="http://schemas.microsoft.com/office/drawing/2014/main" id="{338EAEB2-F83A-4F99-BBED-DDA38621C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9189" y="1527175"/>
              <a:ext cx="19050" cy="17463"/>
            </a:xfrm>
            <a:prstGeom prst="ellipse">
              <a:avLst/>
            </a:prstGeom>
            <a:solidFill>
              <a:srgbClr val="53595F"/>
            </a:solidFill>
            <a:ln w="9525">
              <a:solidFill>
                <a:srgbClr val="37465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Oval 386">
              <a:extLst>
                <a:ext uri="{FF2B5EF4-FFF2-40B4-BE49-F238E27FC236}">
                  <a16:creationId xmlns:a16="http://schemas.microsoft.com/office/drawing/2014/main" id="{F76F0C22-BDB1-46F5-880B-43FE437746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0939" y="1527175"/>
              <a:ext cx="19050" cy="17463"/>
            </a:xfrm>
            <a:prstGeom prst="ellipse">
              <a:avLst/>
            </a:prstGeom>
            <a:solidFill>
              <a:srgbClr val="53595F"/>
            </a:solidFill>
            <a:ln w="9525">
              <a:solidFill>
                <a:srgbClr val="37465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Oval 387">
              <a:extLst>
                <a:ext uri="{FF2B5EF4-FFF2-40B4-BE49-F238E27FC236}">
                  <a16:creationId xmlns:a16="http://schemas.microsoft.com/office/drawing/2014/main" id="{FCAE3A51-212D-4B38-9FDF-045E1C4A3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1101" y="1527175"/>
              <a:ext cx="19050" cy="17463"/>
            </a:xfrm>
            <a:prstGeom prst="ellipse">
              <a:avLst/>
            </a:prstGeom>
            <a:solidFill>
              <a:srgbClr val="53595F"/>
            </a:solidFill>
            <a:ln w="9525">
              <a:solidFill>
                <a:srgbClr val="37465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Rectangle 388">
              <a:extLst>
                <a:ext uri="{FF2B5EF4-FFF2-40B4-BE49-F238E27FC236}">
                  <a16:creationId xmlns:a16="http://schemas.microsoft.com/office/drawing/2014/main" id="{49D06BD9-9935-4089-A2F2-1128CA61C5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9201" y="1612900"/>
              <a:ext cx="222250" cy="38100"/>
            </a:xfrm>
            <a:prstGeom prst="rect">
              <a:avLst/>
            </a:prstGeom>
            <a:noFill/>
            <a:ln w="19050" cap="rnd">
              <a:solidFill>
                <a:srgbClr val="3746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Freeform 389">
              <a:extLst>
                <a:ext uri="{FF2B5EF4-FFF2-40B4-BE49-F238E27FC236}">
                  <a16:creationId xmlns:a16="http://schemas.microsoft.com/office/drawing/2014/main" id="{5B392019-1361-4E62-B17B-0588F2921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9201" y="1687513"/>
              <a:ext cx="222250" cy="87313"/>
            </a:xfrm>
            <a:custGeom>
              <a:avLst/>
              <a:gdLst>
                <a:gd name="T0" fmla="*/ 54 w 140"/>
                <a:gd name="T1" fmla="*/ 55 h 55"/>
                <a:gd name="T2" fmla="*/ 0 w 140"/>
                <a:gd name="T3" fmla="*/ 55 h 55"/>
                <a:gd name="T4" fmla="*/ 0 w 140"/>
                <a:gd name="T5" fmla="*/ 0 h 55"/>
                <a:gd name="T6" fmla="*/ 140 w 140"/>
                <a:gd name="T7" fmla="*/ 0 h 55"/>
                <a:gd name="T8" fmla="*/ 140 w 140"/>
                <a:gd name="T9" fmla="*/ 4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55">
                  <a:moveTo>
                    <a:pt x="54" y="55"/>
                  </a:moveTo>
                  <a:lnTo>
                    <a:pt x="0" y="55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140" y="47"/>
                  </a:lnTo>
                </a:path>
              </a:pathLst>
            </a:custGeom>
            <a:noFill/>
            <a:ln w="19050" cap="sq">
              <a:solidFill>
                <a:srgbClr val="3746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Line 390">
              <a:extLst>
                <a:ext uri="{FF2B5EF4-FFF2-40B4-BE49-F238E27FC236}">
                  <a16:creationId xmlns:a16="http://schemas.microsoft.com/office/drawing/2014/main" id="{C5CFF37A-680B-476A-8140-F98E90505C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11889" y="1687513"/>
              <a:ext cx="49213" cy="0"/>
            </a:xfrm>
            <a:prstGeom prst="line">
              <a:avLst/>
            </a:prstGeom>
            <a:noFill/>
            <a:ln w="19050" cap="rnd">
              <a:solidFill>
                <a:srgbClr val="3746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Line 391">
              <a:extLst>
                <a:ext uri="{FF2B5EF4-FFF2-40B4-BE49-F238E27FC236}">
                  <a16:creationId xmlns:a16="http://schemas.microsoft.com/office/drawing/2014/main" id="{D0E08E24-8151-4F2B-A091-4A910AE049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11889" y="1612900"/>
              <a:ext cx="49213" cy="0"/>
            </a:xfrm>
            <a:prstGeom prst="line">
              <a:avLst/>
            </a:prstGeom>
            <a:noFill/>
            <a:ln w="19050" cap="rnd">
              <a:solidFill>
                <a:srgbClr val="3746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Freeform 392">
              <a:extLst>
                <a:ext uri="{FF2B5EF4-FFF2-40B4-BE49-F238E27FC236}">
                  <a16:creationId xmlns:a16="http://schemas.microsoft.com/office/drawing/2014/main" id="{542AF242-396B-49D8-B48F-279287FC6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0326" y="1719263"/>
              <a:ext cx="111125" cy="166688"/>
            </a:xfrm>
            <a:custGeom>
              <a:avLst/>
              <a:gdLst>
                <a:gd name="T0" fmla="*/ 0 w 70"/>
                <a:gd name="T1" fmla="*/ 0 h 105"/>
                <a:gd name="T2" fmla="*/ 0 w 70"/>
                <a:gd name="T3" fmla="*/ 86 h 105"/>
                <a:gd name="T4" fmla="*/ 23 w 70"/>
                <a:gd name="T5" fmla="*/ 66 h 105"/>
                <a:gd name="T6" fmla="*/ 47 w 70"/>
                <a:gd name="T7" fmla="*/ 105 h 105"/>
                <a:gd name="T8" fmla="*/ 66 w 70"/>
                <a:gd name="T9" fmla="*/ 94 h 105"/>
                <a:gd name="T10" fmla="*/ 43 w 70"/>
                <a:gd name="T11" fmla="*/ 54 h 105"/>
                <a:gd name="T12" fmla="*/ 70 w 70"/>
                <a:gd name="T13" fmla="*/ 47 h 105"/>
                <a:gd name="T14" fmla="*/ 0 w 70"/>
                <a:gd name="T1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105">
                  <a:moveTo>
                    <a:pt x="0" y="0"/>
                  </a:moveTo>
                  <a:lnTo>
                    <a:pt x="0" y="86"/>
                  </a:lnTo>
                  <a:lnTo>
                    <a:pt x="23" y="66"/>
                  </a:lnTo>
                  <a:lnTo>
                    <a:pt x="47" y="105"/>
                  </a:lnTo>
                  <a:lnTo>
                    <a:pt x="66" y="94"/>
                  </a:lnTo>
                  <a:lnTo>
                    <a:pt x="43" y="54"/>
                  </a:lnTo>
                  <a:lnTo>
                    <a:pt x="70" y="4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rnd">
              <a:solidFill>
                <a:srgbClr val="3746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71A3DF7-D581-4C5A-9150-66E7090953A5}"/>
              </a:ext>
            </a:extLst>
          </p:cNvPr>
          <p:cNvGrpSpPr/>
          <p:nvPr/>
        </p:nvGrpSpPr>
        <p:grpSpPr>
          <a:xfrm>
            <a:off x="6950025" y="1182009"/>
            <a:ext cx="511099" cy="865177"/>
            <a:chOff x="2046288" y="5019676"/>
            <a:chExt cx="215900" cy="384175"/>
          </a:xfrm>
        </p:grpSpPr>
        <p:sp>
          <p:nvSpPr>
            <p:cNvPr id="71" name="Freeform 55">
              <a:extLst>
                <a:ext uri="{FF2B5EF4-FFF2-40B4-BE49-F238E27FC236}">
                  <a16:creationId xmlns:a16="http://schemas.microsoft.com/office/drawing/2014/main" id="{694FDDEE-F6C2-44F6-9D73-3B86998A1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2638" y="5056188"/>
              <a:ext cx="209550" cy="347663"/>
            </a:xfrm>
            <a:custGeom>
              <a:avLst/>
              <a:gdLst>
                <a:gd name="T0" fmla="*/ 32 w 136"/>
                <a:gd name="T1" fmla="*/ 224 h 224"/>
                <a:gd name="T2" fmla="*/ 32 w 136"/>
                <a:gd name="T3" fmla="*/ 216 h 224"/>
                <a:gd name="T4" fmla="*/ 11 w 136"/>
                <a:gd name="T5" fmla="*/ 180 h 224"/>
                <a:gd name="T6" fmla="*/ 0 w 136"/>
                <a:gd name="T7" fmla="*/ 138 h 224"/>
                <a:gd name="T8" fmla="*/ 0 w 136"/>
                <a:gd name="T9" fmla="*/ 86 h 224"/>
                <a:gd name="T10" fmla="*/ 6 w 136"/>
                <a:gd name="T11" fmla="*/ 80 h 224"/>
                <a:gd name="T12" fmla="*/ 6 w 136"/>
                <a:gd name="T13" fmla="*/ 80 h 224"/>
                <a:gd name="T14" fmla="*/ 28 w 136"/>
                <a:gd name="T15" fmla="*/ 102 h 224"/>
                <a:gd name="T16" fmla="*/ 28 w 136"/>
                <a:gd name="T17" fmla="*/ 136 h 224"/>
                <a:gd name="T18" fmla="*/ 28 w 136"/>
                <a:gd name="T19" fmla="*/ 14 h 224"/>
                <a:gd name="T20" fmla="*/ 42 w 136"/>
                <a:gd name="T21" fmla="*/ 0 h 224"/>
                <a:gd name="T22" fmla="*/ 42 w 136"/>
                <a:gd name="T23" fmla="*/ 0 h 224"/>
                <a:gd name="T24" fmla="*/ 56 w 136"/>
                <a:gd name="T25" fmla="*/ 14 h 224"/>
                <a:gd name="T26" fmla="*/ 56 w 136"/>
                <a:gd name="T27" fmla="*/ 104 h 224"/>
                <a:gd name="T28" fmla="*/ 56 w 136"/>
                <a:gd name="T29" fmla="*/ 78 h 224"/>
                <a:gd name="T30" fmla="*/ 70 w 136"/>
                <a:gd name="T31" fmla="*/ 64 h 224"/>
                <a:gd name="T32" fmla="*/ 70 w 136"/>
                <a:gd name="T33" fmla="*/ 64 h 224"/>
                <a:gd name="T34" fmla="*/ 84 w 136"/>
                <a:gd name="T35" fmla="*/ 78 h 224"/>
                <a:gd name="T36" fmla="*/ 84 w 136"/>
                <a:gd name="T37" fmla="*/ 104 h 224"/>
                <a:gd name="T38" fmla="*/ 84 w 136"/>
                <a:gd name="T39" fmla="*/ 86 h 224"/>
                <a:gd name="T40" fmla="*/ 98 w 136"/>
                <a:gd name="T41" fmla="*/ 72 h 224"/>
                <a:gd name="T42" fmla="*/ 98 w 136"/>
                <a:gd name="T43" fmla="*/ 72 h 224"/>
                <a:gd name="T44" fmla="*/ 112 w 136"/>
                <a:gd name="T45" fmla="*/ 86 h 224"/>
                <a:gd name="T46" fmla="*/ 112 w 136"/>
                <a:gd name="T47" fmla="*/ 108 h 224"/>
                <a:gd name="T48" fmla="*/ 112 w 136"/>
                <a:gd name="T49" fmla="*/ 96 h 224"/>
                <a:gd name="T50" fmla="*/ 124 w 136"/>
                <a:gd name="T51" fmla="*/ 84 h 224"/>
                <a:gd name="T52" fmla="*/ 124 w 136"/>
                <a:gd name="T53" fmla="*/ 84 h 224"/>
                <a:gd name="T54" fmla="*/ 136 w 136"/>
                <a:gd name="T55" fmla="*/ 96 h 224"/>
                <a:gd name="T56" fmla="*/ 136 w 136"/>
                <a:gd name="T57" fmla="*/ 138 h 224"/>
                <a:gd name="T58" fmla="*/ 125 w 136"/>
                <a:gd name="T59" fmla="*/ 196 h 224"/>
                <a:gd name="T60" fmla="*/ 116 w 136"/>
                <a:gd name="T61" fmla="*/ 216 h 224"/>
                <a:gd name="T62" fmla="*/ 116 w 136"/>
                <a:gd name="T63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6" h="224">
                  <a:moveTo>
                    <a:pt x="32" y="224"/>
                  </a:moveTo>
                  <a:cubicBezTo>
                    <a:pt x="32" y="216"/>
                    <a:pt x="32" y="216"/>
                    <a:pt x="32" y="216"/>
                  </a:cubicBezTo>
                  <a:cubicBezTo>
                    <a:pt x="11" y="180"/>
                    <a:pt x="11" y="180"/>
                    <a:pt x="11" y="180"/>
                  </a:cubicBezTo>
                  <a:cubicBezTo>
                    <a:pt x="4" y="167"/>
                    <a:pt x="0" y="153"/>
                    <a:pt x="0" y="138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3"/>
                    <a:pt x="3" y="80"/>
                    <a:pt x="6" y="80"/>
                  </a:cubicBezTo>
                  <a:cubicBezTo>
                    <a:pt x="6" y="80"/>
                    <a:pt x="6" y="80"/>
                    <a:pt x="6" y="80"/>
                  </a:cubicBezTo>
                  <a:cubicBezTo>
                    <a:pt x="18" y="80"/>
                    <a:pt x="28" y="90"/>
                    <a:pt x="28" y="102"/>
                  </a:cubicBezTo>
                  <a:cubicBezTo>
                    <a:pt x="28" y="136"/>
                    <a:pt x="28" y="136"/>
                    <a:pt x="28" y="136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7"/>
                    <a:pt x="35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0" y="0"/>
                    <a:pt x="56" y="7"/>
                    <a:pt x="56" y="14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56" y="71"/>
                    <a:pt x="63" y="64"/>
                    <a:pt x="70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8" y="64"/>
                    <a:pt x="84" y="71"/>
                    <a:pt x="84" y="78"/>
                  </a:cubicBezTo>
                  <a:cubicBezTo>
                    <a:pt x="84" y="104"/>
                    <a:pt x="84" y="104"/>
                    <a:pt x="84" y="104"/>
                  </a:cubicBezTo>
                  <a:cubicBezTo>
                    <a:pt x="84" y="86"/>
                    <a:pt x="84" y="86"/>
                    <a:pt x="84" y="86"/>
                  </a:cubicBezTo>
                  <a:cubicBezTo>
                    <a:pt x="84" y="79"/>
                    <a:pt x="91" y="72"/>
                    <a:pt x="98" y="72"/>
                  </a:cubicBezTo>
                  <a:cubicBezTo>
                    <a:pt x="98" y="72"/>
                    <a:pt x="98" y="72"/>
                    <a:pt x="98" y="72"/>
                  </a:cubicBezTo>
                  <a:cubicBezTo>
                    <a:pt x="106" y="72"/>
                    <a:pt x="112" y="79"/>
                    <a:pt x="112" y="86"/>
                  </a:cubicBezTo>
                  <a:cubicBezTo>
                    <a:pt x="112" y="108"/>
                    <a:pt x="112" y="108"/>
                    <a:pt x="112" y="108"/>
                  </a:cubicBezTo>
                  <a:cubicBezTo>
                    <a:pt x="112" y="108"/>
                    <a:pt x="112" y="100"/>
                    <a:pt x="112" y="96"/>
                  </a:cubicBezTo>
                  <a:cubicBezTo>
                    <a:pt x="112" y="90"/>
                    <a:pt x="118" y="84"/>
                    <a:pt x="124" y="84"/>
                  </a:cubicBezTo>
                  <a:cubicBezTo>
                    <a:pt x="124" y="84"/>
                    <a:pt x="124" y="84"/>
                    <a:pt x="124" y="84"/>
                  </a:cubicBezTo>
                  <a:cubicBezTo>
                    <a:pt x="131" y="84"/>
                    <a:pt x="136" y="90"/>
                    <a:pt x="136" y="96"/>
                  </a:cubicBezTo>
                  <a:cubicBezTo>
                    <a:pt x="136" y="138"/>
                    <a:pt x="136" y="138"/>
                    <a:pt x="136" y="138"/>
                  </a:cubicBezTo>
                  <a:cubicBezTo>
                    <a:pt x="136" y="158"/>
                    <a:pt x="132" y="178"/>
                    <a:pt x="125" y="196"/>
                  </a:cubicBezTo>
                  <a:cubicBezTo>
                    <a:pt x="116" y="216"/>
                    <a:pt x="116" y="216"/>
                    <a:pt x="116" y="216"/>
                  </a:cubicBezTo>
                  <a:cubicBezTo>
                    <a:pt x="116" y="224"/>
                    <a:pt x="116" y="224"/>
                    <a:pt x="116" y="224"/>
                  </a:cubicBezTo>
                </a:path>
              </a:pathLst>
            </a:custGeom>
            <a:noFill/>
            <a:ln w="19050" cap="rnd">
              <a:solidFill>
                <a:srgbClr val="3746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Freeform 56">
              <a:extLst>
                <a:ext uri="{FF2B5EF4-FFF2-40B4-BE49-F238E27FC236}">
                  <a16:creationId xmlns:a16="http://schemas.microsoft.com/office/drawing/2014/main" id="{2B400BC2-71CD-4447-AC70-2EB8EBF6B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6288" y="5019676"/>
              <a:ext cx="142875" cy="104775"/>
            </a:xfrm>
            <a:custGeom>
              <a:avLst/>
              <a:gdLst>
                <a:gd name="T0" fmla="*/ 87 w 92"/>
                <a:gd name="T1" fmla="*/ 68 h 68"/>
                <a:gd name="T2" fmla="*/ 92 w 92"/>
                <a:gd name="T3" fmla="*/ 46 h 68"/>
                <a:gd name="T4" fmla="*/ 46 w 92"/>
                <a:gd name="T5" fmla="*/ 0 h 68"/>
                <a:gd name="T6" fmla="*/ 0 w 92"/>
                <a:gd name="T7" fmla="*/ 46 h 68"/>
                <a:gd name="T8" fmla="*/ 6 w 92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68">
                  <a:moveTo>
                    <a:pt x="87" y="68"/>
                  </a:moveTo>
                  <a:cubicBezTo>
                    <a:pt x="90" y="62"/>
                    <a:pt x="92" y="54"/>
                    <a:pt x="92" y="46"/>
                  </a:cubicBezTo>
                  <a:cubicBezTo>
                    <a:pt x="92" y="21"/>
                    <a:pt x="72" y="0"/>
                    <a:pt x="46" y="0"/>
                  </a:cubicBezTo>
                  <a:cubicBezTo>
                    <a:pt x="21" y="0"/>
                    <a:pt x="0" y="21"/>
                    <a:pt x="0" y="46"/>
                  </a:cubicBezTo>
                  <a:cubicBezTo>
                    <a:pt x="0" y="54"/>
                    <a:pt x="2" y="62"/>
                    <a:pt x="6" y="68"/>
                  </a:cubicBezTo>
                </a:path>
              </a:pathLst>
            </a:custGeom>
            <a:noFill/>
            <a:ln w="19050" cap="rnd">
              <a:solidFill>
                <a:srgbClr val="3746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7F0B3F3-4F9C-4F95-ABAD-B718DEFBFB82}"/>
              </a:ext>
            </a:extLst>
          </p:cNvPr>
          <p:cNvGrpSpPr/>
          <p:nvPr/>
        </p:nvGrpSpPr>
        <p:grpSpPr>
          <a:xfrm>
            <a:off x="6867728" y="4796468"/>
            <a:ext cx="798667" cy="801982"/>
            <a:chOff x="4079876" y="782638"/>
            <a:chExt cx="382587" cy="384175"/>
          </a:xfrm>
        </p:grpSpPr>
        <p:sp>
          <p:nvSpPr>
            <p:cNvPr id="74" name="Freeform 589">
              <a:extLst>
                <a:ext uri="{FF2B5EF4-FFF2-40B4-BE49-F238E27FC236}">
                  <a16:creationId xmlns:a16="http://schemas.microsoft.com/office/drawing/2014/main" id="{628552FB-E3AE-4AF9-ADF8-774EC900B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9876" y="782638"/>
              <a:ext cx="322263" cy="292100"/>
            </a:xfrm>
            <a:custGeom>
              <a:avLst/>
              <a:gdLst>
                <a:gd name="T0" fmla="*/ 208 w 208"/>
                <a:gd name="T1" fmla="*/ 104 h 188"/>
                <a:gd name="T2" fmla="*/ 208 w 208"/>
                <a:gd name="T3" fmla="*/ 69 h 188"/>
                <a:gd name="T4" fmla="*/ 205 w 208"/>
                <a:gd name="T5" fmla="*/ 60 h 188"/>
                <a:gd name="T6" fmla="*/ 148 w 208"/>
                <a:gd name="T7" fmla="*/ 3 h 188"/>
                <a:gd name="T8" fmla="*/ 139 w 208"/>
                <a:gd name="T9" fmla="*/ 0 h 188"/>
                <a:gd name="T10" fmla="*/ 4 w 208"/>
                <a:gd name="T11" fmla="*/ 0 h 188"/>
                <a:gd name="T12" fmla="*/ 0 w 208"/>
                <a:gd name="T13" fmla="*/ 4 h 188"/>
                <a:gd name="T14" fmla="*/ 0 w 208"/>
                <a:gd name="T15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188">
                  <a:moveTo>
                    <a:pt x="208" y="104"/>
                  </a:moveTo>
                  <a:cubicBezTo>
                    <a:pt x="208" y="69"/>
                    <a:pt x="208" y="69"/>
                    <a:pt x="208" y="69"/>
                  </a:cubicBezTo>
                  <a:cubicBezTo>
                    <a:pt x="208" y="66"/>
                    <a:pt x="207" y="63"/>
                    <a:pt x="205" y="60"/>
                  </a:cubicBezTo>
                  <a:cubicBezTo>
                    <a:pt x="148" y="3"/>
                    <a:pt x="148" y="3"/>
                    <a:pt x="148" y="3"/>
                  </a:cubicBezTo>
                  <a:cubicBezTo>
                    <a:pt x="145" y="1"/>
                    <a:pt x="142" y="0"/>
                    <a:pt x="13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8"/>
                    <a:pt x="0" y="188"/>
                    <a:pt x="0" y="188"/>
                  </a:cubicBezTo>
                </a:path>
              </a:pathLst>
            </a:custGeom>
            <a:noFill/>
            <a:ln w="19050" cap="rnd">
              <a:solidFill>
                <a:srgbClr val="3746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Freeform 590">
              <a:extLst>
                <a:ext uri="{FF2B5EF4-FFF2-40B4-BE49-F238E27FC236}">
                  <a16:creationId xmlns:a16="http://schemas.microsoft.com/office/drawing/2014/main" id="{AF1CFD2D-8626-4DD5-AC78-B42FDFBEF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2126" y="857250"/>
              <a:ext cx="100013" cy="30163"/>
            </a:xfrm>
            <a:custGeom>
              <a:avLst/>
              <a:gdLst>
                <a:gd name="T0" fmla="*/ 64 w 64"/>
                <a:gd name="T1" fmla="*/ 20 h 20"/>
                <a:gd name="T2" fmla="*/ 8 w 64"/>
                <a:gd name="T3" fmla="*/ 20 h 20"/>
                <a:gd name="T4" fmla="*/ 0 w 64"/>
                <a:gd name="T5" fmla="*/ 12 h 20"/>
                <a:gd name="T6" fmla="*/ 0 w 64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20">
                  <a:moveTo>
                    <a:pt x="64" y="20"/>
                  </a:moveTo>
                  <a:cubicBezTo>
                    <a:pt x="8" y="20"/>
                    <a:pt x="8" y="20"/>
                    <a:pt x="8" y="20"/>
                  </a:cubicBezTo>
                  <a:cubicBezTo>
                    <a:pt x="4" y="20"/>
                    <a:pt x="0" y="16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9050" cap="rnd">
              <a:solidFill>
                <a:srgbClr val="3746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Freeform 591">
              <a:extLst>
                <a:ext uri="{FF2B5EF4-FFF2-40B4-BE49-F238E27FC236}">
                  <a16:creationId xmlns:a16="http://schemas.microsoft.com/office/drawing/2014/main" id="{A8B93DE5-59B9-4C41-96AA-ED35E291A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9263" y="944563"/>
              <a:ext cx="203200" cy="222250"/>
            </a:xfrm>
            <a:custGeom>
              <a:avLst/>
              <a:gdLst>
                <a:gd name="T0" fmla="*/ 0 w 128"/>
                <a:gd name="T1" fmla="*/ 0 h 140"/>
                <a:gd name="T2" fmla="*/ 128 w 128"/>
                <a:gd name="T3" fmla="*/ 0 h 140"/>
                <a:gd name="T4" fmla="*/ 128 w 128"/>
                <a:gd name="T5" fmla="*/ 140 h 140"/>
                <a:gd name="T6" fmla="*/ 35 w 128"/>
                <a:gd name="T7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140">
                  <a:moveTo>
                    <a:pt x="0" y="0"/>
                  </a:moveTo>
                  <a:lnTo>
                    <a:pt x="128" y="0"/>
                  </a:lnTo>
                  <a:lnTo>
                    <a:pt x="128" y="140"/>
                  </a:lnTo>
                  <a:lnTo>
                    <a:pt x="35" y="140"/>
                  </a:lnTo>
                </a:path>
              </a:pathLst>
            </a:custGeom>
            <a:noFill/>
            <a:ln w="19050" cap="rnd">
              <a:solidFill>
                <a:srgbClr val="3746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" name="Freeform 592">
              <a:extLst>
                <a:ext uri="{FF2B5EF4-FFF2-40B4-BE49-F238E27FC236}">
                  <a16:creationId xmlns:a16="http://schemas.microsoft.com/office/drawing/2014/main" id="{DEAA28DF-5208-49B9-AA33-7B61160A0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9263" y="993775"/>
              <a:ext cx="142875" cy="61913"/>
            </a:xfrm>
            <a:custGeom>
              <a:avLst/>
              <a:gdLst>
                <a:gd name="T0" fmla="*/ 90 w 90"/>
                <a:gd name="T1" fmla="*/ 0 h 39"/>
                <a:gd name="T2" fmla="*/ 19 w 90"/>
                <a:gd name="T3" fmla="*/ 39 h 39"/>
                <a:gd name="T4" fmla="*/ 0 w 90"/>
                <a:gd name="T5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39">
                  <a:moveTo>
                    <a:pt x="90" y="0"/>
                  </a:moveTo>
                  <a:lnTo>
                    <a:pt x="19" y="39"/>
                  </a:lnTo>
                  <a:lnTo>
                    <a:pt x="0" y="27"/>
                  </a:lnTo>
                </a:path>
              </a:pathLst>
            </a:custGeom>
            <a:noFill/>
            <a:ln w="19050" cap="rnd">
              <a:solidFill>
                <a:srgbClr val="3746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Freeform 593">
              <a:extLst>
                <a:ext uri="{FF2B5EF4-FFF2-40B4-BE49-F238E27FC236}">
                  <a16:creationId xmlns:a16="http://schemas.microsoft.com/office/drawing/2014/main" id="{76D4A89B-64BD-453D-8EB0-D4A42E387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576" y="942975"/>
              <a:ext cx="173038" cy="200025"/>
            </a:xfrm>
            <a:custGeom>
              <a:avLst/>
              <a:gdLst>
                <a:gd name="T0" fmla="*/ 112 w 112"/>
                <a:gd name="T1" fmla="*/ 129 h 129"/>
                <a:gd name="T2" fmla="*/ 112 w 112"/>
                <a:gd name="T3" fmla="*/ 121 h 129"/>
                <a:gd name="T4" fmla="*/ 100 w 112"/>
                <a:gd name="T5" fmla="*/ 109 h 129"/>
                <a:gd name="T6" fmla="*/ 80 w 112"/>
                <a:gd name="T7" fmla="*/ 109 h 129"/>
                <a:gd name="T8" fmla="*/ 72 w 112"/>
                <a:gd name="T9" fmla="*/ 101 h 129"/>
                <a:gd name="T10" fmla="*/ 72 w 112"/>
                <a:gd name="T11" fmla="*/ 96 h 129"/>
                <a:gd name="T12" fmla="*/ 84 w 112"/>
                <a:gd name="T13" fmla="*/ 59 h 129"/>
                <a:gd name="T14" fmla="*/ 92 w 112"/>
                <a:gd name="T15" fmla="*/ 37 h 129"/>
                <a:gd name="T16" fmla="*/ 57 w 112"/>
                <a:gd name="T17" fmla="*/ 1 h 129"/>
                <a:gd name="T18" fmla="*/ 20 w 112"/>
                <a:gd name="T19" fmla="*/ 37 h 129"/>
                <a:gd name="T20" fmla="*/ 28 w 112"/>
                <a:gd name="T21" fmla="*/ 59 h 129"/>
                <a:gd name="T22" fmla="*/ 40 w 112"/>
                <a:gd name="T23" fmla="*/ 94 h 129"/>
                <a:gd name="T24" fmla="*/ 40 w 112"/>
                <a:gd name="T25" fmla="*/ 101 h 129"/>
                <a:gd name="T26" fmla="*/ 32 w 112"/>
                <a:gd name="T27" fmla="*/ 109 h 129"/>
                <a:gd name="T28" fmla="*/ 12 w 112"/>
                <a:gd name="T29" fmla="*/ 109 h 129"/>
                <a:gd name="T30" fmla="*/ 0 w 112"/>
                <a:gd name="T31" fmla="*/ 121 h 129"/>
                <a:gd name="T32" fmla="*/ 0 w 112"/>
                <a:gd name="T3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2" h="129">
                  <a:moveTo>
                    <a:pt x="112" y="129"/>
                  </a:moveTo>
                  <a:cubicBezTo>
                    <a:pt x="112" y="121"/>
                    <a:pt x="112" y="121"/>
                    <a:pt x="112" y="121"/>
                  </a:cubicBezTo>
                  <a:cubicBezTo>
                    <a:pt x="112" y="114"/>
                    <a:pt x="107" y="109"/>
                    <a:pt x="100" y="109"/>
                  </a:cubicBezTo>
                  <a:cubicBezTo>
                    <a:pt x="80" y="109"/>
                    <a:pt x="80" y="109"/>
                    <a:pt x="80" y="109"/>
                  </a:cubicBezTo>
                  <a:cubicBezTo>
                    <a:pt x="76" y="109"/>
                    <a:pt x="72" y="105"/>
                    <a:pt x="72" y="101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2" y="83"/>
                    <a:pt x="76" y="70"/>
                    <a:pt x="84" y="59"/>
                  </a:cubicBezTo>
                  <a:cubicBezTo>
                    <a:pt x="89" y="53"/>
                    <a:pt x="92" y="45"/>
                    <a:pt x="92" y="37"/>
                  </a:cubicBezTo>
                  <a:cubicBezTo>
                    <a:pt x="92" y="18"/>
                    <a:pt x="76" y="2"/>
                    <a:pt x="57" y="1"/>
                  </a:cubicBezTo>
                  <a:cubicBezTo>
                    <a:pt x="37" y="0"/>
                    <a:pt x="20" y="17"/>
                    <a:pt x="20" y="37"/>
                  </a:cubicBezTo>
                  <a:cubicBezTo>
                    <a:pt x="20" y="45"/>
                    <a:pt x="23" y="53"/>
                    <a:pt x="28" y="59"/>
                  </a:cubicBezTo>
                  <a:cubicBezTo>
                    <a:pt x="35" y="69"/>
                    <a:pt x="40" y="81"/>
                    <a:pt x="40" y="94"/>
                  </a:cubicBezTo>
                  <a:cubicBezTo>
                    <a:pt x="40" y="101"/>
                    <a:pt x="40" y="101"/>
                    <a:pt x="40" y="101"/>
                  </a:cubicBezTo>
                  <a:cubicBezTo>
                    <a:pt x="40" y="105"/>
                    <a:pt x="37" y="109"/>
                    <a:pt x="32" y="109"/>
                  </a:cubicBezTo>
                  <a:cubicBezTo>
                    <a:pt x="12" y="109"/>
                    <a:pt x="12" y="109"/>
                    <a:pt x="12" y="109"/>
                  </a:cubicBezTo>
                  <a:cubicBezTo>
                    <a:pt x="6" y="109"/>
                    <a:pt x="0" y="114"/>
                    <a:pt x="0" y="121"/>
                  </a:cubicBezTo>
                  <a:cubicBezTo>
                    <a:pt x="0" y="129"/>
                    <a:pt x="0" y="129"/>
                    <a:pt x="0" y="129"/>
                  </a:cubicBezTo>
                </a:path>
              </a:pathLst>
            </a:custGeom>
            <a:noFill/>
            <a:ln w="19050" cap="rnd">
              <a:solidFill>
                <a:srgbClr val="3746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" name="Line 594">
              <a:extLst>
                <a:ext uri="{FF2B5EF4-FFF2-40B4-BE49-F238E27FC236}">
                  <a16:creationId xmlns:a16="http://schemas.microsoft.com/office/drawing/2014/main" id="{FE808BCE-0C21-4848-86E0-9E783A620A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91001" y="1111250"/>
              <a:ext cx="25400" cy="0"/>
            </a:xfrm>
            <a:prstGeom prst="line">
              <a:avLst/>
            </a:prstGeom>
            <a:noFill/>
            <a:ln w="19050" cap="rnd">
              <a:solidFill>
                <a:srgbClr val="3746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" name="Line 595">
              <a:extLst>
                <a:ext uri="{FF2B5EF4-FFF2-40B4-BE49-F238E27FC236}">
                  <a16:creationId xmlns:a16="http://schemas.microsoft.com/office/drawing/2014/main" id="{29B0B5EC-DD84-408D-A777-83D56FCF1E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8926" y="1166813"/>
              <a:ext cx="160338" cy="0"/>
            </a:xfrm>
            <a:prstGeom prst="line">
              <a:avLst/>
            </a:prstGeom>
            <a:noFill/>
            <a:ln w="19050" cap="rnd">
              <a:solidFill>
                <a:srgbClr val="3746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7270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75CF42-5A34-426E-8CE5-BAAE6B9C8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103" y="330416"/>
            <a:ext cx="5640099" cy="436093"/>
          </a:xfrm>
        </p:spPr>
        <p:txBody>
          <a:bodyPr/>
          <a:lstStyle/>
          <a:p>
            <a:r>
              <a:rPr lang="en-US" dirty="0"/>
              <a:t>Atrezzo Provider Portal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7FD9F8-2094-4B2A-80A8-7D5A6742B1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8634" y="1362378"/>
            <a:ext cx="2503503" cy="1470924"/>
          </a:xfrm>
        </p:spPr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0" i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After logging in from the  home screen, click on “Create Case”.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F12468-C4D6-4968-AC03-797DA09D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6C8BDDB-1AA9-4CDC-80A0-B0BF343FFE1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701816-EB55-43E2-8CE0-F28407EB4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MN Medicaid Ortho Portal Training    |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46A072-327E-4681-AFC7-908824BAF71D}"/>
              </a:ext>
            </a:extLst>
          </p:cNvPr>
          <p:cNvSpPr/>
          <p:nvPr/>
        </p:nvSpPr>
        <p:spPr>
          <a:xfrm>
            <a:off x="6345735" y="2261415"/>
            <a:ext cx="1150374" cy="98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BE5ACE-38BD-440C-B71E-8FB4FE974B61}"/>
              </a:ext>
            </a:extLst>
          </p:cNvPr>
          <p:cNvSpPr/>
          <p:nvPr/>
        </p:nvSpPr>
        <p:spPr>
          <a:xfrm>
            <a:off x="6286742" y="2369570"/>
            <a:ext cx="1229032" cy="157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820DE57-2A8D-4FD9-BBCD-7F9628122E51}"/>
              </a:ext>
            </a:extLst>
          </p:cNvPr>
          <p:cNvCxnSpPr/>
          <p:nvPr/>
        </p:nvCxnSpPr>
        <p:spPr>
          <a:xfrm>
            <a:off x="3344103" y="843585"/>
            <a:ext cx="4796720" cy="0"/>
          </a:xfrm>
          <a:prstGeom prst="line">
            <a:avLst/>
          </a:prstGeom>
          <a:ln w="28575">
            <a:solidFill>
              <a:srgbClr val="D9C9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978CE0-DD3D-470D-AA36-3B76EA60058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311592" y="1015437"/>
            <a:ext cx="7327833" cy="838641"/>
          </a:xfrm>
          <a:solidFill>
            <a:schemeClr val="bg1"/>
          </a:solidFill>
        </p:spPr>
        <p:txBody>
          <a:bodyPr/>
          <a:lstStyle/>
          <a:p>
            <a:pPr eaLnBrk="1" hangingPunct="1">
              <a:buNone/>
            </a:pPr>
            <a:r>
              <a:rPr lang="en-US" sz="2000" dirty="0"/>
              <a:t>Successful Completion of setup/login directs user to the Home Page</a:t>
            </a:r>
          </a:p>
        </p:txBody>
      </p:sp>
      <p:pic>
        <p:nvPicPr>
          <p:cNvPr id="20" name="Graphic 19" descr="Badge 1 with solid fill">
            <a:extLst>
              <a:ext uri="{FF2B5EF4-FFF2-40B4-BE49-F238E27FC236}">
                <a16:creationId xmlns:a16="http://schemas.microsoft.com/office/drawing/2014/main" id="{DF044D3A-7121-44A6-A19A-B69042463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8326" y="279494"/>
            <a:ext cx="914400" cy="9144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FD69448-7E18-4B22-A04B-4A9802712EE6}"/>
              </a:ext>
            </a:extLst>
          </p:cNvPr>
          <p:cNvSpPr/>
          <p:nvPr/>
        </p:nvSpPr>
        <p:spPr>
          <a:xfrm>
            <a:off x="6247413" y="2248879"/>
            <a:ext cx="1248696" cy="2442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F4B6FD-F1F1-7068-5E67-480474F6E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2554" y="2012187"/>
            <a:ext cx="9040812" cy="426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80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75CF42-5A34-426E-8CE5-BAAE6B9C8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1592" y="356381"/>
            <a:ext cx="5640099" cy="436093"/>
          </a:xfrm>
        </p:spPr>
        <p:txBody>
          <a:bodyPr/>
          <a:lstStyle/>
          <a:p>
            <a:r>
              <a:rPr lang="en-US" dirty="0"/>
              <a:t>Atrezzo Provider Portal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7FD9F8-2094-4B2A-80A8-7D5A6742B1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8857" y="1653941"/>
            <a:ext cx="2396971" cy="1470924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cap="all" dirty="0">
                <a:solidFill>
                  <a:schemeClr val="bg1"/>
                </a:solidFill>
              </a:rPr>
              <a:t>Create Case Wizard</a:t>
            </a:r>
          </a:p>
          <a:p>
            <a:pPr marL="0" indent="0">
              <a:buNone/>
            </a:pPr>
            <a:endParaRPr lang="en-US" sz="2000" cap="all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F12468-C4D6-4968-AC03-797DA09D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6C8BDDB-1AA9-4CDC-80A0-B0BF343FFE1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701816-EB55-43E2-8CE0-F28407EB4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MN Medicaid Ortho Portal Training    |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820DE57-2A8D-4FD9-BBCD-7F9628122E51}"/>
              </a:ext>
            </a:extLst>
          </p:cNvPr>
          <p:cNvCxnSpPr/>
          <p:nvPr/>
        </p:nvCxnSpPr>
        <p:spPr>
          <a:xfrm>
            <a:off x="3344103" y="843585"/>
            <a:ext cx="4796720" cy="0"/>
          </a:xfrm>
          <a:prstGeom prst="line">
            <a:avLst/>
          </a:prstGeom>
          <a:ln w="28575">
            <a:solidFill>
              <a:srgbClr val="D9C9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978CE0-DD3D-470D-AA36-3B76EA60058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311592" y="1015437"/>
            <a:ext cx="7856517" cy="838641"/>
          </a:xfrm>
          <a:solidFill>
            <a:srgbClr val="F2F2F2"/>
          </a:solidFill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Create a Case Wizard shows each section as a Step. The required information will be indicated by a red asterisk (</a:t>
            </a:r>
            <a:r>
              <a:rPr lang="en-US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</a:p>
        </p:txBody>
      </p:sp>
      <p:pic>
        <p:nvPicPr>
          <p:cNvPr id="6" name="Graphic 5" descr="Badge with solid fill">
            <a:extLst>
              <a:ext uri="{FF2B5EF4-FFF2-40B4-BE49-F238E27FC236}">
                <a16:creationId xmlns:a16="http://schemas.microsoft.com/office/drawing/2014/main" id="{68249213-9E46-4CFE-AABB-BFA8F3364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0142" y="636175"/>
            <a:ext cx="914400" cy="9144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772500A-49FB-4578-9947-225D602647E3}"/>
              </a:ext>
            </a:extLst>
          </p:cNvPr>
          <p:cNvSpPr/>
          <p:nvPr/>
        </p:nvSpPr>
        <p:spPr>
          <a:xfrm>
            <a:off x="2951099" y="2248208"/>
            <a:ext cx="1281556" cy="509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849866-D995-D9A3-613C-97E7FEF956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6763"/>
          <a:stretch/>
        </p:blipFill>
        <p:spPr>
          <a:xfrm>
            <a:off x="3232840" y="2087254"/>
            <a:ext cx="8174941" cy="39271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3300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75CF42-5A34-426E-8CE5-BAAE6B9C8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103" y="354044"/>
            <a:ext cx="5640099" cy="436093"/>
          </a:xfrm>
        </p:spPr>
        <p:txBody>
          <a:bodyPr/>
          <a:lstStyle/>
          <a:p>
            <a:r>
              <a:rPr lang="en-US" dirty="0"/>
              <a:t>Atrezzo Provider Portal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7FD9F8-2094-4B2A-80A8-7D5A6742B1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5889" y="1187599"/>
            <a:ext cx="2396971" cy="1470924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cap="all" dirty="0">
                <a:solidFill>
                  <a:schemeClr val="bg1"/>
                </a:solidFill>
              </a:rPr>
              <a:t>Case Parameters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F12468-C4D6-4968-AC03-797DA09D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6C8BDDB-1AA9-4CDC-80A0-B0BF343FFE1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701816-EB55-43E2-8CE0-F28407EB4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MN Medicaid Ortho Portal Training   |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820DE57-2A8D-4FD9-BBCD-7F9628122E51}"/>
              </a:ext>
            </a:extLst>
          </p:cNvPr>
          <p:cNvCxnSpPr/>
          <p:nvPr/>
        </p:nvCxnSpPr>
        <p:spPr>
          <a:xfrm>
            <a:off x="3344103" y="843585"/>
            <a:ext cx="4796720" cy="0"/>
          </a:xfrm>
          <a:prstGeom prst="line">
            <a:avLst/>
          </a:prstGeom>
          <a:ln w="28575">
            <a:solidFill>
              <a:srgbClr val="D9C9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978CE0-DD3D-470D-AA36-3B76EA60058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293359" y="1840519"/>
            <a:ext cx="2355649" cy="2920902"/>
          </a:xfrm>
          <a:noFill/>
        </p:spPr>
        <p:txBody>
          <a:bodyPr/>
          <a:lstStyle/>
          <a:p>
            <a:r>
              <a:rPr lang="en-US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Choose: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Case Type: “UM”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Case Contract: “Minnesota Medicaid”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Request Type: “Outpatient”. </a:t>
            </a:r>
          </a:p>
          <a:p>
            <a:r>
              <a:rPr lang="en-US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“Go To Consumer Information” to continue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6" name="Graphic 5" descr="Badge 3 with solid fill">
            <a:extLst>
              <a:ext uri="{FF2B5EF4-FFF2-40B4-BE49-F238E27FC236}">
                <a16:creationId xmlns:a16="http://schemas.microsoft.com/office/drawing/2014/main" id="{FB3712F1-5B81-4DE1-A8A1-B24C1B594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729" y="273199"/>
            <a:ext cx="914400" cy="914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7D0C0E-C9C0-4E5C-8470-75194DC8C3D0}"/>
              </a:ext>
            </a:extLst>
          </p:cNvPr>
          <p:cNvSpPr/>
          <p:nvPr/>
        </p:nvSpPr>
        <p:spPr>
          <a:xfrm>
            <a:off x="5448300" y="1187599"/>
            <a:ext cx="3038475" cy="490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D7BF416-3D10-4560-A23A-E5922B912741}"/>
              </a:ext>
            </a:extLst>
          </p:cNvPr>
          <p:cNvSpPr/>
          <p:nvPr/>
        </p:nvSpPr>
        <p:spPr>
          <a:xfrm>
            <a:off x="3178206" y="1927674"/>
            <a:ext cx="1229032" cy="468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57DF19-AE28-8F95-AEC8-ECF8FDF39C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6531"/>
          <a:stretch/>
        </p:blipFill>
        <p:spPr>
          <a:xfrm>
            <a:off x="3125175" y="1279472"/>
            <a:ext cx="8674715" cy="3885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7581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75CF42-5A34-426E-8CE5-BAAE6B9C8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103" y="316829"/>
            <a:ext cx="5640099" cy="436093"/>
          </a:xfrm>
        </p:spPr>
        <p:txBody>
          <a:bodyPr/>
          <a:lstStyle/>
          <a:p>
            <a:r>
              <a:rPr lang="en-US" dirty="0"/>
              <a:t>Atrezzo Provider Portal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7FD9F8-2094-4B2A-80A8-7D5A6742B1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5889" y="1187599"/>
            <a:ext cx="2396971" cy="1470924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cap="all" dirty="0">
                <a:solidFill>
                  <a:schemeClr val="bg1"/>
                </a:solidFill>
              </a:rPr>
              <a:t>Consumer information</a:t>
            </a:r>
          </a:p>
          <a:p>
            <a:pPr marL="0" indent="0" algn="ctr">
              <a:buNone/>
            </a:pPr>
            <a:endParaRPr lang="en-US" sz="2000" cap="all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2000" cap="all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F12468-C4D6-4968-AC03-797DA09D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6C8BDDB-1AA9-4CDC-80A0-B0BF343FFE1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701816-EB55-43E2-8CE0-F28407EB4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MN Medicaid Ortho Portal Training   |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820DE57-2A8D-4FD9-BBCD-7F9628122E51}"/>
              </a:ext>
            </a:extLst>
          </p:cNvPr>
          <p:cNvCxnSpPr/>
          <p:nvPr/>
        </p:nvCxnSpPr>
        <p:spPr>
          <a:xfrm>
            <a:off x="3344103" y="843585"/>
            <a:ext cx="4796720" cy="0"/>
          </a:xfrm>
          <a:prstGeom prst="line">
            <a:avLst/>
          </a:prstGeom>
          <a:ln w="28575">
            <a:solidFill>
              <a:srgbClr val="D9C9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978CE0-DD3D-470D-AA36-3B76EA60058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202259" y="2093865"/>
            <a:ext cx="2396971" cy="1989248"/>
          </a:xfrm>
          <a:noFill/>
        </p:spPr>
        <p:txBody>
          <a:bodyPr/>
          <a:lstStyle/>
          <a:p>
            <a:pPr eaLnBrk="1" hangingPunct="1"/>
            <a:r>
              <a:rPr lang="en-US" sz="1600" dirty="0">
                <a:solidFill>
                  <a:schemeClr val="bg1"/>
                </a:solidFill>
              </a:rPr>
              <a:t>Search members by:</a:t>
            </a:r>
          </a:p>
          <a:p>
            <a:pPr marL="285750" indent="-285750" eaLnBrk="1" hangingPunct="1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bg1"/>
                </a:solidFill>
              </a:rPr>
              <a:t>MN Member ID </a:t>
            </a:r>
          </a:p>
          <a:p>
            <a:pPr marL="285750" indent="-285750" eaLnBrk="1" hangingPunct="1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bg1"/>
                </a:solidFill>
              </a:rPr>
              <a:t>Last Name &amp; DOB</a:t>
            </a:r>
          </a:p>
          <a:p>
            <a:pPr marL="285750" indent="-285750" eaLnBrk="1" hangingPunct="1">
              <a:buFont typeface="Wingdings" panose="05000000000000000000" pitchFamily="2" charset="2"/>
              <a:buChar char="q"/>
            </a:pPr>
            <a:endParaRPr lang="en-US" sz="16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/>
                </a:solidFill>
              </a:rPr>
              <a:t>Click “Search to continue”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7D0C0E-C9C0-4E5C-8470-75194DC8C3D0}"/>
              </a:ext>
            </a:extLst>
          </p:cNvPr>
          <p:cNvSpPr/>
          <p:nvPr/>
        </p:nvSpPr>
        <p:spPr>
          <a:xfrm>
            <a:off x="5448300" y="1187599"/>
            <a:ext cx="3038475" cy="490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F00868-7326-4AC1-A450-D42D905C94A3}"/>
              </a:ext>
            </a:extLst>
          </p:cNvPr>
          <p:cNvSpPr/>
          <p:nvPr/>
        </p:nvSpPr>
        <p:spPr>
          <a:xfrm>
            <a:off x="3168681" y="1852352"/>
            <a:ext cx="1294434" cy="489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Graphic 10" descr="Badge 4 with solid fill">
            <a:extLst>
              <a:ext uri="{FF2B5EF4-FFF2-40B4-BE49-F238E27FC236}">
                <a16:creationId xmlns:a16="http://schemas.microsoft.com/office/drawing/2014/main" id="{F9AEC3B3-148E-40F7-ACF0-15D2E9D9F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7174" y="273199"/>
            <a:ext cx="914400" cy="91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CD1805-E18A-7C0F-AB98-103E88536E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7840"/>
          <a:stretch/>
        </p:blipFill>
        <p:spPr>
          <a:xfrm>
            <a:off x="3057524" y="1260133"/>
            <a:ext cx="8618145" cy="37430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3801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75CF42-5A34-426E-8CE5-BAAE6B9C8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103" y="355630"/>
            <a:ext cx="5640099" cy="436093"/>
          </a:xfrm>
        </p:spPr>
        <p:txBody>
          <a:bodyPr/>
          <a:lstStyle/>
          <a:p>
            <a:r>
              <a:rPr lang="en-US" dirty="0"/>
              <a:t>Atrezzo Provider Portal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7FD9F8-2094-4B2A-80A8-7D5A6742B1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5889" y="1187599"/>
            <a:ext cx="2396971" cy="1470924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cap="all" dirty="0">
                <a:solidFill>
                  <a:schemeClr val="bg1"/>
                </a:solidFill>
              </a:rPr>
              <a:t>Consumer information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F12468-C4D6-4968-AC03-797DA09D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6C8BDDB-1AA9-4CDC-80A0-B0BF343FFE1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701816-EB55-43E2-8CE0-F28407EB4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MN Medicaid Ortho Portal Training   |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820DE57-2A8D-4FD9-BBCD-7F9628122E51}"/>
              </a:ext>
            </a:extLst>
          </p:cNvPr>
          <p:cNvCxnSpPr/>
          <p:nvPr/>
        </p:nvCxnSpPr>
        <p:spPr>
          <a:xfrm>
            <a:off x="3344103" y="843585"/>
            <a:ext cx="4796720" cy="0"/>
          </a:xfrm>
          <a:prstGeom prst="line">
            <a:avLst/>
          </a:prstGeom>
          <a:ln w="28575">
            <a:solidFill>
              <a:srgbClr val="D9C9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978CE0-DD3D-470D-AA36-3B76EA60058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263548" y="1923061"/>
            <a:ext cx="2473341" cy="2103600"/>
          </a:xfrm>
          <a:noFill/>
        </p:spPr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Verif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member information.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“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Choose” to continue.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7D0C0E-C9C0-4E5C-8470-75194DC8C3D0}"/>
              </a:ext>
            </a:extLst>
          </p:cNvPr>
          <p:cNvSpPr/>
          <p:nvPr/>
        </p:nvSpPr>
        <p:spPr>
          <a:xfrm>
            <a:off x="5448300" y="1187599"/>
            <a:ext cx="3038475" cy="490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F00868-7326-4AC1-A450-D42D905C94A3}"/>
              </a:ext>
            </a:extLst>
          </p:cNvPr>
          <p:cNvSpPr/>
          <p:nvPr/>
        </p:nvSpPr>
        <p:spPr>
          <a:xfrm>
            <a:off x="3168681" y="1852352"/>
            <a:ext cx="1294434" cy="489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phic 5" descr="Badge 5 with solid fill">
            <a:extLst>
              <a:ext uri="{FF2B5EF4-FFF2-40B4-BE49-F238E27FC236}">
                <a16:creationId xmlns:a16="http://schemas.microsoft.com/office/drawing/2014/main" id="{87F2D45B-E918-41E6-8B76-12AEA4B00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7174" y="235099"/>
            <a:ext cx="914400" cy="9144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C8B47E1-4752-470D-8201-2022BAD833C0}"/>
              </a:ext>
            </a:extLst>
          </p:cNvPr>
          <p:cNvSpPr/>
          <p:nvPr/>
        </p:nvSpPr>
        <p:spPr>
          <a:xfrm>
            <a:off x="3168681" y="2052944"/>
            <a:ext cx="1294434" cy="489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5C1413-6178-D921-54DD-DE3D9F2FB4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681" y="1765109"/>
            <a:ext cx="8429519" cy="41652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36BA9E-DFA4-A721-BEFB-9F9C519835A7}"/>
              </a:ext>
            </a:extLst>
          </p:cNvPr>
          <p:cNvSpPr txBox="1"/>
          <p:nvPr/>
        </p:nvSpPr>
        <p:spPr>
          <a:xfrm>
            <a:off x="3253984" y="1013392"/>
            <a:ext cx="81537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546980"/>
                </a:solidFill>
              </a:rPr>
              <a:t>The members demographic information will display.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702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75CF42-5A34-426E-8CE5-BAAE6B9C8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103" y="388389"/>
            <a:ext cx="5640099" cy="436093"/>
          </a:xfrm>
        </p:spPr>
        <p:txBody>
          <a:bodyPr/>
          <a:lstStyle/>
          <a:p>
            <a:r>
              <a:rPr lang="en-US" dirty="0"/>
              <a:t>Atrezzo Provider Portal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7FD9F8-2094-4B2A-80A8-7D5A6742B1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5889" y="1187599"/>
            <a:ext cx="2396971" cy="1470924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cap="all" dirty="0">
                <a:solidFill>
                  <a:schemeClr val="bg1"/>
                </a:solidFill>
              </a:rPr>
              <a:t>Consumer information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F12468-C4D6-4968-AC03-797DA09D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6C8BDDB-1AA9-4CDC-80A0-B0BF343FFE1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701816-EB55-43E2-8CE0-F28407EB4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MN Medicaid Ortho Portal Training   |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820DE57-2A8D-4FD9-BBCD-7F9628122E51}"/>
              </a:ext>
            </a:extLst>
          </p:cNvPr>
          <p:cNvCxnSpPr/>
          <p:nvPr/>
        </p:nvCxnSpPr>
        <p:spPr>
          <a:xfrm>
            <a:off x="3344103" y="843585"/>
            <a:ext cx="4796720" cy="0"/>
          </a:xfrm>
          <a:prstGeom prst="line">
            <a:avLst/>
          </a:prstGeom>
          <a:ln w="28575">
            <a:solidFill>
              <a:srgbClr val="D9C9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978CE0-DD3D-470D-AA36-3B76EA60058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87305" y="1923061"/>
            <a:ext cx="2473341" cy="2022119"/>
          </a:xfrm>
          <a:noFill/>
        </p:spPr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Previous cases submitted for this member will be displayed.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on “Create Case” to continue.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7D0C0E-C9C0-4E5C-8470-75194DC8C3D0}"/>
              </a:ext>
            </a:extLst>
          </p:cNvPr>
          <p:cNvSpPr/>
          <p:nvPr/>
        </p:nvSpPr>
        <p:spPr>
          <a:xfrm>
            <a:off x="5448300" y="1187599"/>
            <a:ext cx="3038475" cy="490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F00868-7326-4AC1-A450-D42D905C94A3}"/>
              </a:ext>
            </a:extLst>
          </p:cNvPr>
          <p:cNvSpPr/>
          <p:nvPr/>
        </p:nvSpPr>
        <p:spPr>
          <a:xfrm>
            <a:off x="3168681" y="1852352"/>
            <a:ext cx="1294434" cy="489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C8B47E1-4752-470D-8201-2022BAD833C0}"/>
              </a:ext>
            </a:extLst>
          </p:cNvPr>
          <p:cNvSpPr/>
          <p:nvPr/>
        </p:nvSpPr>
        <p:spPr>
          <a:xfrm>
            <a:off x="3168681" y="2052944"/>
            <a:ext cx="1294434" cy="489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raphic 9" descr="Badge 6 with solid fill">
            <a:extLst>
              <a:ext uri="{FF2B5EF4-FFF2-40B4-BE49-F238E27FC236}">
                <a16:creationId xmlns:a16="http://schemas.microsoft.com/office/drawing/2014/main" id="{958724EF-CB83-4673-9561-61E2750EB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7174" y="232073"/>
            <a:ext cx="914400" cy="914400"/>
          </a:xfrm>
          <a:prstGeom prst="rect">
            <a:avLst/>
          </a:prstGeom>
        </p:spPr>
      </p:pic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F451AEE-95B9-7106-A833-8D1BE95A64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49" t="14585" r="8252" b="5085"/>
          <a:stretch/>
        </p:blipFill>
        <p:spPr>
          <a:xfrm>
            <a:off x="3128173" y="1187599"/>
            <a:ext cx="8537200" cy="462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46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heme/theme1.xml><?xml version="1.0" encoding="utf-8"?>
<a:theme xmlns:a="http://schemas.openxmlformats.org/drawingml/2006/main" name="Custom Design">
  <a:themeElements>
    <a:clrScheme name="Kepro Colors">
      <a:dk1>
        <a:srgbClr val="000000"/>
      </a:dk1>
      <a:lt1>
        <a:srgbClr val="FFFFFF"/>
      </a:lt1>
      <a:dk2>
        <a:srgbClr val="37465E"/>
      </a:dk2>
      <a:lt2>
        <a:srgbClr val="FFFFFF"/>
      </a:lt2>
      <a:accent1>
        <a:srgbClr val="70C2D4"/>
      </a:accent1>
      <a:accent2>
        <a:srgbClr val="546980"/>
      </a:accent2>
      <a:accent3>
        <a:srgbClr val="36365C"/>
      </a:accent3>
      <a:accent4>
        <a:srgbClr val="D4CCA8"/>
      </a:accent4>
      <a:accent5>
        <a:srgbClr val="EF8A45"/>
      </a:accent5>
      <a:accent6>
        <a:srgbClr val="D9C973"/>
      </a:accent6>
      <a:hlink>
        <a:srgbClr val="BDE3E8"/>
      </a:hlink>
      <a:folHlink>
        <a:srgbClr val="545454"/>
      </a:folHlink>
    </a:clrScheme>
    <a:fontScheme name="Kepro">
      <a:majorFont>
        <a:latin typeface="Raleway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AE7CD09309164188C9B7DC0F81E1FF" ma:contentTypeVersion="4" ma:contentTypeDescription="Create a new document." ma:contentTypeScope="" ma:versionID="76840f265002f9ec98d6f3577b6af681">
  <xsd:schema xmlns:xsd="http://www.w3.org/2001/XMLSchema" xmlns:xs="http://www.w3.org/2001/XMLSchema" xmlns:p="http://schemas.microsoft.com/office/2006/metadata/properties" xmlns:ns2="c17a2438-8fd9-4895-9405-c877f00eba37" xmlns:ns3="83f24fd9-ebb3-4c4e-9d0a-987a95872ff7" targetNamespace="http://schemas.microsoft.com/office/2006/metadata/properties" ma:root="true" ma:fieldsID="6455f6c139d04d446917e9928c0cb750" ns2:_="" ns3:_="">
    <xsd:import namespace="c17a2438-8fd9-4895-9405-c877f00eba37"/>
    <xsd:import namespace="83f24fd9-ebb3-4c4e-9d0a-987a95872f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a2438-8fd9-4895-9405-c877f00eba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f24fd9-ebb3-4c4e-9d0a-987a95872ff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302847-182A-48BF-8368-051EFD7218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46E3ED-FFB0-4141-9647-02E3979050BE}">
  <ds:schemaRefs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purl.org/dc/terms/"/>
    <ds:schemaRef ds:uri="83f24fd9-ebb3-4c4e-9d0a-987a95872ff7"/>
    <ds:schemaRef ds:uri="http://schemas.microsoft.com/office/infopath/2007/PartnerControls"/>
    <ds:schemaRef ds:uri="http://schemas.openxmlformats.org/package/2006/metadata/core-properties"/>
    <ds:schemaRef ds:uri="c17a2438-8fd9-4895-9405-c877f00eba37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041DC36-D34F-418C-AB54-3E11B04112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a2438-8fd9-4895-9405-c877f00eba37"/>
    <ds:schemaRef ds:uri="83f24fd9-ebb3-4c4e-9d0a-987a95872f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4373</TotalTime>
  <Words>1335</Words>
  <Application>Microsoft Office PowerPoint</Application>
  <PresentationFormat>Widescreen</PresentationFormat>
  <Paragraphs>227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Raleway</vt:lpstr>
      <vt:lpstr>Calibri</vt:lpstr>
      <vt:lpstr>Raleway SemiBold</vt:lpstr>
      <vt:lpstr>Open Sans</vt:lpstr>
      <vt:lpstr>Arial</vt:lpstr>
      <vt:lpstr>Wingdings</vt:lpstr>
      <vt:lpstr>Raleway Light</vt:lpstr>
      <vt:lpstr>Custom Design</vt:lpstr>
      <vt:lpstr>Dental Atrezzo Provider Portal training</vt:lpstr>
      <vt:lpstr>Atrezzo Provider Portal</vt:lpstr>
      <vt:lpstr>Accessing Atrezzo  Provider Portal </vt:lpstr>
      <vt:lpstr>Atrezzo Provider Portal</vt:lpstr>
      <vt:lpstr>Atrezzo Provider Portal</vt:lpstr>
      <vt:lpstr>Atrezzo Provider Portal</vt:lpstr>
      <vt:lpstr>Atrezzo Provider Portal</vt:lpstr>
      <vt:lpstr>Atrezzo Provider Portal</vt:lpstr>
      <vt:lpstr>Atrezzo Provider Portal</vt:lpstr>
      <vt:lpstr>Atrezzo Provider Portal</vt:lpstr>
      <vt:lpstr>Atrezzo Provider Portal</vt:lpstr>
      <vt:lpstr>Atrezzo Provider Portal</vt:lpstr>
      <vt:lpstr>Atrezzo Provider Portal</vt:lpstr>
      <vt:lpstr>Atrezzo Provider Portal</vt:lpstr>
      <vt:lpstr>Atrezzo Provider Portal</vt:lpstr>
      <vt:lpstr>Atrezzo Provider Portal</vt:lpstr>
      <vt:lpstr>Atrezzo Provider Portal</vt:lpstr>
      <vt:lpstr>Atrezzo Provider Portal</vt:lpstr>
      <vt:lpstr>Atrezzo Provider Portal</vt:lpstr>
      <vt:lpstr>Atrezzo Provider Portal</vt:lpstr>
      <vt:lpstr>Atrezzo Provider Portal</vt:lpstr>
      <vt:lpstr>Atrezzo Provider Portal</vt:lpstr>
      <vt:lpstr>Atrezzo Provider Portal</vt:lpstr>
      <vt:lpstr>Atrezzo Provider Portal</vt:lpstr>
      <vt:lpstr>Atrezzo Provider Portal</vt:lpstr>
      <vt:lpstr>Atrezzo Provider Portal</vt:lpstr>
      <vt:lpstr>Question &amp; Answer</vt:lpstr>
      <vt:lpstr>Thank you for attending!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Linh Le</dc:creator>
  <cp:lastModifiedBy>Luda Romanyuk</cp:lastModifiedBy>
  <cp:revision>350</cp:revision>
  <dcterms:created xsi:type="dcterms:W3CDTF">2020-03-20T15:14:34Z</dcterms:created>
  <dcterms:modified xsi:type="dcterms:W3CDTF">2023-03-24T16:13:46Z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0x010100EAAE7CD09309164188C9B7DC0F81E1FF</vt:lpwstr>
  </property>
</Properties>
</file>